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79" r:id="rId3"/>
    <p:sldId id="256" r:id="rId4"/>
    <p:sldId id="271" r:id="rId5"/>
    <p:sldId id="270" r:id="rId6"/>
    <p:sldId id="272" r:id="rId7"/>
    <p:sldId id="258" r:id="rId8"/>
    <p:sldId id="260" r:id="rId9"/>
    <p:sldId id="275" r:id="rId10"/>
    <p:sldId id="266" r:id="rId11"/>
    <p:sldId id="273" r:id="rId12"/>
    <p:sldId id="274" r:id="rId13"/>
    <p:sldId id="28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5EFEB7-9448-4D6C-B52E-DD5BA0696E15}" type="presOf" srcId="{B651F6E3-6281-48DB-9319-2AEAFDAE7572}" destId="{619D679B-A015-4ECF-8348-D1034C574F40}" srcOrd="0" destOrd="0" presId="urn:microsoft.com/office/officeart/2005/8/layout/target3"/>
    <dgm:cxn modelId="{8DEA089E-8616-4942-AE0A-C8C570997EEF}" type="presOf" srcId="{757F3AB3-0718-4624-B441-E567A8F0AB56}" destId="{333A1088-737F-45CB-B68E-254E46348037}" srcOrd="0" destOrd="0" presId="urn:microsoft.com/office/officeart/2005/8/layout/target3"/>
    <dgm:cxn modelId="{629B1EA8-0C71-4495-9490-34ED01CD5F1E}" type="presOf" srcId="{D1B46980-6531-4606-95E6-44980827E919}" destId="{2BE915AB-18AA-4053-B92C-3BFC9ED204BB}" srcOrd="1" destOrd="0" presId="urn:microsoft.com/office/officeart/2005/8/layout/target3"/>
    <dgm:cxn modelId="{90880E5D-3364-488E-A74A-113A29588AF2}" type="presOf" srcId="{D8197B8C-B260-4A16-BDF4-0947B075E274}" destId="{25B08C86-7E15-44DC-BE7F-FFB55DD49D12}" srcOrd="0" destOrd="0" presId="urn:microsoft.com/office/officeart/2005/8/layout/target3"/>
    <dgm:cxn modelId="{05988AD1-16DB-4A22-B37D-C1F45C06F1A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3EDC676-68C6-4439-A1FE-DAA8341D3E3A}" type="presOf" srcId="{B651F6E3-6281-48DB-9319-2AEAFDAE7572}" destId="{6BB5E863-4638-4E1D-BFDE-399D028AC4ED}" srcOrd="1" destOrd="0" presId="urn:microsoft.com/office/officeart/2005/8/layout/target3"/>
    <dgm:cxn modelId="{AFF63CEE-45AF-4F88-A0F1-8FFC662AC6C2}" type="presOf" srcId="{4C35D32F-0EAB-4CD7-82EE-45574DC2A586}" destId="{890E4F0B-2866-4A3F-A3C7-2A14B1797930}" srcOrd="1" destOrd="0" presId="urn:microsoft.com/office/officeart/2005/8/layout/target3"/>
    <dgm:cxn modelId="{E6BBFA36-4D77-44DD-8D5C-6EFF0FBE706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3073075-C92B-43FC-AA91-773D25BC5B58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74C51A8-7722-4426-BD69-A00535DD1F69}" type="presOf" srcId="{4C35D32F-0EAB-4CD7-82EE-45574DC2A586}" destId="{8BEBB6EC-1DAA-4CAC-8A25-BC0FCBD5DBD5}" srcOrd="0" destOrd="0" presId="urn:microsoft.com/office/officeart/2005/8/layout/target3"/>
    <dgm:cxn modelId="{0C7D46ED-3622-4F1E-8E0F-621342FB104D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5CECB81-44AF-48D7-AAFD-BA34EF80424D}" type="presParOf" srcId="{333A1088-737F-45CB-B68E-254E46348037}" destId="{F5ABB229-8D3B-4694-996A-96F23CF14429}" srcOrd="0" destOrd="0" presId="urn:microsoft.com/office/officeart/2005/8/layout/target3"/>
    <dgm:cxn modelId="{AC377995-F148-4424-B1E3-723ADE690C9F}" type="presParOf" srcId="{333A1088-737F-45CB-B68E-254E46348037}" destId="{F41139FD-01EE-4571-8B17-4FB00FC51163}" srcOrd="1" destOrd="0" presId="urn:microsoft.com/office/officeart/2005/8/layout/target3"/>
    <dgm:cxn modelId="{335E0809-A729-4EDA-8EB1-42DF8668869D}" type="presParOf" srcId="{333A1088-737F-45CB-B68E-254E46348037}" destId="{D005CE8C-CC26-4C3E-AC11-E15060ECD759}" srcOrd="2" destOrd="0" presId="urn:microsoft.com/office/officeart/2005/8/layout/target3"/>
    <dgm:cxn modelId="{1FA3E6A3-FA75-4A38-8523-5DBAF69AC929}" type="presParOf" srcId="{333A1088-737F-45CB-B68E-254E46348037}" destId="{2C702D82-9B77-49B7-9568-BB8EB47C3372}" srcOrd="3" destOrd="0" presId="urn:microsoft.com/office/officeart/2005/8/layout/target3"/>
    <dgm:cxn modelId="{12AECD41-5747-415E-8AD4-F3705B462068}" type="presParOf" srcId="{333A1088-737F-45CB-B68E-254E46348037}" destId="{A52A0455-90FF-4808-ABD0-F02540D31D5A}" srcOrd="4" destOrd="0" presId="urn:microsoft.com/office/officeart/2005/8/layout/target3"/>
    <dgm:cxn modelId="{BC785D61-AF22-4190-B5E0-F06EF189A16A}" type="presParOf" srcId="{333A1088-737F-45CB-B68E-254E46348037}" destId="{6140AFEC-043D-4C43-A2F9-D0F5331DF3A3}" srcOrd="5" destOrd="0" presId="urn:microsoft.com/office/officeart/2005/8/layout/target3"/>
    <dgm:cxn modelId="{083E0E4D-1935-4598-998B-684A2DF058B5}" type="presParOf" srcId="{333A1088-737F-45CB-B68E-254E46348037}" destId="{9358AC05-5D7D-4327-9F80-1AD486AEA664}" srcOrd="6" destOrd="0" presId="urn:microsoft.com/office/officeart/2005/8/layout/target3"/>
    <dgm:cxn modelId="{153FA631-E69C-45F2-BBD7-3855304CCD90}" type="presParOf" srcId="{333A1088-737F-45CB-B68E-254E46348037}" destId="{313FC574-E1CD-4FB4-B054-0B805CE0447D}" srcOrd="7" destOrd="0" presId="urn:microsoft.com/office/officeart/2005/8/layout/target3"/>
    <dgm:cxn modelId="{20E111C3-A92D-446A-AF74-0C4839DDFDBA}" type="presParOf" srcId="{333A1088-737F-45CB-B68E-254E46348037}" destId="{619D679B-A015-4ECF-8348-D1034C574F40}" srcOrd="8" destOrd="0" presId="urn:microsoft.com/office/officeart/2005/8/layout/target3"/>
    <dgm:cxn modelId="{78D95FF9-0612-4BBE-B810-902A70FC29A8}" type="presParOf" srcId="{333A1088-737F-45CB-B68E-254E46348037}" destId="{322283A8-4A27-4CDA-BAE3-F381106A9174}" srcOrd="9" destOrd="0" presId="urn:microsoft.com/office/officeart/2005/8/layout/target3"/>
    <dgm:cxn modelId="{3C2A246B-F43B-455A-92F3-68B65328D0A2}" type="presParOf" srcId="{333A1088-737F-45CB-B68E-254E46348037}" destId="{FFC9F71D-1B4F-4AD9-A4A6-86ADEFC8AF5C}" srcOrd="10" destOrd="0" presId="urn:microsoft.com/office/officeart/2005/8/layout/target3"/>
    <dgm:cxn modelId="{953B8DD6-A177-4E79-83FA-4A6EAB8DF43A}" type="presParOf" srcId="{333A1088-737F-45CB-B68E-254E46348037}" destId="{25B08C86-7E15-44DC-BE7F-FFB55DD49D12}" srcOrd="11" destOrd="0" presId="urn:microsoft.com/office/officeart/2005/8/layout/target3"/>
    <dgm:cxn modelId="{CA4F2AC0-5F3F-447A-9262-D5DC5A03DC22}" type="presParOf" srcId="{333A1088-737F-45CB-B68E-254E46348037}" destId="{76644BE8-9D7C-4C09-B250-3D10AF48CBB7}" srcOrd="12" destOrd="0" presId="urn:microsoft.com/office/officeart/2005/8/layout/target3"/>
    <dgm:cxn modelId="{8D6A3012-4525-4F80-901E-484428454C7B}" type="presParOf" srcId="{333A1088-737F-45CB-B68E-254E46348037}" destId="{EE85B701-7295-41C0-BA7A-34D3756A2AE6}" srcOrd="13" destOrd="0" presId="urn:microsoft.com/office/officeart/2005/8/layout/target3"/>
    <dgm:cxn modelId="{300A4705-D91D-4AEB-9CC3-EB55C98C3C32}" type="presParOf" srcId="{333A1088-737F-45CB-B68E-254E46348037}" destId="{8BEBB6EC-1DAA-4CAC-8A25-BC0FCBD5DBD5}" srcOrd="14" destOrd="0" presId="urn:microsoft.com/office/officeart/2005/8/layout/target3"/>
    <dgm:cxn modelId="{D2E24430-A9C1-4A9E-A47D-E27C7CADAF4F}" type="presParOf" srcId="{333A1088-737F-45CB-B68E-254E46348037}" destId="{AED2198E-93D5-4001-81B4-73124B309672}" srcOrd="15" destOrd="0" presId="urn:microsoft.com/office/officeart/2005/8/layout/target3"/>
    <dgm:cxn modelId="{35680B2D-5CF7-4109-89F9-39B8F4735EF4}" type="presParOf" srcId="{333A1088-737F-45CB-B68E-254E46348037}" destId="{2BE915AB-18AA-4053-B92C-3BFC9ED204BB}" srcOrd="16" destOrd="0" presId="urn:microsoft.com/office/officeart/2005/8/layout/target3"/>
    <dgm:cxn modelId="{8FBB51F6-C4FD-47EE-90E5-0F8E891AADDD}" type="presParOf" srcId="{333A1088-737F-45CB-B68E-254E46348037}" destId="{6BB5E863-4638-4E1D-BFDE-399D028AC4ED}" srcOrd="17" destOrd="0" presId="urn:microsoft.com/office/officeart/2005/8/layout/target3"/>
    <dgm:cxn modelId="{77039036-89FE-476D-9226-0EE3BCDE94BF}" type="presParOf" srcId="{333A1088-737F-45CB-B68E-254E46348037}" destId="{5A5FFA88-C948-4069-8E93-59FA12366E83}" srcOrd="18" destOrd="0" presId="urn:microsoft.com/office/officeart/2005/8/layout/target3"/>
    <dgm:cxn modelId="{F8BE805A-46D9-4CAA-B7E3-4C323DC1FF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979759-6B4C-492F-87E9-36B745ACAEA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CF9E48-6D62-4252-9C8B-3DDFA86F0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999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798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121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75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323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269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073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629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612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63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767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610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6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964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90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413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492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070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999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713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34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191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807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F1045A-599D-4608-88DB-F7885F5829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BF840-E5A6-48F4-A9F9-0DF422DBE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251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09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 smtClean="0"/>
              <a:t>Slovo a jeho význam</a:t>
            </a:r>
            <a:endParaRPr lang="cs-CZ" sz="2000" dirty="0"/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682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Slovo a jeho význam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68082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dirty="0"/>
              <a:t>skupina hlásek mající vlastní význam</a:t>
            </a:r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dirty="0"/>
              <a:t>jednotka slovní </a:t>
            </a:r>
            <a:r>
              <a:rPr lang="cs-CZ" dirty="0" smtClean="0"/>
              <a:t>zásoby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Co můžeme zjistit o slovu </a:t>
            </a:r>
            <a:r>
              <a:rPr lang="cs-CZ" b="1" dirty="0" smtClean="0"/>
              <a:t>NOHEJBAL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708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b="1" dirty="0" smtClean="0"/>
              <a:t>nohejbal</a:t>
            </a:r>
            <a:r>
              <a:rPr lang="cs-CZ" dirty="0" smtClean="0"/>
              <a:t> – podstatné jméno, rod mužský, neživ., vzor hrad</a:t>
            </a:r>
          </a:p>
          <a:p>
            <a:pPr marL="0" indent="0">
              <a:buNone/>
            </a:pPr>
            <a:r>
              <a:rPr lang="cs-CZ" dirty="0" smtClean="0"/>
              <a:t>2)</a:t>
            </a:r>
            <a:r>
              <a:rPr lang="cs-CZ" b="1" dirty="0" smtClean="0"/>
              <a:t> nohejbal </a:t>
            </a:r>
            <a:r>
              <a:rPr lang="cs-CZ" dirty="0" smtClean="0"/>
              <a:t>– sportovní hra</a:t>
            </a:r>
          </a:p>
          <a:p>
            <a:pPr marL="0" indent="0">
              <a:buNone/>
            </a:pPr>
            <a:r>
              <a:rPr lang="cs-CZ" dirty="0" smtClean="0"/>
              <a:t>Slovo má </a:t>
            </a:r>
            <a:r>
              <a:rPr lang="cs-CZ" b="1" dirty="0" smtClean="0"/>
              <a:t>dva</a:t>
            </a:r>
            <a:r>
              <a:rPr lang="cs-CZ" dirty="0" smtClean="0"/>
              <a:t> významy: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/>
              <a:t>mluvnický</a:t>
            </a:r>
            <a:r>
              <a:rPr lang="cs-CZ" dirty="0" smtClean="0"/>
              <a:t> (gramatický) – získává při zapojení slova do věty, vyjadřuje různé mluvnické kategorie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/>
              <a:t>slovní </a:t>
            </a:r>
            <a:r>
              <a:rPr lang="cs-CZ" dirty="0"/>
              <a:t>(lexikální) – věcný, obsahový </a:t>
            </a:r>
            <a:r>
              <a:rPr lang="cs-CZ" dirty="0" smtClean="0"/>
              <a:t>význam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621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Dělení slov z hlediska jejich významu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l</a:t>
            </a:r>
            <a:r>
              <a:rPr lang="cs-CZ" sz="3600" b="1" dirty="0" smtClean="0"/>
              <a:t>exikální </a:t>
            </a:r>
            <a:r>
              <a:rPr lang="cs-CZ" sz="3600" dirty="0" smtClean="0"/>
              <a:t>(věcný význam- příslovce, citoslovce)</a:t>
            </a:r>
          </a:p>
          <a:p>
            <a:r>
              <a:rPr lang="cs-CZ" sz="3600" b="1" dirty="0"/>
              <a:t>l</a:t>
            </a:r>
            <a:r>
              <a:rPr lang="cs-CZ" sz="3600" b="1" dirty="0" smtClean="0"/>
              <a:t>exikálně gramatická </a:t>
            </a:r>
            <a:r>
              <a:rPr lang="cs-CZ" sz="3600" dirty="0"/>
              <a:t>(</a:t>
            </a:r>
            <a:r>
              <a:rPr lang="cs-CZ" sz="3600" dirty="0" smtClean="0"/>
              <a:t>význam věcný + gramatický)</a:t>
            </a:r>
            <a:endParaRPr lang="cs-CZ" sz="3600" b="1" dirty="0" smtClean="0"/>
          </a:p>
          <a:p>
            <a:r>
              <a:rPr lang="cs-CZ" sz="3600" b="1" dirty="0"/>
              <a:t>g</a:t>
            </a:r>
            <a:r>
              <a:rPr lang="cs-CZ" sz="3600" b="1" dirty="0" smtClean="0"/>
              <a:t>ramatická </a:t>
            </a:r>
            <a:r>
              <a:rPr lang="cs-CZ" sz="3600" dirty="0" smtClean="0"/>
              <a:t>(mluvnický význam- předložky, spojky, částice)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44025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 hlediska počtu významu rozlišujeme slova:</a:t>
            </a:r>
          </a:p>
          <a:p>
            <a:pPr marL="514350" indent="-514350">
              <a:buAutoNum type="alphaUcParenR"/>
            </a:pPr>
            <a:r>
              <a:rPr lang="cs-CZ" b="1" u="sng" dirty="0"/>
              <a:t>j</a:t>
            </a:r>
            <a:r>
              <a:rPr lang="cs-CZ" b="1" u="sng" dirty="0" smtClean="0"/>
              <a:t>ednovýznamová (jednoznačná)</a:t>
            </a:r>
            <a:r>
              <a:rPr lang="cs-CZ" dirty="0" smtClean="0"/>
              <a:t> = jeden význam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dborné názvy, citoslovce, vlastní jména</a:t>
            </a:r>
          </a:p>
          <a:p>
            <a:pPr marL="0" indent="0">
              <a:buNone/>
            </a:pPr>
            <a:r>
              <a:rPr lang="cs-CZ" b="1" dirty="0" smtClean="0"/>
              <a:t>B) </a:t>
            </a:r>
            <a:r>
              <a:rPr lang="cs-CZ" b="1" u="sng" dirty="0" smtClean="0"/>
              <a:t>Mnohovýznamová (mnohoznačná)</a:t>
            </a:r>
            <a:r>
              <a:rPr lang="cs-CZ" dirty="0" smtClean="0"/>
              <a:t> = více významů, významy se vyvozují ze základního významu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867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Mnohoznačná pojmenování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a) </a:t>
            </a:r>
            <a:r>
              <a:rPr lang="cs-CZ" sz="3600" b="1" u="sng" dirty="0" smtClean="0"/>
              <a:t>primární (základní</a:t>
            </a:r>
            <a:r>
              <a:rPr lang="cs-CZ" sz="3600" dirty="0" smtClean="0"/>
              <a:t>) - oko (orgán), kohoutek (malý kohout)</a:t>
            </a:r>
            <a:br>
              <a:rPr lang="cs-CZ" sz="3600" dirty="0" smtClean="0"/>
            </a:br>
            <a:r>
              <a:rPr lang="cs-CZ" sz="3600" dirty="0" smtClean="0"/>
              <a:t>b) </a:t>
            </a:r>
            <a:r>
              <a:rPr lang="cs-CZ" sz="3600" b="1" u="sng" dirty="0" smtClean="0"/>
              <a:t>sekundární (odvozený, druhotný</a:t>
            </a:r>
            <a:r>
              <a:rPr lang="cs-CZ" sz="3600" dirty="0" smtClean="0"/>
              <a:t>) - oko (v síti, pytlácké aj.), kohoutek (uzávěr vodovodu aj.)</a:t>
            </a:r>
          </a:p>
          <a:p>
            <a:pPr marL="0" indent="0">
              <a:buNone/>
            </a:pPr>
            <a:r>
              <a:rPr lang="cs-CZ" sz="3600" dirty="0" smtClean="0"/>
              <a:t>V SSJČ má slovo </a:t>
            </a:r>
            <a:r>
              <a:rPr lang="cs-CZ" sz="3600" u="sng" dirty="0" smtClean="0"/>
              <a:t>koruna</a:t>
            </a:r>
            <a:r>
              <a:rPr lang="cs-CZ" sz="3600" dirty="0" smtClean="0"/>
              <a:t> a </a:t>
            </a:r>
            <a:r>
              <a:rPr lang="cs-CZ" sz="3600" u="sng" dirty="0" smtClean="0"/>
              <a:t>hlava </a:t>
            </a:r>
            <a:r>
              <a:rPr lang="cs-CZ" sz="3600" dirty="0" smtClean="0"/>
              <a:t>14 významů.</a:t>
            </a:r>
            <a:br>
              <a:rPr lang="cs-CZ" sz="3600" dirty="0" smtClean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86726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/>
              <a:t>Která dvojice vytvoří, co nejvíce významů slova hlava?</a:t>
            </a:r>
            <a:r>
              <a:rPr lang="cs-CZ" sz="3600" b="1" dirty="0"/>
              <a:t> </a:t>
            </a:r>
            <a:endParaRPr lang="cs-CZ" sz="3600" b="1" dirty="0" smtClean="0"/>
          </a:p>
          <a:p>
            <a:r>
              <a:rPr lang="cs-CZ" dirty="0"/>
              <a:t>v</a:t>
            </a:r>
            <a:r>
              <a:rPr lang="cs-CZ" dirty="0" smtClean="0"/>
              <a:t>iz. slovník SSJČ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20096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Homonyma (souzvučná slova) </a:t>
            </a:r>
            <a:r>
              <a:rPr lang="cs-CZ" dirty="0" smtClean="0">
                <a:solidFill>
                  <a:srgbClr val="FF0000"/>
                </a:solidFill>
              </a:rPr>
              <a:t>nejsou slova mnohoznačná.</a:t>
            </a:r>
          </a:p>
          <a:p>
            <a:pPr marL="0" indent="0">
              <a:buNone/>
            </a:pPr>
            <a:r>
              <a:rPr lang="cs-CZ" dirty="0" smtClean="0"/>
              <a:t>Významy homonym nemají spojitost, hlásková shoda je pouze náhodná.</a:t>
            </a:r>
          </a:p>
          <a:p>
            <a:pPr marL="0" indent="0">
              <a:buNone/>
            </a:pPr>
            <a:r>
              <a:rPr lang="cs-CZ" dirty="0" smtClean="0"/>
              <a:t>např. </a:t>
            </a:r>
            <a:r>
              <a:rPr lang="cs-CZ" dirty="0" smtClean="0">
                <a:latin typeface="Bodoni MT" pitchFamily="18" charset="0"/>
              </a:rPr>
              <a:t>role</a:t>
            </a:r>
            <a:r>
              <a:rPr lang="cs-CZ" dirty="0" smtClean="0"/>
              <a:t> – pole, divadelní role, svitek</a:t>
            </a:r>
          </a:p>
          <a:p>
            <a:pPr marL="0" indent="0">
              <a:buNone/>
            </a:pPr>
            <a:r>
              <a:rPr lang="cs-CZ" dirty="0" smtClean="0"/>
              <a:t>( V SSJČ jsou uvedena v samotných heslových    odstavcích.)</a:t>
            </a:r>
          </a:p>
        </p:txBody>
      </p:sp>
    </p:spTree>
    <p:extLst>
      <p:ext uri="{BB962C8B-B14F-4D97-AF65-F5344CB8AC3E}">
        <p14:creationId xmlns:p14="http://schemas.microsoft.com/office/powerpoint/2010/main" val="491476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Zjisti ve Slovníku spisovné češtiny, zda je slovo </a:t>
            </a:r>
            <a:r>
              <a:rPr lang="cs-CZ" b="1" u="sng" dirty="0" smtClean="0"/>
              <a:t>suchý</a:t>
            </a:r>
            <a:r>
              <a:rPr lang="cs-CZ" b="1" dirty="0" smtClean="0"/>
              <a:t> </a:t>
            </a:r>
            <a:r>
              <a:rPr lang="cs-CZ" dirty="0" smtClean="0"/>
              <a:t>jednovýznamové.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) Zhodnoť slovo </a:t>
            </a:r>
            <a:r>
              <a:rPr lang="cs-CZ" b="1" u="sng" dirty="0" smtClean="0"/>
              <a:t>suchý</a:t>
            </a:r>
            <a:r>
              <a:rPr lang="cs-CZ" dirty="0" smtClean="0"/>
              <a:t> z hlediska věcného a mluvnického významu.</a:t>
            </a:r>
          </a:p>
          <a:p>
            <a:pPr marL="0" indent="0">
              <a:buNone/>
            </a:pPr>
            <a:r>
              <a:rPr lang="cs-CZ" dirty="0" smtClean="0"/>
              <a:t>3) Vyhledej  ve Slovníku spisovné češtiny homonymum.</a:t>
            </a:r>
          </a:p>
          <a:p>
            <a:pPr marL="0" indent="0">
              <a:buNone/>
            </a:pPr>
            <a:r>
              <a:rPr lang="cs-CZ" dirty="0" smtClean="0"/>
              <a:t>Jak zjistíš, zda jde o homonymum?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419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5 významů</a:t>
            </a:r>
          </a:p>
          <a:p>
            <a:pPr marL="0" indent="0">
              <a:buNone/>
            </a:pPr>
            <a:r>
              <a:rPr lang="cs-CZ" dirty="0" smtClean="0"/>
              <a:t>2) lexikálně gramatické slovo </a:t>
            </a:r>
          </a:p>
          <a:p>
            <a:r>
              <a:rPr lang="cs-CZ" dirty="0" smtClean="0"/>
              <a:t>věcný význam opak mokrého </a:t>
            </a:r>
          </a:p>
          <a:p>
            <a:r>
              <a:rPr lang="cs-CZ" dirty="0" smtClean="0"/>
              <a:t>gramatický význam- přídavné jméno, vzor mladý</a:t>
            </a:r>
          </a:p>
          <a:p>
            <a:pPr marL="0" indent="0">
              <a:buNone/>
            </a:pPr>
            <a:r>
              <a:rPr lang="cs-CZ" dirty="0" smtClean="0"/>
              <a:t>3)</a:t>
            </a:r>
            <a:r>
              <a:rPr lang="cs-CZ" dirty="0"/>
              <a:t> </a:t>
            </a:r>
            <a:r>
              <a:rPr lang="cs-CZ" dirty="0" smtClean="0"/>
              <a:t>Slova jsou </a:t>
            </a:r>
            <a:r>
              <a:rPr lang="cs-CZ" dirty="0"/>
              <a:t>uvedena v samotných heslových    </a:t>
            </a:r>
            <a:r>
              <a:rPr lang="cs-CZ" dirty="0" smtClean="0"/>
              <a:t>odstavcích (např. slovo </a:t>
            </a:r>
            <a:r>
              <a:rPr lang="cs-CZ" u="sng" dirty="0" smtClean="0"/>
              <a:t>kolej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9945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</a:t>
            </a:r>
            <a:r>
              <a:rPr lang="cs-CZ" sz="1800" dirty="0"/>
              <a:t>slova jednoznačná, mnohoznačná, lexikální, lexikálně-gramatická, </a:t>
            </a:r>
            <a:r>
              <a:rPr lang="cs-CZ" sz="1800" dirty="0" smtClean="0"/>
              <a:t>gramatická. </a:t>
            </a:r>
            <a:r>
              <a:rPr lang="cs-CZ" sz="1800" smtClean="0"/>
              <a:t>Obsahuje </a:t>
            </a:r>
            <a:r>
              <a:rPr lang="cs-CZ" sz="1800" dirty="0" smtClean="0"/>
              <a:t>hru, úkoly, klíč </a:t>
            </a:r>
            <a:endParaRPr lang="cs-CZ" sz="1800" dirty="0"/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30 minut </a:t>
            </a:r>
          </a:p>
          <a:p>
            <a:r>
              <a:rPr lang="cs-CZ" sz="1800" dirty="0" smtClean="0"/>
              <a:t>Postup: Teoretický základ představuje definování učiva, hra a úkoly v materiálu jsou určeny k jeho pochopení a k procvičení.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908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MARIE SOCHROVÁ. </a:t>
            </a:r>
            <a:r>
              <a:rPr lang="cs-CZ" i="1" dirty="0"/>
              <a:t>Český jazyk v kostce</a:t>
            </a:r>
            <a:r>
              <a:rPr lang="cs-CZ" dirty="0"/>
              <a:t>. 1996. vyd. Praha: Fragment, 1996. ISBN 08-089-8380-7200041-1.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73593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476</Words>
  <Application>Microsoft Office PowerPoint</Application>
  <PresentationFormat>Předvádění na obrazovce (4:3)</PresentationFormat>
  <Paragraphs>61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1_Motiv systému Office</vt:lpstr>
      <vt:lpstr>Prezentace aplikace PowerPoint</vt:lpstr>
      <vt:lpstr>Slovo a jeho význam</vt:lpstr>
      <vt:lpstr>Slovo</vt:lpstr>
      <vt:lpstr>Prezentace aplikace PowerPoint</vt:lpstr>
      <vt:lpstr>Dělení slov z hlediska jejich významu </vt:lpstr>
      <vt:lpstr>Prezentace aplikace PowerPoint</vt:lpstr>
      <vt:lpstr>Mnohoznačná pojmenování</vt:lpstr>
      <vt:lpstr>hra</vt:lpstr>
      <vt:lpstr>Prezentace aplikace PowerPoint</vt:lpstr>
      <vt:lpstr>úkoly</vt:lpstr>
      <vt:lpstr>klíč</vt:lpstr>
      <vt:lpstr>Metodický list</vt:lpstr>
      <vt:lpstr>zdroj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30</cp:revision>
  <dcterms:created xsi:type="dcterms:W3CDTF">2012-11-18T17:13:06Z</dcterms:created>
  <dcterms:modified xsi:type="dcterms:W3CDTF">2013-02-27T09:36:06Z</dcterms:modified>
</cp:coreProperties>
</file>