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394" r:id="rId2"/>
    <p:sldId id="395" r:id="rId3"/>
    <p:sldId id="357" r:id="rId4"/>
    <p:sldId id="404" r:id="rId5"/>
    <p:sldId id="257" r:id="rId6"/>
    <p:sldId id="399" r:id="rId7"/>
    <p:sldId id="400" r:id="rId8"/>
    <p:sldId id="401" r:id="rId9"/>
    <p:sldId id="402" r:id="rId10"/>
    <p:sldId id="352" r:id="rId11"/>
    <p:sldId id="296" r:id="rId12"/>
    <p:sldId id="407" r:id="rId13"/>
    <p:sldId id="405" r:id="rId14"/>
    <p:sldId id="406" r:id="rId15"/>
    <p:sldId id="297" r:id="rId16"/>
    <p:sldId id="298" r:id="rId17"/>
    <p:sldId id="384" r:id="rId18"/>
    <p:sldId id="382" r:id="rId19"/>
    <p:sldId id="304" r:id="rId20"/>
    <p:sldId id="302" r:id="rId21"/>
    <p:sldId id="381" r:id="rId22"/>
    <p:sldId id="299" r:id="rId23"/>
    <p:sldId id="343" r:id="rId24"/>
    <p:sldId id="409" r:id="rId25"/>
    <p:sldId id="410" r:id="rId26"/>
    <p:sldId id="411" r:id="rId27"/>
    <p:sldId id="380" r:id="rId28"/>
    <p:sldId id="383" r:id="rId29"/>
    <p:sldId id="408" r:id="rId30"/>
    <p:sldId id="412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11787D"/>
    <a:srgbClr val="FF66FF"/>
    <a:srgbClr val="1C9A16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97" autoAdjust="0"/>
    <p:restoredTop sz="93298" autoAdjust="0"/>
  </p:normalViewPr>
  <p:slideViewPr>
    <p:cSldViewPr>
      <p:cViewPr varScale="1">
        <p:scale>
          <a:sx n="82" d="100"/>
          <a:sy n="82" d="100"/>
        </p:scale>
        <p:origin x="180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6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9B2E46-25D9-4848-9EE0-8FAE565067E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74BB6F-ABFF-4629-89CE-F95A4B4F3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47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B47504E-8CB8-41EB-8BE1-9C67760583B0}" type="slidenum">
              <a:rPr lang="cs-CZ" sz="1200">
                <a:latin typeface="Arial" pitchFamily="34" charset="0"/>
              </a:rPr>
              <a:pPr/>
              <a:t>1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260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BE8C4A-6D24-4FE5-847F-55FEBD89DA46}" type="slidenum">
              <a:rPr lang="cs-CZ" sz="1200">
                <a:latin typeface="Arial" pitchFamily="34" charset="0"/>
              </a:rPr>
              <a:pPr/>
              <a:t>2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4148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otec</a:t>
            </a:r>
            <a:r>
              <a:rPr lang="cs-CZ" baseline="0" dirty="0" smtClean="0"/>
              <a:t> - </a:t>
            </a:r>
            <a:r>
              <a:rPr lang="cs-CZ" dirty="0" err="1" smtClean="0"/>
              <a:t>antibonapartovský</a:t>
            </a:r>
            <a:r>
              <a:rPr lang="cs-CZ" dirty="0" smtClean="0"/>
              <a:t> novinář </a:t>
            </a:r>
            <a:r>
              <a:rPr lang="cs-CZ" dirty="0" err="1" smtClean="0"/>
              <a:t>Clovis</a:t>
            </a:r>
            <a:r>
              <a:rPr lang="cs-CZ" dirty="0" smtClean="0"/>
              <a:t> Gauguin´,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atka</a:t>
            </a:r>
            <a:r>
              <a:rPr lang="cs-CZ" baseline="0" dirty="0" smtClean="0"/>
              <a:t> - </a:t>
            </a:r>
            <a:r>
              <a:rPr lang="cs-CZ" dirty="0" err="1" smtClean="0"/>
              <a:t>Aline</a:t>
            </a:r>
            <a:r>
              <a:rPr lang="cs-CZ" dirty="0" smtClean="0"/>
              <a:t>, rozená </a:t>
            </a:r>
            <a:r>
              <a:rPr lang="cs-CZ" dirty="0" err="1" smtClean="0"/>
              <a:t>Tristanová</a:t>
            </a:r>
            <a:r>
              <a:rPr lang="cs-CZ" dirty="0" smtClean="0"/>
              <a:t>, dcera radikální feministky Flory Tristanové;</a:t>
            </a:r>
          </a:p>
          <a:p>
            <a:r>
              <a:rPr lang="cs-CZ" dirty="0" smtClean="0"/>
              <a:t>Když se roku 1852 dostal k moci Napoleon III., rozhodl se </a:t>
            </a:r>
            <a:r>
              <a:rPr lang="cs-CZ" dirty="0" err="1" smtClean="0"/>
              <a:t>Clovis</a:t>
            </a:r>
            <a:r>
              <a:rPr lang="cs-CZ" dirty="0" smtClean="0"/>
              <a:t> pro jistotu i s manželkou a dvěma dětmi, Marií a Paulem, odcestovat do Peru, kde měla </a:t>
            </a:r>
            <a:r>
              <a:rPr lang="cs-CZ" dirty="0" err="1" smtClean="0"/>
              <a:t>Aline</a:t>
            </a:r>
            <a:r>
              <a:rPr lang="cs-CZ" dirty="0" smtClean="0"/>
              <a:t> příbuzné. Náročnou plavbu však </a:t>
            </a:r>
            <a:r>
              <a:rPr lang="cs-CZ" dirty="0" err="1" smtClean="0"/>
              <a:t>Clovis</a:t>
            </a:r>
            <a:r>
              <a:rPr lang="cs-CZ" dirty="0" smtClean="0"/>
              <a:t> nepřežil.</a:t>
            </a:r>
          </a:p>
          <a:p>
            <a:r>
              <a:rPr lang="cs-CZ" dirty="0" smtClean="0"/>
              <a:t>U matčiných příbuzných v Limě prožil Paul rané dětství, ale po několika letech se s nimi jeho matka nepohodla a i s dětmi se roku 1854 vrátila do Paříže. Tam se </a:t>
            </a:r>
            <a:r>
              <a:rPr lang="cs-CZ" dirty="0" err="1" smtClean="0"/>
              <a:t>Aline</a:t>
            </a:r>
            <a:r>
              <a:rPr lang="cs-CZ" dirty="0" smtClean="0"/>
              <a:t> ujal bohatý burzián a sběratel umění </a:t>
            </a:r>
            <a:r>
              <a:rPr lang="cs-CZ" dirty="0" err="1" smtClean="0"/>
              <a:t>Gustavo</a:t>
            </a:r>
            <a:r>
              <a:rPr lang="cs-CZ" dirty="0" smtClean="0"/>
              <a:t> </a:t>
            </a:r>
            <a:r>
              <a:rPr lang="cs-CZ" dirty="0" err="1" smtClean="0"/>
              <a:t>Arosa</a:t>
            </a:r>
            <a:r>
              <a:rPr lang="cs-CZ" dirty="0" smtClean="0"/>
              <a:t>. Když zemřela, přijal Paulovu sestru Marii a Paula do svojí rodiny. Gauguin se přihlásil k obchodnímu námořnictvu. V letech 1868–1871 absolvoval námořní vojenskou službu, po jejím ukončení získal práci u burzovního makléře Bertina, kde působil jako úředník v jeho kanceláři. V tomto zaměstnání si Paul počínal obdivuhodně dobře - byl zrovna čas velkého hospodářského vzestupu a obchodníci na burze vydělávali obrovské peníze.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257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>
              <a:defRPr sz="6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8892D-C157-40FC-A21A-F6A571B7A54F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9F656-7F2A-4B2D-87A9-A884E7A05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>
            <a:lvl1pPr>
              <a:defRPr sz="4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/>
            </a:lvl1pPr>
            <a:lvl2pPr marL="742950" indent="-285750">
              <a:buFont typeface="Calibri" panose="020F0502020204030204" pitchFamily="34" charset="0"/>
              <a:buChar char="‒"/>
              <a:defRPr/>
            </a:lvl2pPr>
            <a:lvl3pPr marL="1143000" indent="-228600">
              <a:buFont typeface="Calibri" panose="020F0502020204030204" pitchFamily="34" charset="0"/>
              <a:buChar char="―"/>
              <a:defRPr/>
            </a:lvl3pPr>
            <a:lvl4pPr marL="1600200" indent="-228600">
              <a:buFont typeface="Wingdings" panose="05000000000000000000" pitchFamily="2" charset="2"/>
              <a:buChar char="Ø"/>
              <a:defRPr/>
            </a:lvl4pPr>
            <a:lvl5pPr marL="2057400" indent="-228600">
              <a:buFont typeface="Wingdings" panose="05000000000000000000" pitchFamily="2" charset="2"/>
              <a:buChar char="Ø"/>
              <a:defRPr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2EF6D-A7D5-4E08-B9B6-A1E57DC9D8C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9BEBA-B4FE-4E26-BDB8-75650F952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D3809-3E9C-471B-BE4B-1786C75366F7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91BE5-E26E-4544-BE8F-D632A22B3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 marL="742950" indent="-285750">
              <a:buFont typeface="Wingdings" panose="05000000000000000000" pitchFamily="2" charset="2"/>
              <a:buChar char="§"/>
              <a:defRPr sz="2400"/>
            </a:lvl2pPr>
            <a:lvl3pPr marL="1143000" indent="-228600">
              <a:buFont typeface="Wingdings" panose="05000000000000000000" pitchFamily="2" charset="2"/>
              <a:buChar char="Ø"/>
              <a:defRPr sz="2000"/>
            </a:lvl3pPr>
            <a:lvl4pPr marL="1600200" indent="-228600">
              <a:buFont typeface="Wingdings" panose="05000000000000000000" pitchFamily="2" charset="2"/>
              <a:buChar char="Ø"/>
              <a:defRPr sz="1800"/>
            </a:lvl4pPr>
            <a:lvl5pPr marL="2057400" indent="-22860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Ø"/>
              <a:defRPr sz="2800"/>
            </a:lvl1pPr>
            <a:lvl2pPr marL="800100" indent="-342900">
              <a:buFont typeface="Wingdings" panose="05000000000000000000" pitchFamily="2" charset="2"/>
              <a:buChar char="§"/>
              <a:defRPr sz="2400"/>
            </a:lvl2pPr>
            <a:lvl3pPr marL="1257300" indent="-342900">
              <a:buFont typeface="Wingdings" panose="05000000000000000000" pitchFamily="2" charset="2"/>
              <a:buChar char="Ø"/>
              <a:defRPr sz="2000"/>
            </a:lvl3pPr>
            <a:lvl4pPr marL="1657350" indent="-285750">
              <a:buFont typeface="Wingdings" panose="05000000000000000000" pitchFamily="2" charset="2"/>
              <a:buChar char="Ø"/>
              <a:defRPr sz="1800"/>
            </a:lvl4pPr>
            <a:lvl5pPr marL="2114550" indent="-28575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 hasCustomPrompt="1"/>
          </p:nvPr>
        </p:nvSpPr>
        <p:spPr>
          <a:xfrm>
            <a:off x="4648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obr.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5804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>
        <p:tmplLst>
          <p:tmpl lvl="1">
            <p:tnLst>
              <p:par>
                <p:cTn presetID="22" presetClass="entr" presetSubtype="4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84260-D7B9-4EF8-842B-84B07072F2D9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68AC4-C696-4353-A6A5-5D8E44525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0" y="-27384"/>
            <a:ext cx="9144000" cy="1143000"/>
          </a:xfrm>
        </p:spPr>
        <p:txBody>
          <a:bodyPr/>
          <a:lstStyle>
            <a:lvl1pPr>
              <a:defRPr sz="4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1007604" y="44624"/>
            <a:ext cx="7128792" cy="936104"/>
          </a:xfrm>
        </p:spPr>
        <p:txBody>
          <a:bodyPr/>
          <a:lstStyle>
            <a:lvl1pPr>
              <a:defRPr sz="32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1052736"/>
            <a:ext cx="8640960" cy="5668739"/>
          </a:xfrm>
        </p:spPr>
        <p:txBody>
          <a:bodyPr/>
          <a:lstStyle>
            <a:lvl1pPr>
              <a:buFont typeface="+mj-lt"/>
              <a:buAutoNum type="arabicPeriod"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022529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B3D66-58D5-46FE-8C5C-1FAC10CD57A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3C7D6-2D13-4229-843B-696CA8708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F6162-4FE7-435A-B0A6-FF389F17ACE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EBEDE-7CB4-41C4-AC11-AA941B64D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4A07A-3414-46DC-8CEA-B9F8E27A75E2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9B340-F87B-40AA-AABE-D5916F70E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F294B-CFC2-48FB-BA36-9A6A0D05E5E5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C5773-D782-40E5-B4B8-A5F28705A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FD10C-2044-4F4E-BE69-639E940DF32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563B7-22DC-4B01-B38A-B8B326B2C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3D4A8">
                <a:alpha val="37000"/>
              </a:srgbClr>
            </a:gs>
            <a:gs pos="38000">
              <a:srgbClr val="21D6E0">
                <a:alpha val="0"/>
              </a:srgbClr>
            </a:gs>
            <a:gs pos="83000">
              <a:srgbClr val="0087E6">
                <a:alpha val="84000"/>
              </a:srgbClr>
            </a:gs>
            <a:gs pos="93000">
              <a:srgbClr val="005CBF">
                <a:alpha val="89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C6A789-53A9-47C7-A72B-CBF1AAE69EA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184F9C-B8AC-41D1-9777-FD8BBA23E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60" r:id="rId5"/>
    <p:sldLayoutId id="2147483653" r:id="rId6"/>
    <p:sldLayoutId id="2147483654" r:id="rId7"/>
    <p:sldLayoutId id="2147483661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png"/><Relationship Id="rId3" Type="http://schemas.openxmlformats.org/officeDocument/2006/relationships/slide" Target="slide7.xml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slide" Target="slide8.xml"/><Relationship Id="rId10" Type="http://schemas.openxmlformats.org/officeDocument/2006/relationships/image" Target="../media/image9.jpeg"/><Relationship Id="rId4" Type="http://schemas.openxmlformats.org/officeDocument/2006/relationships/image" Target="../media/image4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2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aul_Gauguin_109.jpg?uselang=cs" TargetMode="External"/><Relationship Id="rId3" Type="http://schemas.openxmlformats.org/officeDocument/2006/relationships/hyperlink" Target="http://cs.wikipedia.org/wiki/Soubor:Paul_Gauguin_111.jpg" TargetMode="External"/><Relationship Id="rId7" Type="http://schemas.openxmlformats.org/officeDocument/2006/relationships/hyperlink" Target="http://commons.wikimedia.org/wiki/File:Paul_Gauguin_026.jpg?uselang=cs" TargetMode="External"/><Relationship Id="rId2" Type="http://schemas.openxmlformats.org/officeDocument/2006/relationships/hyperlink" Target="http://cs.wikipedia.org/wiki/Soubor:Paul_gauguin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Paul_Gauguin_137.jpg" TargetMode="External"/><Relationship Id="rId5" Type="http://schemas.openxmlformats.org/officeDocument/2006/relationships/hyperlink" Target="http://commons.wikimedia.org/wiki/File:Paul_Gauguin_046.jpg" TargetMode="External"/><Relationship Id="rId10" Type="http://schemas.openxmlformats.org/officeDocument/2006/relationships/hyperlink" Target="http://commons.wikimedia.org/wiki/File:Paul_Gauguin_056.jpg?uselang=cs" TargetMode="External"/><Relationship Id="rId4" Type="http://schemas.openxmlformats.org/officeDocument/2006/relationships/hyperlink" Target="http://commons.wikimedia.org/wiki/File:Paul_Gauguin_012.jpg" TargetMode="External"/><Relationship Id="rId9" Type="http://schemas.openxmlformats.org/officeDocument/2006/relationships/hyperlink" Target="http://commons.wikimedia.org/wiki/File:Paul_Gauguin_-_Tahitian_Woman_with_a_Flower_-_Google_Art_Project.jpg?uselang=cs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aul_Gauguin_145.jpg" TargetMode="External"/><Relationship Id="rId3" Type="http://schemas.openxmlformats.org/officeDocument/2006/relationships/hyperlink" Target="http://cs.wikipedia.org/wiki/Soubor:Paul_Gauguin_025.jpg" TargetMode="External"/><Relationship Id="rId7" Type="http://schemas.openxmlformats.org/officeDocument/2006/relationships/hyperlink" Target="http://commons.wikimedia.org/wiki/File:Vincent_Van_Gogh_0020.jpg" TargetMode="External"/><Relationship Id="rId2" Type="http://schemas.openxmlformats.org/officeDocument/2006/relationships/hyperlink" Target="http://commons.wikimedia.org/wiki/File:Paul_Gauguin_006.jpg?uselang=cs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ommons.wikimedia.org/wiki/File:Paul_C%C3%A9zanne_185.jpg?uselang=cs" TargetMode="External"/><Relationship Id="rId5" Type="http://schemas.openxmlformats.org/officeDocument/2006/relationships/hyperlink" Target="http://www.abcgallery.com/G/gauguin/gauguin46.html" TargetMode="External"/><Relationship Id="rId4" Type="http://schemas.openxmlformats.org/officeDocument/2006/relationships/hyperlink" Target="http://cs.wikipedia.org/wiki/Soubor:Paul_Gauguin_142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incent_Van_Gogh_0011.jpg?uselang=cs" TargetMode="External"/><Relationship Id="rId3" Type="http://schemas.openxmlformats.org/officeDocument/2006/relationships/hyperlink" Target="http://commons.wikimedia.org/wiki/File:Paul_C%C3%A9zanne_160.jpg?uselang=cs" TargetMode="External"/><Relationship Id="rId7" Type="http://schemas.openxmlformats.org/officeDocument/2006/relationships/hyperlink" Target="http://commons.wikimedia.org/wiki/File:Vincent_Van_Gogh_-_The_Potato_Eaters.png?uselang=cs" TargetMode="External"/><Relationship Id="rId2" Type="http://schemas.openxmlformats.org/officeDocument/2006/relationships/hyperlink" Target="http://commons.wikimedia.org/wiki/File:Vincent_Willem_van_Gogh_128.jpg?uselang=cs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ommons.wikimedia.org/wiki/File:Paul_C%C3%A9zanne_179.jpg?uselang=cs" TargetMode="External"/><Relationship Id="rId5" Type="http://schemas.openxmlformats.org/officeDocument/2006/relationships/hyperlink" Target="http://commons.wikimedia.org/wiki/File:Paul_C%C3%A9zanne,_Les_joueurs_de_carte_(1892-95).jpg?uselang=cs" TargetMode="External"/><Relationship Id="rId10" Type="http://schemas.openxmlformats.org/officeDocument/2006/relationships/hyperlink" Target="http://commons.wikimedia.org/wiki/File:Paul_C%C3%A9zanne,_Jeune_gar%C3%A7on_au_gilet_rouge_(1888-89).jpg?uselang=cs" TargetMode="External"/><Relationship Id="rId4" Type="http://schemas.openxmlformats.org/officeDocument/2006/relationships/hyperlink" Target="http://commons.wikimedia.org/wiki/File:SelbstPortrait_VG2.jpg?uselang=cs" TargetMode="External"/><Relationship Id="rId9" Type="http://schemas.openxmlformats.org/officeDocument/2006/relationships/hyperlink" Target="http://commons.wikimedia.org/wiki/File:Vincent_van_Gogh_(1853-1890)_-_Wheat_Field_with_Crows_(1890).jpg?uselang=cs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386057"/>
              </p:ext>
            </p:extLst>
          </p:nvPr>
        </p:nvGraphicFramePr>
        <p:xfrm>
          <a:off x="614363" y="2816225"/>
          <a:ext cx="8137525" cy="2692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VY_32_INOVACE_05B_09_Postimpresionismus – Paul Gauguin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19.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30.01.2013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6273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Prezentace je určena 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Jejím cílem je představit žákům jednoho z nejslavnějších malířů 19. století a zároveň dalšího představitele postimpresionismu – Paula Gauguina. 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Rozšiřuje předchozí učivo o postimpresionismu a malířích, se kterými se již žáci seznámili (P. Cézanne a V. van Gogh).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Úvod hodiny je věnovaný stručnému zopakování a upevnění již probrané látky (viz snímky č. 4 až 9). Následuje prezentace s informacemi o Gauguinovi s představením jeho díla. Na závěr žáci porovnávají jednotlivé umělce a pokusí se zhodnotit jejich inovativní rozvíjení impresionistického stylu a přínos pro další směřování výtvarného umění (viz snímky č. 24 až 26).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Látka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je určena pro studenty 2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ročníků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čtyřletého a 3.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ročníků šestiletého gymnázia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být využita i jako podklad pro samostatné studium žáka.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b="1" dirty="0">
                <a:latin typeface="Arial" panose="020B0604020202020204" pitchFamily="34" charset="0"/>
                <a:cs typeface="Arial" panose="020B0604020202020204" pitchFamily="34" charset="0"/>
              </a:rPr>
              <a:t>Vzdělávací cíle:</a:t>
            </a:r>
          </a:p>
          <a:p>
            <a:pPr>
              <a:defRPr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seznámit žáky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 osobností Paula Gauguina  a jeho dílem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vysvětlit nové pojmy – syntetismus a cloisonismus, pontavenská škola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motivovat žáky k propojení nových poznatků s jejich předcházejícími znalostmi a zkušenostmi na základě empirického pozorování a logického vyvozování</a:t>
            </a:r>
          </a:p>
        </p:txBody>
      </p:sp>
    </p:spTree>
    <p:extLst>
      <p:ext uri="{BB962C8B-B14F-4D97-AF65-F5344CB8AC3E}">
        <p14:creationId xmlns:p14="http://schemas.microsoft.com/office/powerpoint/2010/main" val="7279503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3000" r="-5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876" y="2967335"/>
            <a:ext cx="8391528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POSTIMPRESIONISMUS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702854" y="646092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4406900"/>
            <a:ext cx="8712967" cy="1362075"/>
          </a:xfrm>
        </p:spPr>
        <p:txBody>
          <a:bodyPr/>
          <a:lstStyle/>
          <a:p>
            <a:r>
              <a:rPr lang="cs-CZ" dirty="0">
                <a:solidFill>
                  <a:srgbClr val="1178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dirty="0" smtClean="0">
                <a:solidFill>
                  <a:srgbClr val="1178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interaktivní část → </a:t>
            </a:r>
            <a:r>
              <a:rPr lang="cs-CZ" sz="3600" b="0" cap="none" dirty="0" smtClean="0"/>
              <a:t>opakování a procvičování probraného učiva</a:t>
            </a: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41545521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Úvodní opakování: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Motivační otázky: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Připomeňte co víte postimpresionismu.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Které osobnosti postimpresionismu už znáte?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Jak byste charakterizovali tvorbu P. Cézanna?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Jaký byl malířský styl Vincenta van Gogha?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Prohlédněte si následující obrázky a přiřaďte je k autorům, se kterými jste se již seznámili.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→ kliknutím na obrázek se zobrazí jméno autora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8139305" y="614305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8587104" y="6189654"/>
            <a:ext cx="395536" cy="4846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179512" y="217169"/>
            <a:ext cx="1908601" cy="2292957"/>
            <a:chOff x="511410" y="236713"/>
            <a:chExt cx="1599490" cy="1968151"/>
          </a:xfrm>
        </p:grpSpPr>
        <p:pic>
          <p:nvPicPr>
            <p:cNvPr id="55" name="Picture 2" descr="http://upload.wikimedia.org/wikipedia/commons/b/b4/Vincent_Willem_van_Gogh_128.jpg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1410" y="236713"/>
              <a:ext cx="1547070" cy="193460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759522" y="1835532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411760" y="266110"/>
            <a:ext cx="1718621" cy="2263560"/>
            <a:chOff x="2622545" y="266110"/>
            <a:chExt cx="1718621" cy="2263560"/>
          </a:xfrm>
        </p:grpSpPr>
        <p:pic>
          <p:nvPicPr>
            <p:cNvPr id="59" name="Picture 4" descr="http://upload.wikimedia.org/wikipedia/commons/thumb/1/17/Paul_C%C3%A9zanne_160.jpg/864px-Paul_C%C3%A9zanne_160.jpg?uselang=cs">
              <a:hlinkClick r:id="rId5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2545" y="266110"/>
              <a:ext cx="1718621" cy="2263560"/>
            </a:xfrm>
            <a:prstGeom prst="rect">
              <a:avLst/>
            </a:prstGeom>
            <a:noFill/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3944416" y="2143781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B</a:t>
              </a: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2058480" y="248084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4427984" y="294153"/>
            <a:ext cx="1773869" cy="2200713"/>
            <a:chOff x="4598331" y="217169"/>
            <a:chExt cx="1773869" cy="2200713"/>
          </a:xfrm>
        </p:grpSpPr>
        <p:pic>
          <p:nvPicPr>
            <p:cNvPr id="63" name="Picture 4" descr="http://upload.wikimedia.org/wikipedia/commons/6/6b/SelbstPortrait_VG2.jpg?uselang=cs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8331" y="217169"/>
              <a:ext cx="1773869" cy="220071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5988255" y="2048550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C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876256" y="4697254"/>
            <a:ext cx="1484357" cy="1972106"/>
            <a:chOff x="7006326" y="4540283"/>
            <a:chExt cx="1484357" cy="1972106"/>
          </a:xfrm>
        </p:grpSpPr>
        <p:pic>
          <p:nvPicPr>
            <p:cNvPr id="28" name="Picture 2" descr="http://upload.wikimedia.org/wikipedia/commons/2/29/Paul_C%C3%A9zanne%2C_Jeune_gar%C3%A7on_au_gilet_rouge_%281888-89%29.jpg?uselang=cs">
              <a:hlinkClick r:id="rId5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06326" y="4540283"/>
              <a:ext cx="1484357" cy="197210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8163516" y="614305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J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707904" y="4594607"/>
            <a:ext cx="2664296" cy="2094422"/>
            <a:chOff x="1673403" y="4618343"/>
            <a:chExt cx="2664296" cy="2094422"/>
          </a:xfrm>
        </p:grpSpPr>
        <p:pic>
          <p:nvPicPr>
            <p:cNvPr id="31" name="Picture 2" descr="http://upload.wikimedia.org/wikipedia/commons/9/94/Paul_C%C3%A9zanne_208.jpg?uselang=cs">
              <a:hlinkClick r:id="rId5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3403" y="4618343"/>
              <a:ext cx="2664296" cy="20695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953754" y="6343433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I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60859" y="2660766"/>
            <a:ext cx="2797325" cy="2159185"/>
            <a:chOff x="360859" y="2660766"/>
            <a:chExt cx="2797325" cy="2159185"/>
          </a:xfrm>
        </p:grpSpPr>
        <p:pic>
          <p:nvPicPr>
            <p:cNvPr id="39" name="Picture 2" descr="http://upload.wikimedia.org/wikipedia/commons/thumb/9/98/Paul_C%C3%A9zanne_179.jpg/1280px-Paul_C%C3%A9zanne_179.jpg?uselang=cs">
              <a:hlinkClick r:id="rId5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859" y="2660766"/>
              <a:ext cx="2797325" cy="21591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2699792" y="4355617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E</a:t>
              </a: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468402" y="332656"/>
            <a:ext cx="2451658" cy="1995791"/>
            <a:chOff x="6783327" y="548680"/>
            <a:chExt cx="2280993" cy="1900495"/>
          </a:xfrm>
        </p:grpSpPr>
        <p:pic>
          <p:nvPicPr>
            <p:cNvPr id="66" name="Picture 2" descr="http://upload.wikimedia.org/wikipedia/commons/3/3d/Paul_C%C3%A9zanne%2C_Les_joueurs_de_carte_%281892-95%29.jpg?uselang=cs">
              <a:hlinkClick r:id="rId5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83327" y="548680"/>
              <a:ext cx="2255334" cy="187944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8712942" y="2079843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D</a:t>
              </a:r>
              <a:endParaRPr lang="cs-CZ" b="1" dirty="0" smtClean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02299" y="5083285"/>
            <a:ext cx="3319055" cy="1552818"/>
            <a:chOff x="202299" y="5083285"/>
            <a:chExt cx="3319055" cy="1552818"/>
          </a:xfrm>
        </p:grpSpPr>
        <p:pic>
          <p:nvPicPr>
            <p:cNvPr id="35" name="Picture 2" descr="http://upload.wikimedia.org/wikipedia/commons/f/f3/Vincent_van_Gogh_%281853-1890%29_-_Wheat_Field_with_Crows_%281890%29.jpg?uselang=cs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299" y="5083285"/>
              <a:ext cx="3319055" cy="155281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3130478" y="6202900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H</a:t>
              </a: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684042" y="2708920"/>
            <a:ext cx="2501550" cy="1765468"/>
            <a:chOff x="3684042" y="2708920"/>
            <a:chExt cx="2501550" cy="1765468"/>
          </a:xfrm>
        </p:grpSpPr>
        <p:pic>
          <p:nvPicPr>
            <p:cNvPr id="50" name="Picture 2" descr="http://upload.wikimedia.org/wikipedia/commons/a/af/Vincent_Van_Gogh_-_The_Potato_Eaters.png?uselang=cs">
              <a:hlinkClick r:id="rId3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4042" y="2708920"/>
              <a:ext cx="2501550" cy="176546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>
              <a:off x="5810521" y="4055986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F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444208" y="2582281"/>
            <a:ext cx="2616587" cy="1926839"/>
            <a:chOff x="3677888" y="2731224"/>
            <a:chExt cx="2091825" cy="1570589"/>
          </a:xfrm>
        </p:grpSpPr>
        <p:pic>
          <p:nvPicPr>
            <p:cNvPr id="46" name="Picture 2" descr="http://upload.wikimedia.org/wikipedia/commons/3/3b/Vincent_Van_Gogh_0011.jpg?uselang=cs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7888" y="2731224"/>
              <a:ext cx="2045909" cy="151886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TextovéPole 46">
              <a:hlinkClick r:id="rId3" action="ppaction://hlinksldjump"/>
            </p:cNvPr>
            <p:cNvSpPr txBox="1"/>
            <p:nvPr/>
          </p:nvSpPr>
          <p:spPr>
            <a:xfrm>
              <a:off x="5478552" y="4000766"/>
              <a:ext cx="291161" cy="30104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G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136640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27015"/>
            <a:ext cx="6426522" cy="1403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ight Arrow 1">
            <a:hlinkClick r:id="rId2" action="ppaction://hlinksldjump"/>
          </p:cNvPr>
          <p:cNvSpPr/>
          <p:nvPr/>
        </p:nvSpPr>
        <p:spPr>
          <a:xfrm>
            <a:off x="7754569" y="6093296"/>
            <a:ext cx="978408" cy="4846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6703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869" y="2780928"/>
            <a:ext cx="6393483" cy="1475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ight Arrow 2">
            <a:hlinkClick r:id="rId2" action="ppaction://hlinksldjump"/>
          </p:cNvPr>
          <p:cNvSpPr/>
          <p:nvPr/>
        </p:nvSpPr>
        <p:spPr>
          <a:xfrm>
            <a:off x="7754569" y="6093296"/>
            <a:ext cx="978408" cy="484632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6100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sz="2800" dirty="0" smtClean="0"/>
              <a:t>Vincent van Gogh – Slunečnice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/>
              <a:t>Paul </a:t>
            </a:r>
            <a:r>
              <a:rPr lang="cs-CZ" sz="2800" dirty="0" smtClean="0"/>
              <a:t>Cézanne - Autoportrét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/>
              <a:t>Vincent van </a:t>
            </a:r>
            <a:r>
              <a:rPr lang="cs-CZ" sz="2800" dirty="0" smtClean="0"/>
              <a:t>Gogh - Autoportrét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/>
              <a:t>Paul </a:t>
            </a:r>
            <a:r>
              <a:rPr lang="cs-CZ" sz="2800" dirty="0" smtClean="0"/>
              <a:t>Cézanne – Hráči karet</a:t>
            </a:r>
            <a:endParaRPr lang="cs-CZ" sz="2800" dirty="0"/>
          </a:p>
          <a:p>
            <a:pPr marL="514350" indent="-514350">
              <a:buFont typeface="+mj-lt"/>
              <a:buAutoNum type="alphaUcPeriod"/>
            </a:pPr>
            <a:r>
              <a:rPr lang="cs-CZ" sz="2800" dirty="0"/>
              <a:t>Paul </a:t>
            </a:r>
            <a:r>
              <a:rPr lang="cs-CZ" sz="2800" dirty="0" smtClean="0"/>
              <a:t>Cézanne – Zátiší s jablky a pomeranči</a:t>
            </a:r>
            <a:endParaRPr lang="cs-CZ" sz="2800" dirty="0"/>
          </a:p>
          <a:p>
            <a:pPr marL="514350" indent="-514350">
              <a:buFont typeface="+mj-lt"/>
              <a:buAutoNum type="alphaUcPeriod"/>
            </a:pPr>
            <a:r>
              <a:rPr lang="cs-CZ" sz="2800" dirty="0" smtClean="0"/>
              <a:t>Vincent </a:t>
            </a:r>
            <a:r>
              <a:rPr lang="cs-CZ" sz="2800" dirty="0"/>
              <a:t>van </a:t>
            </a:r>
            <a:r>
              <a:rPr lang="cs-CZ" sz="2800" dirty="0" smtClean="0"/>
              <a:t>Gogh – </a:t>
            </a:r>
            <a:r>
              <a:rPr lang="cs-CZ" sz="2800" dirty="0"/>
              <a:t>Jedlíci </a:t>
            </a:r>
            <a:r>
              <a:rPr lang="cs-CZ" sz="2800" dirty="0" smtClean="0"/>
              <a:t>brambor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 smtClean="0"/>
              <a:t>Vincent van Gogh </a:t>
            </a:r>
            <a:r>
              <a:rPr lang="cs-CZ" sz="2800" dirty="0"/>
              <a:t>– Ložnice </a:t>
            </a:r>
            <a:r>
              <a:rPr lang="cs-CZ" sz="2800" dirty="0" smtClean="0"/>
              <a:t>umělce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/>
              <a:t>Vincent van </a:t>
            </a:r>
            <a:r>
              <a:rPr lang="cs-CZ" sz="2800" dirty="0" smtClean="0"/>
              <a:t>Gogh – Havrani nad obilným polem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 smtClean="0"/>
              <a:t>Paul Cézanne – Hora Sainte Victoire</a:t>
            </a:r>
            <a:endParaRPr lang="cs-CZ" sz="2800" dirty="0"/>
          </a:p>
          <a:p>
            <a:pPr marL="514350" indent="-514350">
              <a:buFont typeface="+mj-lt"/>
              <a:buAutoNum type="alphaUcPeriod"/>
            </a:pPr>
            <a:r>
              <a:rPr lang="cs-CZ" sz="2800" dirty="0" smtClean="0"/>
              <a:t>Paul Cézanne – Mladík v červené vestě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0755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731" y="2967335"/>
            <a:ext cx="6925293" cy="15696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905"/>
                <a:solidFill>
                  <a:srgbClr val="FFFF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Paul Gauguin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1848 – 1903</a:t>
            </a:r>
            <a:endParaRPr lang="cs-CZ" sz="5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831094" y="64886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738336"/>
            <a:ext cx="4540374" cy="5715000"/>
          </a:xfrm>
        </p:spPr>
        <p:txBody>
          <a:bodyPr/>
          <a:lstStyle/>
          <a:p>
            <a:r>
              <a:rPr lang="cs-CZ" dirty="0" smtClean="0"/>
              <a:t>Francouz</a:t>
            </a:r>
          </a:p>
          <a:p>
            <a:r>
              <a:rPr lang="cs-CZ" dirty="0" smtClean="0"/>
              <a:t>dětství prožil v Peru</a:t>
            </a:r>
          </a:p>
          <a:p>
            <a:r>
              <a:rPr lang="cs-CZ" dirty="0" smtClean="0"/>
              <a:t>pracoval jako námořník u obchodního loďstva a </a:t>
            </a:r>
            <a:r>
              <a:rPr lang="pl-PL" dirty="0"/>
              <a:t>později </a:t>
            </a:r>
            <a:r>
              <a:rPr lang="pl-PL" dirty="0" smtClean="0"/>
              <a:t>působil </a:t>
            </a:r>
            <a:r>
              <a:rPr lang="pl-PL" dirty="0"/>
              <a:t>jako </a:t>
            </a:r>
            <a:r>
              <a:rPr lang="pl-PL" dirty="0" smtClean="0"/>
              <a:t>úředník na burze</a:t>
            </a:r>
          </a:p>
          <a:p>
            <a:pPr lvl="1"/>
            <a:r>
              <a:rPr lang="cs-CZ" dirty="0" smtClean="0"/>
              <a:t>v té </a:t>
            </a:r>
            <a:r>
              <a:rPr lang="cs-CZ" dirty="0"/>
              <a:t>době začal ve volném čase malovat a </a:t>
            </a:r>
            <a:r>
              <a:rPr lang="cs-CZ" dirty="0" smtClean="0"/>
              <a:t>sochařit</a:t>
            </a:r>
          </a:p>
          <a:p>
            <a:r>
              <a:rPr lang="cs-CZ" dirty="0"/>
              <a:t>zpočátku malíř-amatér, opustil v pětatřiceti letech civilní povolání i rodinu, aby se cele oddal </a:t>
            </a:r>
            <a:r>
              <a:rPr lang="cs-CZ" dirty="0" smtClean="0"/>
              <a:t>malířství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6588224" y="450900"/>
            <a:ext cx="2028825" cy="3131408"/>
            <a:chOff x="6588224" y="450900"/>
            <a:chExt cx="2028825" cy="3131408"/>
          </a:xfrm>
        </p:grpSpPr>
        <p:pic>
          <p:nvPicPr>
            <p:cNvPr id="34818" name="Picture 2" descr="Soubor:Paul gauguin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450900"/>
              <a:ext cx="2028825" cy="266700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8244408" y="321297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5259677" y="3397642"/>
            <a:ext cx="2912723" cy="3343726"/>
            <a:chOff x="5259677" y="3397642"/>
            <a:chExt cx="2912723" cy="3343726"/>
          </a:xfrm>
        </p:grpSpPr>
        <p:pic>
          <p:nvPicPr>
            <p:cNvPr id="34820" name="Picture 4" descr="Soubor:Paul Gauguin 111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59677" y="3397642"/>
              <a:ext cx="2588956" cy="32094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859494" y="637203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 </a:t>
            </a:r>
            <a:r>
              <a:rPr lang="cs-CZ" dirty="0" smtClean="0"/>
              <a:t>Modré střechy v</a:t>
            </a:r>
            <a:r>
              <a:rPr lang="de-DE" dirty="0" smtClean="0"/>
              <a:t> Rouen</a:t>
            </a:r>
            <a:r>
              <a:rPr lang="cs-CZ" dirty="0" smtClean="0"/>
              <a:t>u,</a:t>
            </a:r>
            <a:r>
              <a:rPr lang="de-DE" dirty="0" smtClean="0"/>
              <a:t> </a:t>
            </a:r>
            <a:r>
              <a:rPr lang="de-DE" b="0" dirty="0" smtClean="0">
                <a:solidFill>
                  <a:schemeClr val="tx1"/>
                </a:solidFill>
              </a:rPr>
              <a:t>1884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7456" y="1268760"/>
            <a:ext cx="4896544" cy="5373216"/>
          </a:xfrm>
        </p:spPr>
        <p:txBody>
          <a:bodyPr/>
          <a:lstStyle/>
          <a:p>
            <a:r>
              <a:rPr lang="cs-CZ" sz="2400" dirty="0"/>
              <a:t>zprvu maloval impresionistické krajiny </a:t>
            </a:r>
            <a:r>
              <a:rPr lang="cs-CZ" sz="2400" dirty="0" smtClean="0"/>
              <a:t>– </a:t>
            </a:r>
            <a:r>
              <a:rPr lang="cs-CZ" sz="2400" dirty="0"/>
              <a:t>vliv C. </a:t>
            </a:r>
            <a:r>
              <a:rPr lang="cs-CZ" sz="2400" dirty="0" err="1" smtClean="0"/>
              <a:t>Pissarra</a:t>
            </a:r>
            <a:endParaRPr lang="cs-CZ" sz="2400" dirty="0" smtClean="0"/>
          </a:p>
          <a:p>
            <a:r>
              <a:rPr lang="cs-CZ" sz="2400" dirty="0" smtClean="0"/>
              <a:t>postupně si vytvořil </a:t>
            </a:r>
            <a:r>
              <a:rPr lang="cs-CZ" sz="2400" dirty="0"/>
              <a:t>vlastní osobitý </a:t>
            </a:r>
            <a:r>
              <a:rPr lang="cs-CZ" sz="2400" dirty="0" smtClean="0"/>
              <a:t>styl</a:t>
            </a:r>
          </a:p>
          <a:p>
            <a:pPr lvl="1"/>
            <a:r>
              <a:rPr lang="cs-CZ" sz="2400" dirty="0" smtClean="0"/>
              <a:t>uznávající </a:t>
            </a:r>
            <a:r>
              <a:rPr lang="cs-CZ" sz="2400" dirty="0"/>
              <a:t>plochu jako základní jednotku obrazu, rytmizovanou poměrem barevných ploch a výraznými liniemi</a:t>
            </a:r>
          </a:p>
          <a:p>
            <a:pPr lvl="1"/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323528" y="1526087"/>
            <a:ext cx="3744416" cy="5115889"/>
            <a:chOff x="444511" y="1346329"/>
            <a:chExt cx="3744416" cy="5115889"/>
          </a:xfrm>
        </p:grpSpPr>
        <p:pic>
          <p:nvPicPr>
            <p:cNvPr id="1026" name="Picture 2" descr="File:Paul Gauguin 01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511" y="1346329"/>
              <a:ext cx="3744416" cy="473186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457200" y="6092886"/>
              <a:ext cx="312906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237510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1143000"/>
          </a:xfrm>
        </p:spPr>
        <p:txBody>
          <a:bodyPr/>
          <a:lstStyle/>
          <a:p>
            <a:r>
              <a:rPr lang="cs-CZ" sz="3200" dirty="0" smtClean="0"/>
              <a:t>Gauguin - významný představitel pont-</a:t>
            </a:r>
            <a:r>
              <a:rPr lang="cs-CZ" sz="3200" dirty="0" err="1" smtClean="0"/>
              <a:t>avenské</a:t>
            </a:r>
            <a:r>
              <a:rPr lang="cs-CZ" sz="3200" dirty="0" smtClean="0"/>
              <a:t> školy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80546"/>
            <a:ext cx="4114800" cy="4248472"/>
          </a:xfrm>
        </p:spPr>
        <p:txBody>
          <a:bodyPr/>
          <a:lstStyle/>
          <a:p>
            <a:r>
              <a:rPr lang="cs-CZ" dirty="0" smtClean="0"/>
              <a:t>v 19</a:t>
            </a:r>
            <a:r>
              <a:rPr lang="cs-CZ" dirty="0"/>
              <a:t>. století lákalo umělce a vznikla tu </a:t>
            </a:r>
            <a:r>
              <a:rPr lang="cs-CZ" dirty="0" smtClean="0"/>
              <a:t>pontavenská škola</a:t>
            </a:r>
          </a:p>
          <a:p>
            <a:pPr lvl="1"/>
            <a:r>
              <a:rPr lang="cs-CZ" dirty="0" smtClean="0"/>
              <a:t>tvůrci </a:t>
            </a:r>
            <a:r>
              <a:rPr lang="cs-CZ" dirty="0"/>
              <a:t>zobrazovali bretaňskou krajinu a lidové </a:t>
            </a:r>
            <a:r>
              <a:rPr lang="cs-CZ" dirty="0" smtClean="0"/>
              <a:t>motivy</a:t>
            </a:r>
          </a:p>
          <a:p>
            <a:pPr lvl="1"/>
            <a:r>
              <a:rPr lang="cs-CZ" dirty="0" smtClean="0"/>
              <a:t>Paul </a:t>
            </a:r>
            <a:r>
              <a:rPr lang="cs-CZ" dirty="0" err="1" smtClean="0"/>
              <a:t>Gauguin</a:t>
            </a:r>
            <a:r>
              <a:rPr lang="cs-CZ" dirty="0" smtClean="0"/>
              <a:t> tu v letech </a:t>
            </a:r>
            <a:r>
              <a:rPr lang="cs-CZ" dirty="0"/>
              <a:t>1886-1894 </a:t>
            </a:r>
            <a:r>
              <a:rPr lang="cs-CZ" dirty="0" smtClean="0"/>
              <a:t>- vytvořil </a:t>
            </a:r>
            <a:r>
              <a:rPr lang="cs-CZ" b="1" i="1" dirty="0" smtClean="0"/>
              <a:t>syntetismus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179512" y="1124744"/>
            <a:ext cx="8575104" cy="1155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Calibri" panose="020F0502020204030204" pitchFamily="34" charset="0"/>
              <a:buChar char="―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Calibri" panose="020F0502020204030204" pitchFamily="34" charset="0"/>
              <a:buChar char="―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Pont-Aven v Bretani = městečko v lesnaté krajině u ústí řeky Aven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4508352" y="2132856"/>
            <a:ext cx="4246264" cy="3930001"/>
            <a:chOff x="4566329" y="2132856"/>
            <a:chExt cx="4148088" cy="3753708"/>
          </a:xfrm>
        </p:grpSpPr>
        <p:pic>
          <p:nvPicPr>
            <p:cNvPr id="2050" name="Picture 2" descr="File:Paul Gauguin 046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6329" y="2132856"/>
              <a:ext cx="4148088" cy="324069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4934265" y="5517232"/>
              <a:ext cx="34122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4. Pradleny z Pont Avenu, 1886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04616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1520" y="404664"/>
            <a:ext cx="8640960" cy="6192688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 smtClean="0"/>
              <a:t>syntetismus</a:t>
            </a:r>
          </a:p>
          <a:p>
            <a:pPr marL="457200" lvl="1" indent="0">
              <a:buNone/>
            </a:pPr>
            <a:r>
              <a:rPr lang="cs-CZ" b="1" i="1" dirty="0" smtClean="0"/>
              <a:t>= </a:t>
            </a:r>
            <a:r>
              <a:rPr lang="cs-CZ" dirty="0" smtClean="0"/>
              <a:t>jiný název pro </a:t>
            </a:r>
            <a:r>
              <a:rPr lang="cs-CZ" b="1" i="1" dirty="0" smtClean="0"/>
              <a:t>cloisonismus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dirty="0" smtClean="0"/>
              <a:t>úsilí o </a:t>
            </a:r>
            <a:r>
              <a:rPr lang="cs-CZ" dirty="0"/>
              <a:t>překonání impresionismu, realismu či </a:t>
            </a:r>
            <a:r>
              <a:rPr lang="cs-CZ" dirty="0" smtClean="0"/>
              <a:t>akademismu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dirty="0" smtClean="0"/>
              <a:t>barvy </a:t>
            </a:r>
            <a:r>
              <a:rPr lang="cs-CZ" dirty="0"/>
              <a:t>nerozkládá jako impresionista na drobné skvrny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dirty="0"/>
              <a:t>nanáší je v  souvislých plochách a ohraničuje konturou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dirty="0"/>
              <a:t>jak stoupá jejich intenzita, stávají se samy výrazem a symbolem duchovního obsahu </a:t>
            </a:r>
            <a:r>
              <a:rPr lang="cs-CZ" dirty="0" smtClean="0"/>
              <a:t>obrazu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dirty="0" smtClean="0"/>
              <a:t>intenzita </a:t>
            </a:r>
            <a:r>
              <a:rPr lang="cs-CZ" dirty="0"/>
              <a:t>barev, silné obrysové linie, </a:t>
            </a:r>
            <a:r>
              <a:rPr lang="cs-CZ" dirty="0" smtClean="0"/>
              <a:t>plošnost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dirty="0" smtClean="0"/>
              <a:t>poučení </a:t>
            </a:r>
            <a:r>
              <a:rPr lang="cs-CZ" dirty="0"/>
              <a:t>japonským, lidovým a středověkým </a:t>
            </a:r>
            <a:r>
              <a:rPr lang="cs-CZ" dirty="0" smtClean="0"/>
              <a:t>uměním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5443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Nadpis 3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710440"/>
          </a:xfrm>
        </p:spPr>
        <p:txBody>
          <a:bodyPr/>
          <a:lstStyle/>
          <a:p>
            <a:r>
              <a:rPr lang="cs-CZ" sz="4000" dirty="0" smtClean="0"/>
              <a:t>Vidění </a:t>
            </a:r>
            <a:r>
              <a:rPr lang="cs-CZ" sz="4000" dirty="0"/>
              <a:t>po kázání: Jakub zápasí s </a:t>
            </a:r>
            <a:r>
              <a:rPr lang="cs-CZ" sz="4000" dirty="0" smtClean="0"/>
              <a:t>andělem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899080"/>
            <a:ext cx="8820472" cy="769933"/>
          </a:xfrm>
        </p:spPr>
        <p:txBody>
          <a:bodyPr/>
          <a:lstStyle/>
          <a:p>
            <a:r>
              <a:rPr lang="cs-CZ" sz="2400" dirty="0"/>
              <a:t>první obrazy s náboženskou </a:t>
            </a:r>
            <a:r>
              <a:rPr lang="cs-CZ" sz="2400" dirty="0" smtClean="0"/>
              <a:t>tematikou → 1888 – první </a:t>
            </a:r>
            <a:r>
              <a:rPr lang="cs-CZ" sz="2400" dirty="0"/>
              <a:t>obraz </a:t>
            </a:r>
            <a:r>
              <a:rPr lang="cs-CZ" sz="2400" b="1" i="1" dirty="0" smtClean="0"/>
              <a:t>cloisonismu </a:t>
            </a:r>
          </a:p>
          <a:p>
            <a:endParaRPr lang="cs-CZ" sz="2400" b="1" i="1" dirty="0" smtClean="0"/>
          </a:p>
        </p:txBody>
      </p:sp>
      <p:grpSp>
        <p:nvGrpSpPr>
          <p:cNvPr id="9" name="Group 8"/>
          <p:cNvGrpSpPr/>
          <p:nvPr/>
        </p:nvGrpSpPr>
        <p:grpSpPr>
          <a:xfrm>
            <a:off x="1691680" y="1845065"/>
            <a:ext cx="5832648" cy="4674346"/>
            <a:chOff x="1067193" y="1214438"/>
            <a:chExt cx="6901094" cy="5445225"/>
          </a:xfrm>
        </p:grpSpPr>
        <p:pic>
          <p:nvPicPr>
            <p:cNvPr id="10" name="Picture 2" descr="http://upload.wikimedia.org/wikipedia/commons/5/5e/Paul_Gauguin_137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7193" y="1214438"/>
              <a:ext cx="6901094" cy="54452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7598062" y="6229422"/>
              <a:ext cx="370225" cy="4302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5</a:t>
              </a:r>
            </a:p>
          </p:txBody>
        </p:sp>
      </p:grpSp>
      <p:sp>
        <p:nvSpPr>
          <p:cNvPr id="7" name="Rectangle 6"/>
          <p:cNvSpPr/>
          <p:nvPr/>
        </p:nvSpPr>
        <p:spPr>
          <a:xfrm>
            <a:off x="4614232" y="321471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13" name="Content Placeholder 1"/>
          <p:cNvSpPr txBox="1">
            <a:spLocks/>
          </p:cNvSpPr>
          <p:nvPr/>
        </p:nvSpPr>
        <p:spPr bwMode="auto">
          <a:xfrm>
            <a:off x="-846828" y="2095274"/>
            <a:ext cx="4006298" cy="5275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Calibri" panose="020F0502020204030204" pitchFamily="34" charset="0"/>
              <a:buChar char="―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Calibri" panose="020F0502020204030204" pitchFamily="34" charset="0"/>
              <a:buChar char="―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221" y="620688"/>
            <a:ext cx="3610744" cy="1143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Žlutý Kristus, </a:t>
            </a:r>
            <a:r>
              <a:rPr lang="cs-CZ" b="0" dirty="0" smtClean="0">
                <a:solidFill>
                  <a:schemeClr val="tx1"/>
                </a:solidFill>
              </a:rPr>
              <a:t>1889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3600400" cy="4608512"/>
          </a:xfrm>
        </p:spPr>
        <p:txBody>
          <a:bodyPr/>
          <a:lstStyle/>
          <a:p>
            <a:r>
              <a:rPr lang="cs-CZ" sz="2800" dirty="0" smtClean="0"/>
              <a:t>obraz vznikl v Pont Aven</a:t>
            </a:r>
          </a:p>
          <a:p>
            <a:r>
              <a:rPr lang="cs-CZ" sz="2800" dirty="0" smtClean="0"/>
              <a:t>předlohou byl </a:t>
            </a:r>
            <a:r>
              <a:rPr lang="cs-CZ" sz="2800" dirty="0"/>
              <a:t>dřevěný krucifix z </a:t>
            </a:r>
            <a:r>
              <a:rPr lang="cs-CZ" sz="2800" dirty="0" smtClean="0"/>
              <a:t>nedalekého kostela 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obraze pod křížem klečí ženy v bretonských </a:t>
            </a:r>
            <a:r>
              <a:rPr lang="cs-CZ" dirty="0" smtClean="0"/>
              <a:t>čepcích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3995936" y="476672"/>
            <a:ext cx="4686183" cy="6057964"/>
            <a:chOff x="3923928" y="476672"/>
            <a:chExt cx="4686183" cy="6057964"/>
          </a:xfrm>
        </p:grpSpPr>
        <p:pic>
          <p:nvPicPr>
            <p:cNvPr id="39938" name="Picture 2" descr="http://upload.wikimedia.org/wikipedia/commons/b/b6/Paul_Gauguin_026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476672"/>
              <a:ext cx="4686183" cy="60198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91542" y="61653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752"/>
            <a:ext cx="9144000" cy="1143000"/>
          </a:xfrm>
        </p:spPr>
        <p:txBody>
          <a:bodyPr/>
          <a:lstStyle/>
          <a:p>
            <a:r>
              <a:rPr lang="cs-CZ" sz="4400" dirty="0" smtClean="0"/>
              <a:t>Autoportrét se Žlutým Kristem, </a:t>
            </a:r>
            <a:r>
              <a:rPr lang="cs-CZ" sz="4400" b="0" dirty="0" smtClean="0">
                <a:solidFill>
                  <a:schemeClr val="tx1"/>
                </a:solidFill>
              </a:rPr>
              <a:t>1889</a:t>
            </a:r>
            <a:endParaRPr lang="cs-CZ" sz="4400" b="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691680" y="1484784"/>
            <a:ext cx="5885662" cy="4896544"/>
            <a:chOff x="1691680" y="1484784"/>
            <a:chExt cx="5885662" cy="4896544"/>
          </a:xfrm>
        </p:grpSpPr>
        <p:pic>
          <p:nvPicPr>
            <p:cNvPr id="40962" name="Picture 2" descr="File:Paul Gauguin 109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680" y="1484784"/>
              <a:ext cx="5885662" cy="489654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139414" y="594928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7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478174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136"/>
            <a:ext cx="8229600" cy="1043608"/>
          </a:xfrm>
        </p:spPr>
        <p:txBody>
          <a:bodyPr/>
          <a:lstStyle/>
          <a:p>
            <a:r>
              <a:rPr lang="cs-CZ" dirty="0" smtClean="0"/>
              <a:t>Tahiťanka s květinou, </a:t>
            </a:r>
            <a:r>
              <a:rPr lang="cs-CZ" b="0" dirty="0" smtClean="0">
                <a:solidFill>
                  <a:schemeClr val="tx1"/>
                </a:solidFill>
              </a:rPr>
              <a:t>1891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016" y="1377727"/>
            <a:ext cx="4186808" cy="5219625"/>
          </a:xfrm>
        </p:spPr>
        <p:txBody>
          <a:bodyPr/>
          <a:lstStyle/>
          <a:p>
            <a:r>
              <a:rPr lang="cs-CZ" sz="2800" dirty="0" smtClean="0"/>
              <a:t>Tichomoří </a:t>
            </a:r>
            <a:r>
              <a:rPr lang="cs-CZ" sz="2800" dirty="0"/>
              <a:t>– hledal nedotčenou civilizaci (Tahiti) </a:t>
            </a:r>
          </a:p>
          <a:p>
            <a:pPr lvl="1"/>
            <a:r>
              <a:rPr lang="cs-CZ" sz="2400" dirty="0" smtClean="0"/>
              <a:t>Gauguin objevil pohádkový </a:t>
            </a:r>
            <a:r>
              <a:rPr lang="cs-CZ" sz="2400" dirty="0"/>
              <a:t>svět tropických Ostrovů s jejich rajskou přírodou a svéráznými tradicemi</a:t>
            </a:r>
          </a:p>
          <a:p>
            <a:pPr lvl="1"/>
            <a:r>
              <a:rPr lang="cs-CZ" sz="2400" dirty="0"/>
              <a:t>byl prvním malířem, který usiloval obohatit moderní západní umění příkladem primitivní </a:t>
            </a:r>
            <a:r>
              <a:rPr lang="cs-CZ" sz="2400" dirty="0" smtClean="0"/>
              <a:t>kultury</a:t>
            </a:r>
            <a:endParaRPr lang="cs-CZ" sz="2400" dirty="0"/>
          </a:p>
        </p:txBody>
      </p:sp>
      <p:grpSp>
        <p:nvGrpSpPr>
          <p:cNvPr id="5" name="Group 4"/>
          <p:cNvGrpSpPr/>
          <p:nvPr/>
        </p:nvGrpSpPr>
        <p:grpSpPr>
          <a:xfrm>
            <a:off x="539552" y="1165720"/>
            <a:ext cx="3904571" cy="5431632"/>
            <a:chOff x="2843808" y="1107480"/>
            <a:chExt cx="3616539" cy="5431632"/>
          </a:xfrm>
        </p:grpSpPr>
        <p:pic>
          <p:nvPicPr>
            <p:cNvPr id="38914" name="Picture 2" descr="http://upload.wikimedia.org/wikipedia/commons/0/0c/Paul_Gauguin_-_Tahitian_Woman_with_a_Flower_-_Google_Art_Project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1107480"/>
              <a:ext cx="3616539" cy="543163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/>
          </p:spPr>
        </p:pic>
        <p:sp>
          <p:nvSpPr>
            <p:cNvPr id="4" name="TextBox 3"/>
            <p:cNvSpPr txBox="1"/>
            <p:nvPr/>
          </p:nvSpPr>
          <p:spPr>
            <a:xfrm>
              <a:off x="6088879" y="6107064"/>
              <a:ext cx="2898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8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39120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smtClean="0"/>
              <a:t>Mladé Tahiťanky, </a:t>
            </a:r>
            <a:r>
              <a:rPr lang="cs-CZ" b="0" dirty="0" smtClean="0">
                <a:solidFill>
                  <a:schemeClr val="tx1"/>
                </a:solidFill>
              </a:rPr>
              <a:t>1891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953508" y="1124226"/>
            <a:ext cx="7236984" cy="5401118"/>
            <a:chOff x="953508" y="1124226"/>
            <a:chExt cx="7236984" cy="5401118"/>
          </a:xfrm>
        </p:grpSpPr>
        <p:pic>
          <p:nvPicPr>
            <p:cNvPr id="43010" name="Picture 2" descr="File:Paul Gauguin 056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3508" y="1124226"/>
              <a:ext cx="7236984" cy="54006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859494" y="615601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9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Nadpis 1"/>
          <p:cNvSpPr>
            <a:spLocks noGrp="1"/>
          </p:cNvSpPr>
          <p:nvPr>
            <p:ph type="title"/>
          </p:nvPr>
        </p:nvSpPr>
        <p:spPr>
          <a:xfrm>
            <a:off x="457200" y="-71438"/>
            <a:ext cx="8229600" cy="1143001"/>
          </a:xfrm>
        </p:spPr>
        <p:txBody>
          <a:bodyPr/>
          <a:lstStyle/>
          <a:p>
            <a:r>
              <a:rPr lang="cs-CZ" dirty="0" smtClean="0"/>
              <a:t>Arearea, </a:t>
            </a:r>
            <a:r>
              <a:rPr lang="cs-CZ" b="0" dirty="0" smtClean="0">
                <a:solidFill>
                  <a:schemeClr val="tx1"/>
                </a:solidFill>
              </a:rPr>
              <a:t>1892</a:t>
            </a:r>
            <a:r>
              <a:rPr lang="cs-CZ" dirty="0" smtClean="0"/>
              <a:t> 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038795" y="980728"/>
            <a:ext cx="7066409" cy="5600853"/>
            <a:chOff x="1038795" y="980728"/>
            <a:chExt cx="7066409" cy="5600853"/>
          </a:xfrm>
        </p:grpSpPr>
        <p:pic>
          <p:nvPicPr>
            <p:cNvPr id="41986" name="Picture 2" descr="File:Paul Gauguin 006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8795" y="980728"/>
              <a:ext cx="7066409" cy="560085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587238" y="615601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97768"/>
            <a:ext cx="9144000" cy="1143000"/>
          </a:xfrm>
        </p:spPr>
        <p:txBody>
          <a:bodyPr/>
          <a:lstStyle/>
          <a:p>
            <a:r>
              <a:rPr lang="cs-CZ" sz="4400" dirty="0" err="1"/>
              <a:t>Manao</a:t>
            </a:r>
            <a:r>
              <a:rPr lang="cs-CZ" sz="4400" dirty="0"/>
              <a:t> </a:t>
            </a:r>
            <a:r>
              <a:rPr lang="cs-CZ" sz="4400" dirty="0" err="1" smtClean="0"/>
              <a:t>tupapau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sz="3600" dirty="0"/>
              <a:t>(</a:t>
            </a:r>
            <a:r>
              <a:rPr lang="cs-CZ" sz="3600" dirty="0" smtClean="0"/>
              <a:t>Duch </a:t>
            </a:r>
            <a:r>
              <a:rPr lang="cs-CZ" sz="3600" dirty="0"/>
              <a:t>mrtvých bdí</a:t>
            </a:r>
            <a:r>
              <a:rPr lang="cs-CZ" sz="3600" dirty="0" smtClean="0"/>
              <a:t>), </a:t>
            </a:r>
            <a:r>
              <a:rPr lang="cs-CZ" sz="3600" b="0" dirty="0" smtClean="0">
                <a:solidFill>
                  <a:schemeClr val="tx1"/>
                </a:solidFill>
              </a:rPr>
              <a:t>1892</a:t>
            </a:r>
            <a:endParaRPr lang="cs-CZ" sz="3600" b="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265990" y="1484784"/>
            <a:ext cx="6612020" cy="4884068"/>
            <a:chOff x="1265990" y="1484784"/>
            <a:chExt cx="6612020" cy="4884068"/>
          </a:xfrm>
        </p:grpSpPr>
        <p:pic>
          <p:nvPicPr>
            <p:cNvPr id="35842" name="Picture 2" descr="http://upload.wikimedia.org/wikipedia/commons/f/f5/Paul_Gauguin_025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65990" y="1484784"/>
              <a:ext cx="6612020" cy="488406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316325" y="5877272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022131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1784"/>
            <a:ext cx="91440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Odkud přicházíme? Kdo jsme? Kam jdeme?, </a:t>
            </a:r>
            <a:r>
              <a:rPr lang="cs-CZ" b="0" dirty="0" smtClean="0">
                <a:solidFill>
                  <a:schemeClr val="tx1"/>
                </a:solidFill>
              </a:rPr>
              <a:t>1897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155014" y="2204864"/>
            <a:ext cx="8833972" cy="3281683"/>
            <a:chOff x="155014" y="2204864"/>
            <a:chExt cx="8833972" cy="3281683"/>
          </a:xfrm>
        </p:grpSpPr>
        <p:pic>
          <p:nvPicPr>
            <p:cNvPr id="36866" name="Picture 2" descr="http://upload.wikimedia.org/wikipedia/commons/a/ac/Paul_Gauguin_14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014" y="2204864"/>
              <a:ext cx="8833972" cy="328168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523342" y="507589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 idx="4294967295"/>
          </p:nvPr>
        </p:nvSpPr>
        <p:spPr>
          <a:xfrm>
            <a:off x="785786" y="2959107"/>
            <a:ext cx="7772400" cy="1470025"/>
          </a:xfrm>
          <a:effectLst>
            <a:reflection blurRad="6350" stA="50000" endA="300" endPos="90000" dir="5400000" sy="-100000" algn="bl" rotWithShape="0"/>
          </a:effectLst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1500" b="1" dirty="0" smtClean="0">
                <a:ln w="12700">
                  <a:solidFill>
                    <a:srgbClr val="FFC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</a:t>
            </a:r>
            <a:endParaRPr lang="cs-CZ" sz="11500" b="1" dirty="0">
              <a:ln w="12700">
                <a:solidFill>
                  <a:srgbClr val="FFC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644578" y="638132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3600400"/>
          </a:xfrm>
          <a:solidFill>
            <a:srgbClr val="FFFF66"/>
          </a:solidFill>
          <a:ln w="38100">
            <a:solidFill>
              <a:srgbClr val="002060"/>
            </a:solidFill>
          </a:ln>
        </p:spPr>
        <p:txBody>
          <a:bodyPr anchor="ctr"/>
          <a:lstStyle/>
          <a:p>
            <a:r>
              <a:rPr lang="cs-CZ" b="0" cap="none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b="0" cap="none" dirty="0" smtClean="0">
                <a:solidFill>
                  <a:schemeClr val="accent4">
                    <a:lumMod val="50000"/>
                  </a:schemeClr>
                </a:solidFill>
              </a:rPr>
              <a:t>orovnejte malířský styl tří významných postimpresionistů – najděte shody, rozdíly a pokuste se charakterizovat směr vývoje moderního malířství, který jednotliví představitelé vytyčili.</a:t>
            </a:r>
            <a:endParaRPr lang="cs-CZ" b="0" cap="none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6470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4683588" y="3528908"/>
            <a:ext cx="4064876" cy="2999316"/>
            <a:chOff x="4809246" y="501367"/>
            <a:chExt cx="3969290" cy="3217240"/>
          </a:xfrm>
        </p:grpSpPr>
        <p:pic>
          <p:nvPicPr>
            <p:cNvPr id="3076" name="Picture 4" descr="File:Vincent Van Gogh 002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09246" y="501367"/>
              <a:ext cx="3923928" cy="318919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37390" y="334927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64621" y="404665"/>
            <a:ext cx="3839827" cy="2963623"/>
            <a:chOff x="4746620" y="404665"/>
            <a:chExt cx="3839827" cy="2963623"/>
          </a:xfrm>
        </p:grpSpPr>
        <p:pic>
          <p:nvPicPr>
            <p:cNvPr id="3080" name="Picture 8" descr="File:Paul Cézanne 20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6620" y="404665"/>
              <a:ext cx="3839827" cy="29546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145301" y="299895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20893" y="901924"/>
            <a:ext cx="3935083" cy="5047356"/>
            <a:chOff x="395536" y="901924"/>
            <a:chExt cx="3935083" cy="5047356"/>
          </a:xfrm>
        </p:grpSpPr>
        <p:pic>
          <p:nvPicPr>
            <p:cNvPr id="3078" name="Picture 6" descr="File:Paul Gauguin 145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901924"/>
              <a:ext cx="3935083" cy="504735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3858711" y="557994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074363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20080"/>
          </a:xfrm>
        </p:spPr>
        <p:txBody>
          <a:bodyPr/>
          <a:lstStyle/>
          <a:p>
            <a:r>
              <a:rPr lang="cs-CZ" sz="3200" dirty="0" smtClean="0"/>
              <a:t>Řešení </a:t>
            </a:r>
            <a:r>
              <a:rPr lang="cs-CZ" sz="3200" dirty="0" err="1" smtClean="0"/>
              <a:t>ůkolu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648072"/>
            <a:ext cx="8568952" cy="6021288"/>
          </a:xfrm>
        </p:spPr>
        <p:txBody>
          <a:bodyPr/>
          <a:lstStyle/>
          <a:p>
            <a:pPr marL="0" indent="0">
              <a:buNone/>
            </a:pPr>
            <a:r>
              <a:rPr lang="cs-CZ" sz="2400" u="sng" dirty="0" smtClean="0"/>
              <a:t>Shody</a:t>
            </a:r>
            <a:r>
              <a:rPr lang="cs-CZ" sz="2400" dirty="0" smtClean="0"/>
              <a:t>: postimpresionismus, východisko v impresionismu, důraz na živé barvy, inovativní způsob malby …</a:t>
            </a:r>
          </a:p>
          <a:p>
            <a:pPr marL="0" indent="0">
              <a:buNone/>
            </a:pPr>
            <a:r>
              <a:rPr lang="cs-CZ" sz="2400" u="sng" dirty="0" smtClean="0"/>
              <a:t>Rozdíly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b="1" dirty="0"/>
              <a:t>Cézanne</a:t>
            </a:r>
            <a:r>
              <a:rPr lang="cs-CZ" sz="2400" dirty="0"/>
              <a:t> – </a:t>
            </a:r>
            <a:r>
              <a:rPr lang="cs-CZ" sz="2400" dirty="0" smtClean="0"/>
              <a:t>směřování k </a:t>
            </a:r>
            <a:r>
              <a:rPr lang="cs-CZ" sz="2400" i="1" dirty="0" smtClean="0">
                <a:solidFill>
                  <a:srgbClr val="C00000"/>
                </a:solidFill>
              </a:rPr>
              <a:t>rozumové analýze a racionální konstrukci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 smtClean="0"/>
              <a:t>  vytváření </a:t>
            </a:r>
            <a:r>
              <a:rPr lang="cs-CZ" sz="2400" dirty="0"/>
              <a:t>prostoru a objemů bez klasické perspektivy </a:t>
            </a:r>
            <a:endParaRPr lang="cs-CZ" sz="2400" dirty="0" smtClean="0"/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 smtClean="0"/>
              <a:t>	zájem </a:t>
            </a:r>
            <a:r>
              <a:rPr lang="cs-CZ" sz="2400" dirty="0"/>
              <a:t>o prostor, hmotu, hloubku přírody i </a:t>
            </a:r>
            <a:r>
              <a:rPr lang="cs-CZ" sz="2400" dirty="0" smtClean="0"/>
              <a:t>umění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 smtClean="0"/>
              <a:t>	iluzi </a:t>
            </a:r>
            <a:r>
              <a:rPr lang="cs-CZ" sz="2400" dirty="0"/>
              <a:t>prostoru vyjadřuje pouze </a:t>
            </a:r>
            <a:r>
              <a:rPr lang="cs-CZ" sz="2400" dirty="0" smtClean="0"/>
              <a:t>barvami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 smtClean="0"/>
              <a:t>	široké </a:t>
            </a:r>
            <a:r>
              <a:rPr lang="cs-CZ" sz="2400" dirty="0"/>
              <a:t>barevné plasticky kladené tahy </a:t>
            </a:r>
            <a:r>
              <a:rPr lang="cs-CZ" sz="2400" dirty="0" smtClean="0"/>
              <a:t>štětcem</a:t>
            </a:r>
          </a:p>
          <a:p>
            <a:pPr marL="0" indent="0">
              <a:buNone/>
            </a:pPr>
            <a:r>
              <a:rPr lang="cs-CZ" sz="2400" b="1" dirty="0" smtClean="0"/>
              <a:t>Gogh</a:t>
            </a:r>
            <a:r>
              <a:rPr lang="cs-CZ" sz="2400" dirty="0" smtClean="0"/>
              <a:t> – směřování k </a:t>
            </a:r>
            <a:r>
              <a:rPr lang="cs-CZ" sz="2400" i="1" dirty="0" smtClean="0">
                <a:solidFill>
                  <a:srgbClr val="C00000"/>
                </a:solidFill>
              </a:rPr>
              <a:t>emocionální expresivitě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/>
              <a:t>barva a malířský rukopis zachycují a přenášejí </a:t>
            </a:r>
            <a:r>
              <a:rPr lang="cs-CZ" sz="2400" dirty="0" smtClean="0"/>
              <a:t>emoce…</a:t>
            </a:r>
          </a:p>
          <a:p>
            <a:pPr marL="57150" indent="0">
              <a:buNone/>
            </a:pPr>
            <a:r>
              <a:rPr lang="cs-CZ" sz="2400" b="1" dirty="0" smtClean="0"/>
              <a:t>Gauguin</a:t>
            </a:r>
            <a:r>
              <a:rPr lang="cs-CZ" sz="2400" dirty="0" smtClean="0"/>
              <a:t> – směřování k </a:t>
            </a:r>
            <a:r>
              <a:rPr lang="cs-CZ" sz="2400" i="1" dirty="0" smtClean="0">
                <a:solidFill>
                  <a:srgbClr val="C00000"/>
                </a:solidFill>
              </a:rPr>
              <a:t>symbolismu</a:t>
            </a:r>
            <a:r>
              <a:rPr lang="cs-CZ" sz="2400" dirty="0" smtClean="0"/>
              <a:t> (syntetismus, cloisonismus)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/>
              <a:t>intenzita barev, silné obrysové linie, </a:t>
            </a:r>
            <a:r>
              <a:rPr lang="cs-CZ" sz="2400" dirty="0" smtClean="0"/>
              <a:t>plošnost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/>
              <a:t>barvy mají symbolický význam, důraz na imaginaci, představivost, hledání čistoty a </a:t>
            </a:r>
            <a:r>
              <a:rPr lang="cs-CZ" sz="2400" dirty="0" smtClean="0"/>
              <a:t>harmonie…</a:t>
            </a:r>
            <a:endParaRPr lang="cs-CZ" sz="2400" dirty="0"/>
          </a:p>
          <a:p>
            <a:pPr lvl="1"/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1280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</a:t>
            </a:r>
            <a:r>
              <a:rPr lang="cs-CZ" dirty="0" err="1" smtClean="0"/>
              <a:t>Gauguina</a:t>
            </a:r>
            <a:r>
              <a:rPr lang="cs-CZ" dirty="0" smtClean="0"/>
              <a:t>: AUTOR </a:t>
            </a:r>
            <a:r>
              <a:rPr lang="cs-CZ" dirty="0"/>
              <a:t>NEUVEDEN. http://cs.wikipedia.org [online]. [cit. 11.2.2013].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cs.wikipedia.org/wiki/Soubor:Paul_gauguin.jpg</a:t>
            </a: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dirty="0" smtClean="0"/>
              <a:t>P. Gauguin – Autoportrét: AUTOR </a:t>
            </a:r>
            <a:r>
              <a:rPr lang="cs-CZ" dirty="0"/>
              <a:t>NEUVEDEN. http://cs.wikipedia.org [online]. [cit. 11.2.2013].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cs.wikipedia.org/wiki/Soubor:Paul_Gauguin_111.jpg</a:t>
            </a:r>
            <a:endParaRPr lang="cs-CZ" dirty="0" smtClean="0"/>
          </a:p>
          <a:p>
            <a:r>
              <a:rPr lang="cs-CZ" dirty="0"/>
              <a:t>P. Gauguin – </a:t>
            </a:r>
            <a:r>
              <a:rPr lang="cs-CZ" dirty="0" smtClean="0"/>
              <a:t>Modré střechy v Rouenu</a:t>
            </a:r>
            <a:r>
              <a:rPr lang="cs-CZ" dirty="0"/>
              <a:t>: AUTOR NEUVEDEN. http://commons.wikimedia.org [online]. [cit. 19.2.2013]. Dostupný pod licencí public domain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commons.wikimedia.org/wiki/File:Paul_Gauguin_012.jpg</a:t>
            </a:r>
            <a:endParaRPr lang="cs-CZ" dirty="0" smtClean="0"/>
          </a:p>
          <a:p>
            <a:r>
              <a:rPr lang="cs-CZ" dirty="0" smtClean="0"/>
              <a:t>P. Gauguin – Pradleny </a:t>
            </a:r>
            <a:r>
              <a:rPr lang="cs-CZ" dirty="0"/>
              <a:t>z Pont </a:t>
            </a:r>
            <a:r>
              <a:rPr lang="cs-CZ" dirty="0" smtClean="0"/>
              <a:t>Avenu: AUTOR </a:t>
            </a:r>
            <a:r>
              <a:rPr lang="cs-CZ" dirty="0"/>
              <a:t>NEUVEDEN. http://commons.wikimedia.org [online]. [cit. 19.2.2013].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commons.wikimedia.org/wiki/File:Paul_Gauguin_046.jpg</a:t>
            </a:r>
            <a:endParaRPr lang="cs-CZ" dirty="0"/>
          </a:p>
          <a:p>
            <a:r>
              <a:rPr lang="cs-CZ" dirty="0" smtClean="0"/>
              <a:t>P. Gauguin </a:t>
            </a:r>
            <a:r>
              <a:rPr lang="cs-CZ" dirty="0"/>
              <a:t>– Vidění po </a:t>
            </a:r>
            <a:r>
              <a:rPr lang="cs-CZ" dirty="0" smtClean="0"/>
              <a:t>kázání: AUTOR </a:t>
            </a:r>
            <a:r>
              <a:rPr lang="cs-CZ" dirty="0"/>
              <a:t>NEUVEDEN. http://cs.wikipedia.org [online]. [cit. 11.2.2013]. Dostupný pod licencí public domain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cs.wikipedia.org/wiki/Soubor:Paul_Gauguin_137.jpg</a:t>
            </a:r>
            <a:endParaRPr lang="cs-CZ" dirty="0" smtClean="0"/>
          </a:p>
          <a:p>
            <a:r>
              <a:rPr lang="cs-CZ" dirty="0"/>
              <a:t>P. </a:t>
            </a:r>
            <a:r>
              <a:rPr lang="cs-CZ" dirty="0" err="1"/>
              <a:t>Gauguin</a:t>
            </a:r>
            <a:r>
              <a:rPr lang="cs-CZ" dirty="0"/>
              <a:t> </a:t>
            </a:r>
            <a:r>
              <a:rPr lang="cs-CZ" dirty="0" smtClean="0"/>
              <a:t>– Žlutý Kristus: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commons.wikimedia.org/wiki/File:Paul_Gauguin_026.jpg?uselang=cs</a:t>
            </a:r>
            <a:endParaRPr lang="cs-CZ" dirty="0" smtClean="0"/>
          </a:p>
          <a:p>
            <a:r>
              <a:rPr lang="cs-CZ" dirty="0" smtClean="0"/>
              <a:t>P. Gauguin – Autoportrét se </a:t>
            </a:r>
            <a:r>
              <a:rPr lang="cs-CZ" dirty="0"/>
              <a:t>Žlutým Kristem: AUTOR NEUVEDEN. http://commons.wikimedia.org [online]. [cit. 11.2.2013].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commons.wikimedia.org/wiki/File:Paul_Gauguin_109.jpg?uselang=cs</a:t>
            </a:r>
            <a:endParaRPr lang="cs-CZ" dirty="0" smtClean="0"/>
          </a:p>
          <a:p>
            <a:r>
              <a:rPr lang="cs-CZ" dirty="0" smtClean="0"/>
              <a:t>P. Gauguin – Tahiťanka </a:t>
            </a:r>
            <a:r>
              <a:rPr lang="cs-CZ" dirty="0"/>
              <a:t>s </a:t>
            </a:r>
            <a:r>
              <a:rPr lang="cs-CZ" dirty="0" smtClean="0"/>
              <a:t>květinou: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9"/>
              </a:rPr>
              <a:t>http://commons.wikimedia.org/wiki/File:Paul_Gauguin_-_Tahitian_Woman_with_a_Flower_-_</a:t>
            </a:r>
            <a:r>
              <a:rPr lang="cs-CZ" dirty="0" smtClean="0">
                <a:hlinkClick r:id="rId9"/>
              </a:rPr>
              <a:t>Google_Art_Project.jpg?uselang=cs</a:t>
            </a:r>
            <a:endParaRPr lang="cs-CZ" dirty="0" smtClean="0"/>
          </a:p>
          <a:p>
            <a:r>
              <a:rPr lang="cs-CZ" dirty="0" smtClean="0"/>
              <a:t>P. Gauguin – </a:t>
            </a:r>
            <a:r>
              <a:rPr lang="cs-CZ" dirty="0"/>
              <a:t>Mladé </a:t>
            </a:r>
            <a:r>
              <a:rPr lang="cs-CZ" dirty="0" smtClean="0"/>
              <a:t>Tahiťanky</a:t>
            </a:r>
            <a:r>
              <a:rPr lang="cs-CZ" dirty="0"/>
              <a:t>: AUTOR NEUVEDEN. http://commons.wikimedia.org [online]. [cit. 11.2.2013]. Dostupný pod licencí public domain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commons.wikimedia.org/wiki/File:Paul_Gauguin_056.jpg?uselang=cs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 startAt="32"/>
            </a:pPr>
            <a:endParaRPr lang="cs-CZ" dirty="0" smtClean="0"/>
          </a:p>
          <a:p>
            <a:pPr>
              <a:buFont typeface="+mj-lt"/>
              <a:buAutoNum type="arabicPeriod" startAt="32"/>
            </a:pPr>
            <a:endParaRPr lang="cs-CZ" dirty="0" smtClean="0"/>
          </a:p>
          <a:p>
            <a:pPr>
              <a:buFont typeface="+mj-lt"/>
              <a:buAutoNum type="arabicPeriod" startAt="32"/>
            </a:pPr>
            <a:endParaRPr lang="cs-CZ" dirty="0"/>
          </a:p>
          <a:p>
            <a:pPr>
              <a:buFont typeface="+mj-lt"/>
              <a:buAutoNum type="arabicPeriod" startAt="32"/>
            </a:pPr>
            <a:endParaRPr lang="cs-CZ" dirty="0"/>
          </a:p>
          <a:p>
            <a:pPr>
              <a:buFont typeface="+mj-lt"/>
              <a:buAutoNum type="arabicPeriod" startAt="32"/>
            </a:pPr>
            <a:endParaRPr lang="cs-CZ" dirty="0"/>
          </a:p>
          <a:p>
            <a:pPr>
              <a:buFont typeface="+mj-lt"/>
              <a:buAutoNum type="arabicPeriod" startAt="32"/>
            </a:pPr>
            <a:endParaRPr lang="cs-CZ" dirty="0" smtClean="0"/>
          </a:p>
          <a:p>
            <a:pPr>
              <a:buFont typeface="+mj-lt"/>
              <a:buAutoNum type="arabicPeriod" startAt="32"/>
            </a:pPr>
            <a:endParaRPr lang="cs-CZ" dirty="0" smtClean="0"/>
          </a:p>
          <a:p>
            <a:pPr>
              <a:buFont typeface="+mj-lt"/>
              <a:buAutoNum type="arabicPeriod" startAt="3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260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0"/>
            </a:pPr>
            <a:r>
              <a:rPr lang="cs-CZ" dirty="0"/>
              <a:t>P. Gauguin </a:t>
            </a:r>
            <a:r>
              <a:rPr lang="cs-CZ" dirty="0" smtClean="0"/>
              <a:t>– Arearea: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commons.wikimedia.org/wiki/File:Paul_Gauguin_006.jpg?uselang=cs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dirty="0"/>
              <a:t>P. </a:t>
            </a:r>
            <a:r>
              <a:rPr lang="cs-CZ" dirty="0" smtClean="0"/>
              <a:t>Gauguin </a:t>
            </a:r>
            <a:r>
              <a:rPr lang="cs-CZ" dirty="0"/>
              <a:t>– </a:t>
            </a:r>
            <a:r>
              <a:rPr lang="cs-CZ" dirty="0" smtClean="0"/>
              <a:t>Manao </a:t>
            </a:r>
            <a:r>
              <a:rPr lang="cs-CZ" dirty="0" err="1" smtClean="0"/>
              <a:t>tupapau</a:t>
            </a:r>
            <a:r>
              <a:rPr lang="cs-CZ" dirty="0" smtClean="0"/>
              <a:t>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cs.wikipedia.org/wiki/Soubor:Paul_Gauguin_025.jpg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dirty="0"/>
              <a:t>P. Gauguin – </a:t>
            </a:r>
            <a:r>
              <a:rPr lang="cs-CZ" dirty="0" smtClean="0"/>
              <a:t>Odkud </a:t>
            </a:r>
            <a:r>
              <a:rPr lang="cs-CZ" dirty="0"/>
              <a:t>přicházíme? Kdo jsme? Kam jdeme</a:t>
            </a:r>
            <a:r>
              <a:rPr lang="cs-CZ" dirty="0" smtClean="0"/>
              <a:t>?: </a:t>
            </a:r>
            <a:r>
              <a:rPr lang="cs-CZ" dirty="0"/>
              <a:t>AUTOR NEUVEDEN. http://cs.wikipedia.org [online]. [cit. 11.2.2013]. Dostupný pod licencí public domain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cs.wikipedia.org/wiki/Soubor:Paul_Gauguin_142.jpg</a:t>
            </a:r>
            <a:endParaRPr lang="cs-CZ" dirty="0"/>
          </a:p>
          <a:p>
            <a:pPr>
              <a:buFont typeface="+mj-lt"/>
              <a:buAutoNum type="arabicPeriod" startAt="10"/>
            </a:pPr>
            <a:r>
              <a:rPr lang="cs-CZ" dirty="0" smtClean="0"/>
              <a:t>P. Gauguin – Krajina na Tahiti: </a:t>
            </a:r>
            <a:r>
              <a:rPr lang="pt-BR" dirty="0"/>
              <a:t>AUTOR NEUVEDEN. http://www.abcgallery.com [online]. [cit. 19.2.2013].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www.abcgallery.com/G/gauguin/gauguin46.html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dirty="0" smtClean="0"/>
              <a:t>P. Cézanne – Zátiší: AUTOR </a:t>
            </a:r>
            <a:r>
              <a:rPr lang="cs-CZ" dirty="0"/>
              <a:t>NEUVEDEN. http://commons.wikimedia.org [online]. [cit. 19.2.2013]. Dostupný pod licencí public domain na WWW: http://commons.wikimedia.org/wiki/File:Paul_C%C3%A9zanne_202.jpg?uselang=cs</a:t>
            </a: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commons.wikimedia.org/wiki/File:Paul_C%C3%A9zanne_185.jpg?uselang=cs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dirty="0" smtClean="0"/>
              <a:t>V. v. Gogh – Obilné pole </a:t>
            </a:r>
            <a:r>
              <a:rPr lang="cs-CZ" dirty="0"/>
              <a:t>s cypřišem: AUTOR NEUVEDEN. http://commons.wikimedia.org [online]. [cit. 19.2.2013].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commons.wikimedia.org/wiki/File:Vincent_Van_Gogh_0020.jpg</a:t>
            </a:r>
            <a:endParaRPr lang="cs-CZ" dirty="0" smtClean="0"/>
          </a:p>
          <a:p>
            <a:pPr>
              <a:buFont typeface="+mj-lt"/>
              <a:buAutoNum type="arabicPeriod" startAt="10"/>
            </a:pPr>
            <a:r>
              <a:rPr lang="cs-CZ" dirty="0" smtClean="0"/>
              <a:t>P. Gauguin – Dvě Tahiťanky: AUTOR </a:t>
            </a:r>
            <a:r>
              <a:rPr lang="cs-CZ" dirty="0"/>
              <a:t>NEUVEDEN. http://commons.wikimedia.org [online]. [cit. 19.2.2013].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commons.wikimedia.org/wiki/File:Paul_Gauguin_145.jpg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+mj-lt"/>
              <a:buAutoNum type="arabicPeriod" startAt="42"/>
            </a:pPr>
            <a:endParaRPr lang="cs-CZ" dirty="0" smtClean="0"/>
          </a:p>
          <a:p>
            <a:pPr>
              <a:buFont typeface="+mj-lt"/>
              <a:buAutoNum type="arabicPeriod" startAt="42"/>
            </a:pPr>
            <a:endParaRPr lang="cs-CZ" dirty="0"/>
          </a:p>
          <a:p>
            <a:pPr>
              <a:buFont typeface="+mj-lt"/>
              <a:buAutoNum type="arabicPeriod" startAt="4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0302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7604" y="53752"/>
            <a:ext cx="7128792" cy="78296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 ukázek k opakování: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47477"/>
            <a:ext cx="8712968" cy="5533851"/>
          </a:xfrm>
        </p:spPr>
        <p:txBody>
          <a:bodyPr/>
          <a:lstStyle/>
          <a:p>
            <a:pPr>
              <a:buFont typeface="+mj-lt"/>
              <a:buAutoNum type="alphaUcPeriod"/>
            </a:pPr>
            <a:r>
              <a:rPr lang="cs-CZ" sz="1250" dirty="0"/>
              <a:t>Vincent van Gogh – </a:t>
            </a:r>
            <a:r>
              <a:rPr lang="cs-CZ" sz="1250" dirty="0" smtClean="0"/>
              <a:t>Slunečnice</a:t>
            </a:r>
            <a:r>
              <a:rPr lang="cs-CZ" sz="1250" dirty="0"/>
              <a:t>: AUTOR NEUVEDEN. http://commons.wikimedia.org [online]. [cit. 11.2.2013]. Dostupný pod licencí public </a:t>
            </a:r>
            <a:r>
              <a:rPr lang="cs-CZ" sz="1250" dirty="0" err="1"/>
              <a:t>domain</a:t>
            </a:r>
            <a:r>
              <a:rPr lang="cs-CZ" sz="1250" dirty="0"/>
              <a:t> na WWW: </a:t>
            </a:r>
            <a:r>
              <a:rPr lang="cs-CZ" sz="1250" dirty="0">
                <a:hlinkClick r:id="rId2"/>
              </a:rPr>
              <a:t>http://</a:t>
            </a:r>
            <a:r>
              <a:rPr lang="cs-CZ" sz="1250" dirty="0" smtClean="0">
                <a:hlinkClick r:id="rId2"/>
              </a:rPr>
              <a:t>commons.wikimedia.org/wiki/File:Vincent_Willem_van_Gogh_128.jpg?uselang=cs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Paul Cézanne – Autoportrét</a:t>
            </a:r>
            <a:r>
              <a:rPr lang="cs-CZ" sz="1250" dirty="0" smtClean="0"/>
              <a:t>: AUTOR </a:t>
            </a:r>
            <a:r>
              <a:rPr lang="cs-CZ" sz="1250" dirty="0"/>
              <a:t>NEUVEDEN. http://commons.wikimedia.org [online]. [cit. 11.2.2013]. Dostupný pod licencí public </a:t>
            </a:r>
            <a:r>
              <a:rPr lang="cs-CZ" sz="1250" dirty="0" err="1"/>
              <a:t>domain</a:t>
            </a:r>
            <a:r>
              <a:rPr lang="cs-CZ" sz="1250" dirty="0"/>
              <a:t> na WWW: </a:t>
            </a:r>
            <a:r>
              <a:rPr lang="cs-CZ" sz="1250" dirty="0">
                <a:hlinkClick r:id="rId3"/>
              </a:rPr>
              <a:t>http://</a:t>
            </a:r>
            <a:r>
              <a:rPr lang="cs-CZ" sz="1250" dirty="0" smtClean="0">
                <a:hlinkClick r:id="rId3"/>
              </a:rPr>
              <a:t>commons.wikimedia.org/wiki/File:Paul_C%C3%A9zanne_160.jpg?uselang=cs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Vincent van Gogh </a:t>
            </a:r>
            <a:r>
              <a:rPr lang="cs-CZ" sz="1250" dirty="0" smtClean="0"/>
              <a:t>– Autoportrét</a:t>
            </a:r>
            <a:r>
              <a:rPr lang="cs-CZ" sz="1250" dirty="0"/>
              <a:t>: AUTOR NEUVEDEN. http://commons.wikimedia.org [online]. [cit. 11.2.2013]. Dostupný pod licencí public </a:t>
            </a:r>
            <a:r>
              <a:rPr lang="cs-CZ" sz="1250" dirty="0" err="1"/>
              <a:t>domain</a:t>
            </a:r>
            <a:r>
              <a:rPr lang="cs-CZ" sz="1250" dirty="0"/>
              <a:t> na WWW: </a:t>
            </a:r>
            <a:r>
              <a:rPr lang="cs-CZ" sz="1250" dirty="0">
                <a:hlinkClick r:id="rId4"/>
              </a:rPr>
              <a:t>http://</a:t>
            </a:r>
            <a:r>
              <a:rPr lang="cs-CZ" sz="1250" dirty="0" smtClean="0">
                <a:hlinkClick r:id="rId4"/>
              </a:rPr>
              <a:t>commons.wikimedia.org/wiki/File:SelbstPortrait_VG2.jpg?uselang=cs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Paul Cézanne – Hráči karet: AUTOR NEUVEDEN. http://commons.wikimedia.org [online]. [cit. 11.2.2013]. Dostupný pod licencí public domain na WWW: </a:t>
            </a:r>
            <a:r>
              <a:rPr lang="cs-CZ" sz="1250" dirty="0">
                <a:hlinkClick r:id="rId5"/>
              </a:rPr>
              <a:t>http://commons.wikimedia.org/wiki/File:Paul_C%C3%A9zanne,_Les_joueurs_de_carte_(1892-95).</a:t>
            </a:r>
            <a:r>
              <a:rPr lang="cs-CZ" sz="1250" dirty="0" smtClean="0">
                <a:hlinkClick r:id="rId5"/>
              </a:rPr>
              <a:t>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Paul Cézanne – Zátiší s jablky a pomeranči: AUTOR NEUVEDEN. http://commons.wikimedia.org [online]. [cit. 11.2.2013]. Dostupný pod licencí public domain na WWW: </a:t>
            </a:r>
            <a:r>
              <a:rPr lang="cs-CZ" sz="1250" dirty="0">
                <a:hlinkClick r:id="rId6"/>
              </a:rPr>
              <a:t>http://</a:t>
            </a:r>
            <a:r>
              <a:rPr lang="cs-CZ" sz="1250" dirty="0" smtClean="0">
                <a:hlinkClick r:id="rId6"/>
              </a:rPr>
              <a:t>commons.wikimedia.org/wiki/File:Paul_C%C3%A9zanne_179.jpg?uselang=cs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Vincent van Gogh – Jedlíci brambor: AUTOR NEUVEDEN. http://commons.wikimedia.org [online]. [cit. 11.2.2013]. Dostupný pod licencí public domain na WWW: </a:t>
            </a:r>
            <a:r>
              <a:rPr lang="cs-CZ" sz="1250" dirty="0">
                <a:hlinkClick r:id="rId7"/>
              </a:rPr>
              <a:t>http://commons.wikimedia.org/wiki/File:Vincent_Van_Gogh_-_</a:t>
            </a:r>
            <a:r>
              <a:rPr lang="cs-CZ" sz="1250" dirty="0" smtClean="0">
                <a:hlinkClick r:id="rId7"/>
              </a:rPr>
              <a:t>The_Potato_Eaters.png?uselang=cs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Vincent van Gogh – Ložnice umělce: AUTOR NEUVEDEN. http://commons.wikimedia.org [online]. [cit. 11.2.2013]. Dostupný pod licencí public domain na WWW: </a:t>
            </a:r>
            <a:r>
              <a:rPr lang="cs-CZ" sz="1250" dirty="0">
                <a:hlinkClick r:id="rId8"/>
              </a:rPr>
              <a:t>http://</a:t>
            </a:r>
            <a:r>
              <a:rPr lang="cs-CZ" sz="1250" dirty="0" smtClean="0">
                <a:hlinkClick r:id="rId8"/>
              </a:rPr>
              <a:t>commons.wikimedia.org/wiki/File:Vincent_Van_Gogh_0011.jpg?uselang=cs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Vincent van Gogh – Havrani nad obilným polem</a:t>
            </a:r>
            <a:r>
              <a:rPr lang="cs-CZ" sz="1250" dirty="0" smtClean="0"/>
              <a:t>: AUTOR NEUVEDEN.  http</a:t>
            </a:r>
            <a:r>
              <a:rPr lang="cs-CZ" sz="1250" dirty="0"/>
              <a:t>://commons.wikimedia.org [online]. [cit. 11.2.2013]. Dostupný pod licencí public domain na WWW: </a:t>
            </a:r>
            <a:r>
              <a:rPr lang="cs-CZ" sz="1250" dirty="0">
                <a:hlinkClick r:id="rId9"/>
              </a:rPr>
              <a:t>http://commons.wikimedia.org/wiki/File:Vincent_van_Gogh_(1853-1890)_-_Wheat_Field_with_Crows_(1890).</a:t>
            </a:r>
            <a:r>
              <a:rPr lang="cs-CZ" sz="1250" dirty="0" smtClean="0">
                <a:hlinkClick r:id="rId9"/>
              </a:rPr>
              <a:t>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Paul Cézanne – Hora Sainte V</a:t>
            </a:r>
            <a:r>
              <a:rPr lang="cs-CZ" sz="1250" dirty="0" smtClean="0"/>
              <a:t>ictoire: AUTOR NEUVEDEN. http</a:t>
            </a:r>
            <a:r>
              <a:rPr lang="cs-CZ" sz="1250" dirty="0"/>
              <a:t>://commons.wikimedia.org [online]. [cit. 11.2.2013]. Dostupný pod licencí public domain na WWW: </a:t>
            </a:r>
            <a:r>
              <a:rPr lang="cs-CZ" sz="1250" dirty="0">
                <a:hlinkClick r:id="rId9"/>
              </a:rPr>
              <a:t>http://commons.wikimedia.org/wiki/File:Vincent_van_Gogh_(1853-1890)_-_Wheat_Field_with_Crows_(1890).</a:t>
            </a:r>
            <a:r>
              <a:rPr lang="cs-CZ" sz="1250" dirty="0" smtClean="0">
                <a:hlinkClick r:id="rId9"/>
              </a:rPr>
              <a:t>jpg?uselang=cs</a:t>
            </a:r>
            <a:endParaRPr lang="cs-CZ" sz="1250" dirty="0"/>
          </a:p>
          <a:p>
            <a:pPr>
              <a:buFont typeface="+mj-lt"/>
              <a:buAutoNum type="alphaUcPeriod"/>
            </a:pPr>
            <a:r>
              <a:rPr lang="cs-CZ" sz="1250" dirty="0"/>
              <a:t>Paul Cézanne – Mladík v červené vestě: AUTOR NEUVEDEN. http://commons.wikimedia.org [online]. [cit. 11.2.2013]. Dostupný pod licencí public domain na WWW: </a:t>
            </a:r>
            <a:r>
              <a:rPr lang="cs-CZ" sz="1250" dirty="0">
                <a:hlinkClick r:id="rId10"/>
              </a:rPr>
              <a:t>http://commons.wikimedia.org/wiki/File:Paul_C%C3%A9zanne,_Jeune_gar%C3%A7on_au_gilet_rouge_(1888-89).</a:t>
            </a:r>
            <a:r>
              <a:rPr lang="cs-CZ" sz="1250" dirty="0" smtClean="0">
                <a:hlinkClick r:id="rId10"/>
              </a:rPr>
              <a:t>jpg?uselang=cs</a:t>
            </a:r>
            <a:endParaRPr lang="cs-CZ" sz="1250" dirty="0" smtClean="0"/>
          </a:p>
          <a:p>
            <a:pPr marL="0" indent="0">
              <a:buNone/>
            </a:pPr>
            <a:endParaRPr lang="cs-CZ" sz="1250" dirty="0"/>
          </a:p>
        </p:txBody>
      </p:sp>
    </p:spTree>
    <p:extLst>
      <p:ext uri="{BB962C8B-B14F-4D97-AF65-F5344CB8AC3E}">
        <p14:creationId xmlns:p14="http://schemas.microsoft.com/office/powerpoint/2010/main" val="21311981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85493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2006</TotalTime>
  <Words>1842</Words>
  <Application>Microsoft Office PowerPoint</Application>
  <PresentationFormat>On-screen Show (4:3)</PresentationFormat>
  <Paragraphs>181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Wingdings</vt:lpstr>
      <vt:lpstr>Motiv sady Office</vt:lpstr>
      <vt:lpstr>PowerPoint Presentation</vt:lpstr>
      <vt:lpstr>ANOTACE</vt:lpstr>
      <vt:lpstr>PowerPoint Presentation</vt:lpstr>
      <vt:lpstr>Úvodní interaktivní část → opakování a procvičování probraného učiva</vt:lpstr>
      <vt:lpstr>Úvodní opakování:</vt:lpstr>
      <vt:lpstr>PowerPoint Presentation</vt:lpstr>
      <vt:lpstr>PowerPoint Presentation</vt:lpstr>
      <vt:lpstr>PowerPoint Presentation</vt:lpstr>
      <vt:lpstr>Řešení úkolu:</vt:lpstr>
      <vt:lpstr>1848 – 1903</vt:lpstr>
      <vt:lpstr>PowerPoint Presentation</vt:lpstr>
      <vt:lpstr> Modré střechy v Rouenu, 1884</vt:lpstr>
      <vt:lpstr>Gauguin - významný představitel pont-avenské školy</vt:lpstr>
      <vt:lpstr>PowerPoint Presentation</vt:lpstr>
      <vt:lpstr>Vidění po kázání: Jakub zápasí s andělem </vt:lpstr>
      <vt:lpstr>Žlutý Kristus, 1889</vt:lpstr>
      <vt:lpstr>Autoportrét se Žlutým Kristem, 1889</vt:lpstr>
      <vt:lpstr>Tahiťanka s květinou, 1891</vt:lpstr>
      <vt:lpstr>Mladé Tahiťanky, 1891</vt:lpstr>
      <vt:lpstr>Arearea, 1892 </vt:lpstr>
      <vt:lpstr>Manao tupapau (Duch mrtvých bdí), 1892</vt:lpstr>
      <vt:lpstr>Odkud přicházíme? Kdo jsme? Kam jdeme?, 1897</vt:lpstr>
      <vt:lpstr>Konec</vt:lpstr>
      <vt:lpstr>Porovnejte malířský styl tří významných postimpresionistů – najděte shody, rozdíly a pokuste se charakterizovat směr vývoje moderního malířství, který jednotliví představitelé vytyčili.</vt:lpstr>
      <vt:lpstr>PowerPoint Presentation</vt:lpstr>
      <vt:lpstr>Řešení ůkolu:</vt:lpstr>
      <vt:lpstr>Citace:</vt:lpstr>
      <vt:lpstr>Citace:</vt:lpstr>
      <vt:lpstr>Citace ukázek k opakování:</vt:lpstr>
      <vt:lpstr>Tento materiál je určen k interaktivní výuce.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POSTIMPRESIONISMUS</dc:title>
  <cp:lastModifiedBy>Marcela Jelínková</cp:lastModifiedBy>
  <cp:revision>151</cp:revision>
  <dcterms:modified xsi:type="dcterms:W3CDTF">2013-08-24T09:15:50Z</dcterms:modified>
</cp:coreProperties>
</file>