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94" r:id="rId2"/>
    <p:sldId id="395" r:id="rId3"/>
    <p:sldId id="357" r:id="rId4"/>
    <p:sldId id="326" r:id="rId5"/>
    <p:sldId id="355" r:id="rId6"/>
    <p:sldId id="332" r:id="rId7"/>
    <p:sldId id="333" r:id="rId8"/>
    <p:sldId id="330" r:id="rId9"/>
    <p:sldId id="336" r:id="rId10"/>
    <p:sldId id="335" r:id="rId11"/>
    <p:sldId id="334" r:id="rId12"/>
    <p:sldId id="337" r:id="rId13"/>
    <p:sldId id="389" r:id="rId14"/>
    <p:sldId id="354" r:id="rId15"/>
    <p:sldId id="402" r:id="rId16"/>
    <p:sldId id="338" r:id="rId17"/>
    <p:sldId id="390" r:id="rId18"/>
    <p:sldId id="340" r:id="rId19"/>
    <p:sldId id="391" r:id="rId20"/>
    <p:sldId id="343" r:id="rId21"/>
    <p:sldId id="407" r:id="rId22"/>
    <p:sldId id="404" r:id="rId23"/>
    <p:sldId id="400" r:id="rId24"/>
    <p:sldId id="401" r:id="rId25"/>
    <p:sldId id="406" r:id="rId26"/>
    <p:sldId id="403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9A16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3298" autoAdjust="0"/>
  </p:normalViewPr>
  <p:slideViewPr>
    <p:cSldViewPr>
      <p:cViewPr>
        <p:scale>
          <a:sx n="75" d="100"/>
          <a:sy n="75" d="100"/>
        </p:scale>
        <p:origin x="1164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9B2E46-25D9-4848-9EE0-8FAE565067EE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74BB6F-ABFF-4629-89CE-F95A4B4F3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7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6862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948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Atmosféra díla vyzařuje klid, podobně jako je tomu na deskách renesančního malíře </a:t>
            </a:r>
            <a:r>
              <a:rPr lang="cs-CZ" dirty="0" err="1" smtClean="0"/>
              <a:t>Piero</a:t>
            </a:r>
            <a:r>
              <a:rPr lang="cs-CZ" dirty="0" smtClean="0"/>
              <a:t> </a:t>
            </a:r>
            <a:r>
              <a:rPr lang="cs-CZ" dirty="0" err="1" smtClean="0"/>
              <a:t>della</a:t>
            </a:r>
            <a:r>
              <a:rPr lang="cs-CZ" dirty="0" smtClean="0"/>
              <a:t> Francesca, jehož dílo Seurat v té době studoval.</a:t>
            </a:r>
          </a:p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578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výletní ostrov na Seině - velké množství olejových skic: nejprve prázdné krajiny, pak jednotlivých postav</a:t>
            </a:r>
            <a:r>
              <a:rPr lang="cs-CZ" baseline="0" dirty="0" smtClean="0"/>
              <a:t> - p</a:t>
            </a:r>
            <a:r>
              <a:rPr lang="cs-CZ" dirty="0" smtClean="0"/>
              <a:t>odobně jako u Koupání vyzařuje z obrazu klid a v tomto případě navíc i monumentalita</a:t>
            </a:r>
          </a:p>
          <a:p>
            <a:pPr marL="171450" indent="-171450">
              <a:buFont typeface="Calibri" panose="020F0502020204030204" pitchFamily="34" charset="0"/>
              <a:buChar char="‒"/>
            </a:pPr>
            <a:r>
              <a:rPr lang="cs-CZ" dirty="0" smtClean="0"/>
              <a:t>kompoziční pohyb probíhá zleva doprava a je vyvážen pohledem většiny postav, jenž směřuje vlevo</a:t>
            </a:r>
            <a:r>
              <a:rPr lang="cs-CZ" baseline="0" dirty="0" smtClean="0"/>
              <a:t> - </a:t>
            </a:r>
            <a:r>
              <a:rPr lang="cs-CZ" dirty="0" smtClean="0"/>
              <a:t>v dokonalé harmonii a navozují dojem koncertu</a:t>
            </a:r>
            <a:r>
              <a:rPr lang="cs-CZ" baseline="0" dirty="0" smtClean="0"/>
              <a:t> (h</a:t>
            </a:r>
            <a:r>
              <a:rPr lang="cs-CZ" dirty="0" smtClean="0"/>
              <a:t>udební stránka obrazu je explicitně vyjádřena postavou trubače v levé části obrazu)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970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 panose="020F0502020204030204" pitchFamily="34" charset="0"/>
              <a:buChar char="‒"/>
            </a:pP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870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Le chahut</a:t>
            </a:r>
          </a:p>
          <a:p>
            <a:pPr>
              <a:spcBef>
                <a:spcPct val="0"/>
              </a:spcBef>
            </a:pPr>
            <a:r>
              <a:rPr lang="cs-CZ" b="1" smtClean="0"/>
              <a:t>Vytvořeno: 1889-90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70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0E29C4C-3D8A-42CD-A947-87EA5E541C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281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>
              <a:defRPr sz="6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8892D-C157-40FC-A21A-F6A571B7A54F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9F656-7F2A-4B2D-87A9-A884E7A05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/>
            </a:lvl1pPr>
            <a:lvl2pPr marL="742950" indent="-285750">
              <a:buFont typeface="Calibri" panose="020F0502020204030204" pitchFamily="34" charset="0"/>
              <a:buChar char="‒"/>
              <a:defRPr/>
            </a:lvl2pPr>
            <a:lvl3pPr marL="1143000" indent="-228600">
              <a:buFont typeface="Calibri" panose="020F0502020204030204" pitchFamily="34" charset="0"/>
              <a:buChar char="―"/>
              <a:defRPr/>
            </a:lvl3pPr>
            <a:lvl4pPr marL="1600200" indent="-228600">
              <a:buFont typeface="Wingdings" panose="05000000000000000000" pitchFamily="2" charset="2"/>
              <a:buChar char="Ø"/>
              <a:defRPr/>
            </a:lvl4pPr>
            <a:lvl5pPr marL="2057400" indent="-228600">
              <a:buFont typeface="Wingdings" panose="05000000000000000000" pitchFamily="2" charset="2"/>
              <a:buChar char="Ø"/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2EF6D-A7D5-4E08-B9B6-A1E57DC9D8CE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9BEBA-B4FE-4E26-BDB8-75650F952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D3809-3E9C-471B-BE4B-1786C75366F7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91BE5-E26E-4544-BE8F-D632A22B3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 marL="742950" indent="-285750">
              <a:buFont typeface="Wingdings" panose="05000000000000000000" pitchFamily="2" charset="2"/>
              <a:buChar char="§"/>
              <a:defRPr sz="2400"/>
            </a:lvl2pPr>
            <a:lvl3pPr marL="1143000" indent="-228600">
              <a:buFont typeface="Wingdings" panose="05000000000000000000" pitchFamily="2" charset="2"/>
              <a:buChar char="Ø"/>
              <a:defRPr sz="2000"/>
            </a:lvl3pPr>
            <a:lvl4pPr marL="1600200" indent="-228600">
              <a:buFont typeface="Wingdings" panose="05000000000000000000" pitchFamily="2" charset="2"/>
              <a:buChar char="Ø"/>
              <a:defRPr sz="1800"/>
            </a:lvl4pPr>
            <a:lvl5pPr marL="2057400" indent="-22860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Ø"/>
              <a:defRPr sz="2800"/>
            </a:lvl1pPr>
            <a:lvl2pPr marL="800100" indent="-342900">
              <a:buFont typeface="Wingdings" panose="05000000000000000000" pitchFamily="2" charset="2"/>
              <a:buChar char="§"/>
              <a:defRPr sz="2400"/>
            </a:lvl2pPr>
            <a:lvl3pPr marL="1257300" indent="-342900">
              <a:buFont typeface="Wingdings" panose="05000000000000000000" pitchFamily="2" charset="2"/>
              <a:buChar char="Ø"/>
              <a:defRPr sz="2000"/>
            </a:lvl3pPr>
            <a:lvl4pPr marL="1657350" indent="-285750">
              <a:buFont typeface="Wingdings" panose="05000000000000000000" pitchFamily="2" charset="2"/>
              <a:buChar char="Ø"/>
              <a:defRPr sz="1800"/>
            </a:lvl4pPr>
            <a:lvl5pPr marL="2114550" indent="-28575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 hasCustomPrompt="1"/>
          </p:nvPr>
        </p:nvSpPr>
        <p:spPr>
          <a:xfrm>
            <a:off x="4648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obr.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5804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84260-D7B9-4EF8-842B-84B07072F2D9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68AC4-C696-4353-A6A5-5D8E44525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0" y="-27384"/>
            <a:ext cx="9144000" cy="1143000"/>
          </a:xfrm>
        </p:spPr>
        <p:txBody>
          <a:bodyPr/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1007604" y="44624"/>
            <a:ext cx="7128792" cy="1143000"/>
          </a:xfrm>
        </p:spPr>
        <p:txBody>
          <a:bodyPr/>
          <a:lstStyle>
            <a:lvl1pPr>
              <a:defRPr sz="32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1187624"/>
            <a:ext cx="8712968" cy="5533851"/>
          </a:xfrm>
        </p:spPr>
        <p:txBody>
          <a:bodyPr/>
          <a:lstStyle>
            <a:lvl1pPr>
              <a:buFont typeface="+mj-lt"/>
              <a:buAutoNum type="arabicPeriod"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022529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3D66-58D5-46FE-8C5C-1FAC10CD57AB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3C7D6-2D13-4229-843B-696CA870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F6162-4FE7-435A-B0A6-FF389F17ACEB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BEDE-7CB4-41C4-AC11-AA941B64D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4A07A-3414-46DC-8CEA-B9F8E27A75E2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9B340-F87B-40AA-AABE-D5916F70E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F294B-CFC2-48FB-BA36-9A6A0D05E5E5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C5773-D782-40E5-B4B8-A5F28705A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FD10C-2044-4F4E-BE69-639E940DF32C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563B7-22DC-4B01-B38A-B8B326B2C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3D4A8">
                <a:alpha val="37000"/>
              </a:srgbClr>
            </a:gs>
            <a:gs pos="38000">
              <a:srgbClr val="21D6E0">
                <a:alpha val="0"/>
              </a:srgbClr>
            </a:gs>
            <a:gs pos="83000">
              <a:srgbClr val="0087E6">
                <a:alpha val="84000"/>
              </a:srgbClr>
            </a:gs>
            <a:gs pos="93000">
              <a:srgbClr val="005CBF">
                <a:alpha val="89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6A789-53A9-47C7-A72B-CBF1AAE69EAE}" type="datetimeFigureOut">
              <a:rPr lang="cs-CZ"/>
              <a:pPr>
                <a:defRPr/>
              </a:pPr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184F9C-B8AC-41D1-9777-FD8BBA23E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53" r:id="rId6"/>
    <p:sldLayoutId id="2147483654" r:id="rId7"/>
    <p:sldLayoutId id="2147483661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orges_Seurat_024.jpg" TargetMode="External"/><Relationship Id="rId3" Type="http://schemas.openxmlformats.org/officeDocument/2006/relationships/hyperlink" Target="http://cs.wikipedia.org/wiki/Soubor:Seurat-La_Parade_detail.jpg" TargetMode="External"/><Relationship Id="rId7" Type="http://schemas.openxmlformats.org/officeDocument/2006/relationships/hyperlink" Target="http://cs.wikipedia.org/wiki/Soubor:Georges_Seurat_-_Un_dimanche_apr%C3%A8s-midi_%C3%A0_l'%C3%8Ele_de_la_Grande_Jatte.jpg" TargetMode="External"/><Relationship Id="rId2" Type="http://schemas.openxmlformats.org/officeDocument/2006/relationships/hyperlink" Target="http://commons.wikimedia.org/wiki/File:Paul_Signac_Entr%C3%A9e_du_port_de_Marseille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Baigneurs_a_Asnieres.jpg" TargetMode="External"/><Relationship Id="rId11" Type="http://schemas.openxmlformats.org/officeDocument/2006/relationships/hyperlink" Target="http://cs.wikipedia.org/wiki/Soubor:Georges_Seurat_021.jpg" TargetMode="External"/><Relationship Id="rId5" Type="http://schemas.openxmlformats.org/officeDocument/2006/relationships/hyperlink" Target="http://cs.wikipedia.org/wiki/Soubor:Seurat_autograph.png" TargetMode="External"/><Relationship Id="rId10" Type="http://schemas.openxmlformats.org/officeDocument/2006/relationships/hyperlink" Target="http://cs.wikipedia.org/wiki/Soubor:Georges_Seurat_013.jpg" TargetMode="External"/><Relationship Id="rId4" Type="http://schemas.openxmlformats.org/officeDocument/2006/relationships/hyperlink" Target="http://cs.wikipedia.org/wiki/Soubor:Georges_Seurat_1888.jpg" TargetMode="External"/><Relationship Id="rId9" Type="http://schemas.openxmlformats.org/officeDocument/2006/relationships/hyperlink" Target="http://cs.wikipedia.org/wiki/Soubor:Georges_Seurat_019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eurat_Paul_Signac.jpg?uselang=cs" TargetMode="External"/><Relationship Id="rId7" Type="http://schemas.openxmlformats.org/officeDocument/2006/relationships/hyperlink" Target="http://commons.wikimedia.org/wiki/File:Leaving-the-Port-of-Saint-Tropez-Signac.jpg?uselang=cs" TargetMode="External"/><Relationship Id="rId2" Type="http://schemas.openxmlformats.org/officeDocument/2006/relationships/hyperlink" Target="http://cs.wikipedia.org/wiki/Soubor:Georges_Seurat_043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ommons.wikimedia.org/wiki/File:Paul_Signac_Port_de_Saint-Tropez.jpg?uselang=cs" TargetMode="External"/><Relationship Id="rId5" Type="http://schemas.openxmlformats.org/officeDocument/2006/relationships/hyperlink" Target="http://commons.wikimedia.org/wiki/File:Paul_signac,_il_porto_di_saint-tropez,_01.JPG?uselang=cs" TargetMode="External"/><Relationship Id="rId4" Type="http://schemas.openxmlformats.org/officeDocument/2006/relationships/hyperlink" Target="http://cs.wikipedia.org/wiki/Soubor:Paul_Signac_Palais_des_Papes_Avignon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nri_de_Toulouse-Lautrec_028.jpg?uselang=cs" TargetMode="External"/><Relationship Id="rId2" Type="http://schemas.openxmlformats.org/officeDocument/2006/relationships/hyperlink" Target="http://commons.wikimedia.org/wiki/File:Vincent_van_Gogh_(1853-1890)_-_Wheat_Field_with_Crows_(1890).jpg?uselang=c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Paul_Gauguin_137.jpg" TargetMode="External"/><Relationship Id="rId5" Type="http://schemas.openxmlformats.org/officeDocument/2006/relationships/hyperlink" Target="http://cs.wikipedia.org/wiki/Soubor:Georges_Seurat_-_Un_dimanche_apr%C3%A8s-midi_%C3%A0_l'%C3%8Ele_de_la_Grande_Jatte.jpg" TargetMode="External"/><Relationship Id="rId4" Type="http://schemas.openxmlformats.org/officeDocument/2006/relationships/hyperlink" Target="http://commons.wikimedia.org/wiki/File:Paul_C%C3%A9zanne_179.jpg?uselang=c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948477"/>
              </p:ext>
            </p:extLst>
          </p:nvPr>
        </p:nvGraphicFramePr>
        <p:xfrm>
          <a:off x="614363" y="2816225"/>
          <a:ext cx="8137525" cy="2692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VY_32_INOVACE_05B_11_Pointilismus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</a:t>
                      </a:r>
                      <a:r>
                        <a:rPr lang="pl-PL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627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142652"/>
            <a:ext cx="8229600" cy="1054100"/>
          </a:xfrm>
        </p:spPr>
        <p:txBody>
          <a:bodyPr/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ANOTACE</a:t>
            </a:r>
            <a:endParaRPr lang="cs-CZ" sz="3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196975"/>
            <a:ext cx="8435280" cy="492918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Prezentace je určena pro výklad, opakování a upevnění nového tématu z historie umění. Její součástí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motivační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úkol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Obsahově je zaměřena na pointilismus. Vysvětluje jeho souvislost s hnutím postimpresionismu, hlavní charakteristické znaky a informuje o životě a díle dvou jeho nejznámějších představitelů – G. Seurata a P. Signaca.</a:t>
            </a:r>
          </a:p>
          <a:p>
            <a:pPr marL="0" indent="0"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Na úvod je stručná charakteristika pointilismu a poté následuje výkladová část s názornými ukázkami.</a:t>
            </a:r>
          </a:p>
          <a:p>
            <a:pPr marL="0" indent="0">
              <a:buNone/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závěru prezentace je zařazeno krátké zopakování probraného učiva k tomuto tématu, které má žáky motivovat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a upevnit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interaktivní formou získané znalosti o postimpresionistickém malířství. Jeho součástí je určení několika ukázek známých děl postimpresionistických malířů a popis jejich stylu (viz snímky číslo 21 a 22).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je určena pro studenty 2. ročníků čtyřletého a 3. ročníků šestiletého gymnázia.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 žáka.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seznámit žáky s hlavními znaky a osobnostmi pointilismu a jejich dílem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zopakovat probrané učivo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předcházejícími znalostmi a zkušenostmi</a:t>
            </a:r>
          </a:p>
        </p:txBody>
      </p:sp>
    </p:spTree>
    <p:extLst>
      <p:ext uri="{BB962C8B-B14F-4D97-AF65-F5344CB8AC3E}">
        <p14:creationId xmlns:p14="http://schemas.microsoft.com/office/powerpoint/2010/main" val="7279503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0000"/>
                    </a14:imgEffect>
                  </a14:imgLayer>
                </a14:imgProps>
              </a:ext>
            </a:extLst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876" y="2967335"/>
            <a:ext cx="8391528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POSTIMPRESIONISMUS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715404" y="64533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</a:t>
            </a:r>
            <a:endParaRPr lang="cs-CZ" sz="5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5472608" cy="5112568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b="1" dirty="0" smtClean="0"/>
              <a:t>pointilismus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b="1" dirty="0" smtClean="0"/>
              <a:t>= neoimpresionismus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b="1" dirty="0" smtClean="0"/>
              <a:t>= divizionismus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le</a:t>
            </a:r>
            <a:r>
              <a:rPr lang="cs-CZ" dirty="0" smtClean="0"/>
              <a:t> point = bod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=&gt; místo barevných skvrn impresionistů kladou na plátno malé body či tečky čistých barev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neuznávají míšení barev na paletě – obraz má být malován nejčistšími barvami a teprve v oku diváka se má mísit ve výsledný efekt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4716016" y="1449288"/>
            <a:ext cx="4320480" cy="5193704"/>
            <a:chOff x="4609808" y="1131102"/>
            <a:chExt cx="4572625" cy="5849112"/>
          </a:xfrm>
        </p:grpSpPr>
        <p:pic>
          <p:nvPicPr>
            <p:cNvPr id="1026" name="Picture 2" descr="http://upload.wikimedia.org/wikipedia/commons/5/5d/Seurat-La_Parade_detail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6933" y="1131102"/>
              <a:ext cx="2832971" cy="459579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" name="Rectangle 1"/>
            <p:cNvSpPr/>
            <p:nvPr/>
          </p:nvSpPr>
          <p:spPr>
            <a:xfrm>
              <a:off x="4609808" y="5940366"/>
              <a:ext cx="4572625" cy="103984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2. G. Seurat – Přehlídka, detail (1889</a:t>
              </a:r>
              <a:r>
                <a:rPr lang="cs-CZ" dirty="0"/>
                <a:t>), zobrazuje kontrastující body, které jsou typické pro </a:t>
              </a:r>
              <a:r>
                <a:rPr lang="cs-CZ" dirty="0" smtClean="0"/>
                <a:t>pointilismus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098" y="2967335"/>
            <a:ext cx="7929992" cy="1569660"/>
          </a:xfrm>
          <a:prstGeom prst="rect">
            <a:avLst/>
          </a:prstGeom>
          <a:noFill/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  <a:latin typeface="+mn-lt"/>
                <a:cs typeface="+mn-cs"/>
              </a:rPr>
              <a:t>Georges</a:t>
            </a:r>
            <a:r>
              <a:rPr lang="cs-CZ" sz="9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  <a:latin typeface="+mn-lt"/>
                <a:cs typeface="+mn-cs"/>
              </a:rPr>
              <a:t> </a:t>
            </a:r>
            <a:r>
              <a:rPr lang="cs-CZ" sz="96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  <a:latin typeface="+mn-lt"/>
                <a:cs typeface="+mn-cs"/>
              </a:rPr>
              <a:t>Seurat</a:t>
            </a:r>
            <a:endParaRPr lang="cs-CZ" sz="9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  <a:latin typeface="+mn-lt"/>
              <a:cs typeface="+mn-cs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1859 – </a:t>
            </a:r>
            <a:r>
              <a:rPr lang="cs-CZ" sz="54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1891</a:t>
            </a:r>
            <a:endParaRPr lang="cs-CZ" sz="5400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Box 5"/>
          <p:cNvSpPr txBox="1"/>
          <p:nvPr/>
        </p:nvSpPr>
        <p:spPr>
          <a:xfrm>
            <a:off x="8831094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1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Georges Seurat</a:t>
            </a:r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484844" y="1438376"/>
            <a:ext cx="5328592" cy="5152572"/>
          </a:xfrm>
        </p:spPr>
        <p:txBody>
          <a:bodyPr/>
          <a:lstStyle/>
          <a:p>
            <a:r>
              <a:rPr lang="cs-CZ" dirty="0" smtClean="0"/>
              <a:t>francouzský </a:t>
            </a:r>
            <a:r>
              <a:rPr lang="cs-CZ" dirty="0"/>
              <a:t>malíř, kreslíř, litograf a </a:t>
            </a:r>
            <a:r>
              <a:rPr lang="cs-CZ" dirty="0" smtClean="0"/>
              <a:t>návrhář</a:t>
            </a:r>
          </a:p>
          <a:p>
            <a:r>
              <a:rPr lang="cs-CZ" dirty="0" smtClean="0"/>
              <a:t>první obrazy </a:t>
            </a:r>
            <a:r>
              <a:rPr lang="cs-CZ" dirty="0"/>
              <a:t>z počátku 80. </a:t>
            </a:r>
            <a:r>
              <a:rPr lang="cs-CZ" dirty="0" smtClean="0"/>
              <a:t>let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dirty="0" smtClean="0"/>
              <a:t>námětově se  inspiroval </a:t>
            </a:r>
            <a:r>
              <a:rPr lang="cs-CZ" dirty="0"/>
              <a:t>malíři barbizonské </a:t>
            </a:r>
            <a:r>
              <a:rPr lang="cs-CZ" dirty="0" smtClean="0"/>
              <a:t>školy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dirty="0"/>
              <a:t>m</a:t>
            </a:r>
            <a:r>
              <a:rPr lang="cs-CZ" dirty="0" smtClean="0"/>
              <a:t>aloval </a:t>
            </a:r>
            <a:r>
              <a:rPr lang="cs-CZ" dirty="0"/>
              <a:t>kameníky, sekáče, </a:t>
            </a:r>
            <a:r>
              <a:rPr lang="cs-CZ" dirty="0" smtClean="0"/>
              <a:t>žence 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dirty="0" smtClean="0"/>
              <a:t>r. 1884 porota </a:t>
            </a:r>
            <a:r>
              <a:rPr lang="cs-CZ" dirty="0"/>
              <a:t>Salónu odmítla jeho první dílo, kterým se později </a:t>
            </a:r>
            <a:r>
              <a:rPr lang="cs-CZ" dirty="0" smtClean="0"/>
              <a:t>proslavil -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Koupání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Asniéres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1">
              <a:buFont typeface="Calibri" panose="020F0502020204030204" pitchFamily="34" charset="0"/>
              <a:buChar char="−"/>
            </a:pPr>
            <a:r>
              <a:rPr lang="cs-CZ" dirty="0" smtClean="0"/>
              <a:t>Společnost nezávislých umělců  </a:t>
            </a:r>
            <a:r>
              <a:rPr lang="cs-CZ" dirty="0"/>
              <a:t>→  </a:t>
            </a:r>
            <a:r>
              <a:rPr lang="cs-CZ" dirty="0" smtClean="0"/>
              <a:t>první </a:t>
            </a:r>
            <a:r>
              <a:rPr lang="cs-CZ" b="1" dirty="0" smtClean="0"/>
              <a:t>Salón nezávislých</a:t>
            </a:r>
            <a:r>
              <a:rPr lang="cs-CZ" dirty="0" smtClean="0"/>
              <a:t> v  roce 1884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92421" y="1270558"/>
            <a:ext cx="2736304" cy="4046191"/>
            <a:chOff x="755576" y="1643063"/>
            <a:chExt cx="2907259" cy="4525962"/>
          </a:xfrm>
        </p:grpSpPr>
        <p:sp>
          <p:nvSpPr>
            <p:cNvPr id="2" name="Rectangle 1"/>
            <p:cNvSpPr/>
            <p:nvPr/>
          </p:nvSpPr>
          <p:spPr>
            <a:xfrm>
              <a:off x="958665" y="5799693"/>
              <a:ext cx="2390398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3. Seurat </a:t>
              </a:r>
              <a:r>
                <a:rPr lang="cs-CZ" dirty="0"/>
                <a:t>v roce 1888</a:t>
              </a:r>
            </a:p>
          </p:txBody>
        </p:sp>
        <p:pic>
          <p:nvPicPr>
            <p:cNvPr id="55298" name="Picture 2" descr="Soubor:Georges Seurat 1888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1643063"/>
              <a:ext cx="2907259" cy="407016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/>
          <p:cNvGrpSpPr/>
          <p:nvPr/>
        </p:nvGrpSpPr>
        <p:grpSpPr>
          <a:xfrm>
            <a:off x="899592" y="5477492"/>
            <a:ext cx="2160240" cy="1113456"/>
            <a:chOff x="5887388" y="5193889"/>
            <a:chExt cx="2448272" cy="1484763"/>
          </a:xfrm>
        </p:grpSpPr>
        <p:pic>
          <p:nvPicPr>
            <p:cNvPr id="2050" name="Picture 2" descr="Soubor:Seurat autograph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87388" y="5193889"/>
              <a:ext cx="2448272" cy="11008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5887388" y="6309320"/>
              <a:ext cx="185178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4. Podpis malíře</a:t>
              </a:r>
              <a:endParaRPr lang="cs-CZ" dirty="0"/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Nadpis 1"/>
          <p:cNvSpPr>
            <a:spLocks noGrp="1"/>
          </p:cNvSpPr>
          <p:nvPr>
            <p:ph type="title"/>
          </p:nvPr>
        </p:nvSpPr>
        <p:spPr>
          <a:xfrm>
            <a:off x="457200" y="142875"/>
            <a:ext cx="8229600" cy="1143000"/>
          </a:xfrm>
        </p:spPr>
        <p:txBody>
          <a:bodyPr/>
          <a:lstStyle/>
          <a:p>
            <a:r>
              <a:rPr lang="cs-CZ" dirty="0" smtClean="0"/>
              <a:t>Koupání v </a:t>
            </a:r>
            <a:r>
              <a:rPr lang="cs-CZ" dirty="0" err="1" smtClean="0"/>
              <a:t>Asnieres</a:t>
            </a:r>
            <a:r>
              <a:rPr lang="cs-CZ" dirty="0" smtClean="0"/>
              <a:t>, </a:t>
            </a:r>
            <a:r>
              <a:rPr lang="cs-CZ" b="0" dirty="0">
                <a:solidFill>
                  <a:schemeClr val="tx1"/>
                </a:solidFill>
              </a:rPr>
              <a:t>1883-1884</a:t>
            </a:r>
            <a:endParaRPr lang="cs-CZ" b="0" dirty="0" smtClean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479045" y="1285874"/>
            <a:ext cx="6189299" cy="4101252"/>
            <a:chOff x="611560" y="1412776"/>
            <a:chExt cx="7482055" cy="4985462"/>
          </a:xfrm>
        </p:grpSpPr>
        <p:pic>
          <p:nvPicPr>
            <p:cNvPr id="1026" name="Picture 2" descr="http://upload.wikimedia.org/wikipedia/commons/thumb/e/eb/Baigneurs_a_Asnieres.jpg/1280px-Baigneurs_a_Asnieres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1412776"/>
              <a:ext cx="7482055" cy="496855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668344" y="5949280"/>
              <a:ext cx="378263" cy="44895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2" name="Rectangle 1"/>
          <p:cNvSpPr/>
          <p:nvPr/>
        </p:nvSpPr>
        <p:spPr>
          <a:xfrm>
            <a:off x="107504" y="5469031"/>
            <a:ext cx="89284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−"/>
            </a:pPr>
            <a:r>
              <a:rPr lang="cs-CZ" dirty="0" smtClean="0"/>
              <a:t>impresionistické téma – </a:t>
            </a:r>
            <a:r>
              <a:rPr lang="cs-CZ" dirty="0"/>
              <a:t>letní odpočinek u </a:t>
            </a:r>
            <a:r>
              <a:rPr lang="cs-CZ" dirty="0" smtClean="0"/>
              <a:t>řeky</a:t>
            </a:r>
          </a:p>
          <a:p>
            <a:pPr marL="285750" indent="-285750">
              <a:buFontTx/>
              <a:buChar char="−"/>
            </a:pPr>
            <a:r>
              <a:rPr lang="cs-CZ" dirty="0"/>
              <a:t>z</a:t>
            </a:r>
            <a:r>
              <a:rPr lang="cs-CZ" dirty="0" smtClean="0"/>
              <a:t>atímco </a:t>
            </a:r>
            <a:r>
              <a:rPr lang="cs-CZ" dirty="0"/>
              <a:t>impresionistické obrazy vznikaly spontánně, Seurat si </a:t>
            </a:r>
            <a:r>
              <a:rPr lang="cs-CZ" dirty="0" smtClean="0"/>
              <a:t>připravoval množství skic </a:t>
            </a:r>
            <a:r>
              <a:rPr lang="cs-CZ" dirty="0"/>
              <a:t>a </a:t>
            </a:r>
            <a:r>
              <a:rPr lang="cs-CZ" dirty="0" smtClean="0"/>
              <a:t>náčrtů</a:t>
            </a:r>
            <a:r>
              <a:rPr lang="cs-CZ" dirty="0"/>
              <a:t> </a:t>
            </a:r>
            <a:r>
              <a:rPr lang="cs-CZ" dirty="0" smtClean="0"/>
              <a:t>– nemaloval v plenéru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cs-CZ" dirty="0" smtClean="0"/>
              <a:t> </a:t>
            </a:r>
            <a:r>
              <a:rPr lang="cs-CZ" dirty="0"/>
              <a:t>závěrečná podoba </a:t>
            </a:r>
            <a:r>
              <a:rPr lang="cs-CZ" dirty="0" smtClean="0"/>
              <a:t>obrazů </a:t>
            </a:r>
            <a:r>
              <a:rPr lang="cs-CZ" dirty="0"/>
              <a:t>vznikala v </a:t>
            </a:r>
            <a:r>
              <a:rPr lang="cs-CZ" dirty="0" smtClean="0"/>
              <a:t>ateliéru</a:t>
            </a:r>
          </a:p>
          <a:p>
            <a:pPr marL="285750" indent="-285750">
              <a:buFontTx/>
              <a:buChar char="−"/>
            </a:pPr>
            <a:r>
              <a:rPr lang="cs-CZ" dirty="0" smtClean="0"/>
              <a:t>nápadná </a:t>
            </a:r>
            <a:r>
              <a:rPr lang="cs-CZ" dirty="0"/>
              <a:t>statičnost zobrazených postav, na obraze takřka absentuje </a:t>
            </a:r>
            <a:r>
              <a:rPr lang="cs-CZ" dirty="0" smtClean="0"/>
              <a:t>pohyb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9612" y="170498"/>
            <a:ext cx="6984776" cy="11430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 </a:t>
            </a:r>
            <a:r>
              <a:rPr lang="cs-CZ" sz="4000" dirty="0"/>
              <a:t>Nedělní odpoledne </a:t>
            </a:r>
            <a:r>
              <a:rPr lang="cs-CZ" sz="4000" dirty="0" smtClean="0"/>
              <a:t>na </a:t>
            </a:r>
            <a:r>
              <a:rPr lang="cs-CZ" sz="4000" dirty="0"/>
              <a:t>ostrově La Grande-</a:t>
            </a:r>
            <a:r>
              <a:rPr lang="cs-CZ" sz="4000" dirty="0" err="1"/>
              <a:t>Jatte</a:t>
            </a:r>
            <a:r>
              <a:rPr lang="cs-CZ" sz="4000" dirty="0"/>
              <a:t>, </a:t>
            </a:r>
            <a:r>
              <a:rPr lang="cs-CZ" sz="4000" b="0" dirty="0" smtClean="0">
                <a:solidFill>
                  <a:schemeClr val="tx1"/>
                </a:solidFill>
              </a:rPr>
              <a:t>1884-85</a:t>
            </a:r>
            <a:endParaRPr lang="cs-CZ" sz="4000" b="0" dirty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547664" y="1412776"/>
            <a:ext cx="6236171" cy="3960440"/>
            <a:chOff x="1043608" y="1556792"/>
            <a:chExt cx="7143750" cy="4772025"/>
          </a:xfrm>
        </p:grpSpPr>
        <p:pic>
          <p:nvPicPr>
            <p:cNvPr id="56322" name="Picture 2" descr="Soubor:Georges Seurat - Un dimanche après-midi à l'Île de la Grande Jatt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1556792"/>
              <a:ext cx="7143750" cy="47720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779102" y="5805264"/>
              <a:ext cx="358445" cy="4450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5" name="Rectangle 4"/>
          <p:cNvSpPr/>
          <p:nvPr/>
        </p:nvSpPr>
        <p:spPr>
          <a:xfrm>
            <a:off x="179512" y="5541039"/>
            <a:ext cx="8784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−"/>
            </a:pPr>
            <a:r>
              <a:rPr lang="cs-CZ" dirty="0" smtClean="0"/>
              <a:t>r. 1885 </a:t>
            </a:r>
            <a:r>
              <a:rPr lang="cs-CZ" dirty="0"/>
              <a:t>byl ve znamení letního pobytu v Grandcamp v </a:t>
            </a:r>
            <a:r>
              <a:rPr lang="cs-CZ" dirty="0" smtClean="0"/>
              <a:t>Normandii, kde pracoval na svém zřejmě </a:t>
            </a:r>
            <a:r>
              <a:rPr lang="cs-CZ" dirty="0"/>
              <a:t>nejvýznamnějším </a:t>
            </a:r>
            <a:r>
              <a:rPr lang="cs-CZ" dirty="0" smtClean="0"/>
              <a:t>obrazu</a:t>
            </a:r>
          </a:p>
          <a:p>
            <a:pPr marL="285750" indent="-285750">
              <a:buFont typeface="Arial" panose="020B0604020202020204" pitchFamily="34" charset="0"/>
              <a:buChar char="−"/>
            </a:pPr>
            <a:r>
              <a:rPr lang="cs-CZ" dirty="0"/>
              <a:t>o</a:t>
            </a:r>
            <a:r>
              <a:rPr lang="cs-CZ" dirty="0" smtClean="0"/>
              <a:t>braz vystavil </a:t>
            </a:r>
            <a:r>
              <a:rPr lang="cs-CZ" dirty="0"/>
              <a:t>1886 na osmé, poslední výstavě impresionistů a rovněž na Salónu </a:t>
            </a:r>
            <a:r>
              <a:rPr lang="cs-CZ" dirty="0" smtClean="0"/>
              <a:t>Nezávislých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smtClean="0"/>
              <a:t>Modelky, </a:t>
            </a:r>
            <a:r>
              <a:rPr lang="cs-CZ" b="0" dirty="0" smtClean="0">
                <a:solidFill>
                  <a:schemeClr val="tx1"/>
                </a:solidFill>
              </a:rPr>
              <a:t>1887-88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112605" y="1046381"/>
            <a:ext cx="6938518" cy="5510321"/>
            <a:chOff x="1112605" y="1046381"/>
            <a:chExt cx="6938518" cy="5510321"/>
          </a:xfrm>
        </p:grpSpPr>
        <p:pic>
          <p:nvPicPr>
            <p:cNvPr id="57346" name="Picture 2" descr="http://upload.wikimedia.org/wikipedia/commons/1/18/Georges_Seurat_024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2605" y="1046381"/>
              <a:ext cx="6938518" cy="551032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760890" y="6187370"/>
              <a:ext cx="2902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7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3275856" cy="2146250"/>
          </a:xfrm>
        </p:spPr>
        <p:txBody>
          <a:bodyPr/>
          <a:lstStyle/>
          <a:p>
            <a:pPr algn="l"/>
            <a:r>
              <a:rPr lang="cs-CZ" dirty="0"/>
              <a:t>Cirkus, </a:t>
            </a:r>
            <a:r>
              <a:rPr lang="cs-CZ" b="0" dirty="0">
                <a:solidFill>
                  <a:schemeClr val="tx1"/>
                </a:solidFill>
              </a:rPr>
              <a:t>1890-1891</a:t>
            </a:r>
            <a:endParaRPr lang="cs-CZ" b="0" dirty="0" smtClean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3851920" y="474649"/>
            <a:ext cx="4860032" cy="6042388"/>
            <a:chOff x="3851920" y="476672"/>
            <a:chExt cx="4860032" cy="6042388"/>
          </a:xfrm>
        </p:grpSpPr>
        <p:pic>
          <p:nvPicPr>
            <p:cNvPr id="58370" name="Picture 2" descr="http://upload.wikimedia.org/wikipedia/commons/8/84/Georges_Seurat_019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476672"/>
              <a:ext cx="4860032" cy="60423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8291542" y="609531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8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/>
          <a:lstStyle/>
          <a:p>
            <a:r>
              <a:rPr lang="cs-CZ" dirty="0"/>
              <a:t>Kankán, </a:t>
            </a:r>
            <a:r>
              <a:rPr lang="cs-CZ" b="0" dirty="0">
                <a:solidFill>
                  <a:schemeClr val="tx1"/>
                </a:solidFill>
              </a:rPr>
              <a:t>1889-1890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303748" y="1115616"/>
            <a:ext cx="4536504" cy="5520948"/>
            <a:chOff x="2267744" y="1052736"/>
            <a:chExt cx="4536504" cy="5520948"/>
          </a:xfrm>
        </p:grpSpPr>
        <p:pic>
          <p:nvPicPr>
            <p:cNvPr id="59394" name="Picture 2" descr="http://upload.wikimedia.org/wikipedia/commons/9/90/Georges_Seurat_013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16000"/>
                      </a14:imgEffect>
                      <a14:imgEffect>
                        <a14:brightnessContrast bright="-16000" contrast="3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1052736"/>
              <a:ext cx="4536504" cy="552094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419334" y="609329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Nadpis 1"/>
          <p:cNvSpPr>
            <a:spLocks noGrp="1"/>
          </p:cNvSpPr>
          <p:nvPr>
            <p:ph type="title"/>
          </p:nvPr>
        </p:nvSpPr>
        <p:spPr>
          <a:xfrm>
            <a:off x="457200" y="-71438"/>
            <a:ext cx="8229600" cy="1143001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fi-FI" dirty="0"/>
              <a:t>Pudrující se žena, </a:t>
            </a:r>
            <a:r>
              <a:rPr lang="fi-FI" b="0" dirty="0" smtClean="0">
                <a:solidFill>
                  <a:schemeClr val="tx1"/>
                </a:solidFill>
              </a:rPr>
              <a:t>1888-1890</a:t>
            </a:r>
            <a:endParaRPr lang="cs-CZ" b="0" dirty="0" smtClean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2282800" y="1026035"/>
            <a:ext cx="4578400" cy="5499309"/>
            <a:chOff x="2282800" y="1026035"/>
            <a:chExt cx="4578400" cy="5499309"/>
          </a:xfrm>
        </p:grpSpPr>
        <p:pic>
          <p:nvPicPr>
            <p:cNvPr id="60418" name="Picture 2" descr="http://upload.wikimedia.org/wikipedia/commons/9/97/Georges_Seurat_02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17000"/>
                      </a14:imgEffect>
                      <a14:imgEffect>
                        <a14:brightnessContrast bright="-17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2800" y="1026035"/>
              <a:ext cx="4578400" cy="549930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6291094" y="60119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60040" y="188640"/>
            <a:ext cx="4499992" cy="1584176"/>
          </a:xfrm>
        </p:spPr>
        <p:txBody>
          <a:bodyPr/>
          <a:lstStyle/>
          <a:p>
            <a:pPr algn="l"/>
            <a:r>
              <a:rPr lang="cs-CZ" dirty="0"/>
              <a:t>Eiffelova věž, </a:t>
            </a:r>
            <a:r>
              <a:rPr lang="cs-CZ" b="0" dirty="0">
                <a:solidFill>
                  <a:schemeClr val="tx1"/>
                </a:solidFill>
              </a:rPr>
              <a:t>1889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860032" y="188640"/>
            <a:ext cx="3882782" cy="6541374"/>
            <a:chOff x="4860032" y="188640"/>
            <a:chExt cx="3882782" cy="6541374"/>
          </a:xfrm>
        </p:grpSpPr>
        <p:pic>
          <p:nvPicPr>
            <p:cNvPr id="61442" name="Picture 2" descr="http://upload.wikimedia.org/wikipedia/commons/2/2a/Georges_Seurat_04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2000"/>
                      </a14:imgEffect>
                      <a14:imgEffect>
                        <a14:brightnessContrast bright="-7000" contrast="3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188640"/>
              <a:ext cx="3882782" cy="654137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252429" y="6300028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11</a:t>
              </a:r>
              <a:endParaRPr lang="cs-CZ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693319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4414" y="2636912"/>
            <a:ext cx="7051995" cy="1862048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500" b="1" dirty="0">
                <a:ln w="11430"/>
                <a:solidFill>
                  <a:srgbClr val="FFFF00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cs typeface="+mn-cs"/>
              </a:rPr>
              <a:t>Paul </a:t>
            </a:r>
            <a:r>
              <a:rPr lang="cs-CZ" sz="11500" b="1" dirty="0">
                <a:ln w="11430"/>
                <a:solidFill>
                  <a:srgbClr val="FFFF00"/>
                </a:solidFill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cs typeface="+mn-cs"/>
              </a:rPr>
              <a:t>Signac</a:t>
            </a:r>
          </a:p>
        </p:txBody>
      </p:sp>
      <p:sp>
        <p:nvSpPr>
          <p:cNvPr id="93187" name="Obdélník 3"/>
          <p:cNvSpPr>
            <a:spLocks noChangeArrowheads="1"/>
          </p:cNvSpPr>
          <p:nvPr/>
        </p:nvSpPr>
        <p:spPr bwMode="auto">
          <a:xfrm>
            <a:off x="2928938" y="4797152"/>
            <a:ext cx="38084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1863 – 1935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04448" y="645580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16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5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318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Paul Signac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9080" y="1484784"/>
            <a:ext cx="5194920" cy="5112568"/>
          </a:xfrm>
        </p:spPr>
        <p:txBody>
          <a:bodyPr/>
          <a:lstStyle/>
          <a:p>
            <a:r>
              <a:rPr lang="cs-CZ" dirty="0"/>
              <a:t> francouzský malíř, představitel </a:t>
            </a:r>
            <a:r>
              <a:rPr lang="cs-CZ" dirty="0" smtClean="0"/>
              <a:t>neoimpresionismu</a:t>
            </a:r>
          </a:p>
          <a:p>
            <a:r>
              <a:rPr lang="cs-CZ" dirty="0"/>
              <a:t>s</a:t>
            </a:r>
            <a:r>
              <a:rPr lang="cs-CZ" dirty="0" smtClean="0"/>
              <a:t>polu </a:t>
            </a:r>
            <a:r>
              <a:rPr lang="cs-CZ" dirty="0"/>
              <a:t>se </a:t>
            </a:r>
            <a:r>
              <a:rPr lang="cs-CZ" dirty="0" err="1"/>
              <a:t>Seuratem</a:t>
            </a:r>
            <a:r>
              <a:rPr lang="cs-CZ" dirty="0"/>
              <a:t> vynalezl a používal techniku </a:t>
            </a:r>
            <a:r>
              <a:rPr lang="cs-CZ" dirty="0" smtClean="0"/>
              <a:t>pointilismu</a:t>
            </a:r>
          </a:p>
          <a:p>
            <a:pPr lvl="1"/>
            <a:r>
              <a:rPr lang="cs-CZ" dirty="0" smtClean="0"/>
              <a:t>na </a:t>
            </a:r>
            <a:r>
              <a:rPr lang="cs-CZ" dirty="0"/>
              <a:t>rozdíl od něj však používal spíše čtverečky, než </a:t>
            </a:r>
            <a:r>
              <a:rPr lang="cs-CZ" dirty="0" smtClean="0"/>
              <a:t>tečky</a:t>
            </a:r>
          </a:p>
          <a:p>
            <a:pPr lvl="1"/>
            <a:r>
              <a:rPr lang="cs-CZ" dirty="0"/>
              <a:t>b</a:t>
            </a:r>
            <a:r>
              <a:rPr lang="cs-CZ" dirty="0" smtClean="0"/>
              <a:t>yl </a:t>
            </a:r>
            <a:r>
              <a:rPr lang="cs-CZ" dirty="0"/>
              <a:t>dobře finančně založený </a:t>
            </a:r>
            <a:r>
              <a:rPr lang="cs-CZ" dirty="0" smtClean="0"/>
              <a:t>námořník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51520" y="1700808"/>
            <a:ext cx="3416209" cy="4441860"/>
            <a:chOff x="251520" y="1700808"/>
            <a:chExt cx="3416209" cy="4441860"/>
          </a:xfrm>
        </p:grpSpPr>
        <p:pic>
          <p:nvPicPr>
            <p:cNvPr id="3074" name="Picture 2" descr="File:Seurat Paul Signac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225" y="1700808"/>
              <a:ext cx="3193504" cy="388802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251520" y="5773336"/>
              <a:ext cx="340349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12. G. </a:t>
              </a:r>
              <a:r>
                <a:rPr lang="cs-CZ" dirty="0" err="1" smtClean="0"/>
                <a:t>Seurat</a:t>
              </a:r>
              <a:r>
                <a:rPr lang="cs-CZ" dirty="0" smtClean="0"/>
                <a:t> </a:t>
              </a:r>
              <a:r>
                <a:rPr lang="cs-CZ" dirty="0" smtClean="0"/>
                <a:t>– </a:t>
              </a:r>
              <a:r>
                <a:rPr lang="cs-CZ" dirty="0" smtClean="0"/>
                <a:t>Portrét Signaca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234560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Papežský palác v </a:t>
            </a:r>
            <a:r>
              <a:rPr lang="cs-CZ" dirty="0" smtClean="0"/>
              <a:t>Avignonu, </a:t>
            </a:r>
            <a:r>
              <a:rPr lang="cs-CZ" b="0" dirty="0" smtClean="0">
                <a:solidFill>
                  <a:schemeClr val="tx1"/>
                </a:solidFill>
              </a:rPr>
              <a:t>1900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59372" y="1115616"/>
            <a:ext cx="6625256" cy="5189241"/>
            <a:chOff x="1259372" y="1115616"/>
            <a:chExt cx="6625256" cy="5189241"/>
          </a:xfrm>
        </p:grpSpPr>
        <p:pic>
          <p:nvPicPr>
            <p:cNvPr id="62466" name="Picture 2" descr="http://upload.wikimedia.org/wikipedia/commons/7/7d/Paul_Signac_Palais_des_Papes_Avigno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372" y="1115616"/>
              <a:ext cx="6625256" cy="518924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380312" y="587727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cs-CZ" dirty="0"/>
              <a:t>Přístav St. Tropéz, </a:t>
            </a:r>
            <a:r>
              <a:rPr lang="cs-CZ" b="0" dirty="0">
                <a:solidFill>
                  <a:schemeClr val="tx1"/>
                </a:solidFill>
              </a:rPr>
              <a:t>1889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238937" y="1268760"/>
            <a:ext cx="6666126" cy="5426968"/>
            <a:chOff x="1238937" y="1268760"/>
            <a:chExt cx="6666126" cy="5426968"/>
          </a:xfrm>
        </p:grpSpPr>
        <p:pic>
          <p:nvPicPr>
            <p:cNvPr id="63492" name="Picture 4" descr="File:Paul signac, il porto di saint-tropez, 0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8937" y="1268760"/>
              <a:ext cx="6666126" cy="54269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948264" y="587727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30972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Přístav St. Tropéz, </a:t>
            </a:r>
            <a:r>
              <a:rPr lang="cs-CZ" b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1899</a:t>
            </a:r>
          </a:p>
        </p:txBody>
      </p:sp>
      <p:pic>
        <p:nvPicPr>
          <p:cNvPr id="95234" name="Picture 2" descr="C:\Documents and Settings\Jelinkova\Dokumenty\Marcela\Výtvarná výchova\4.19.století\5.Postimpresionismus\Pointilismus\Signac\Signac - přístav St. Tropéz188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9672" y="1484784"/>
            <a:ext cx="5973762" cy="47545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extBox 1"/>
          <p:cNvSpPr txBox="1"/>
          <p:nvPr/>
        </p:nvSpPr>
        <p:spPr>
          <a:xfrm>
            <a:off x="7020272" y="57332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5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5760"/>
            <a:ext cx="9144000" cy="1143000"/>
          </a:xfrm>
        </p:spPr>
        <p:txBody>
          <a:bodyPr/>
          <a:lstStyle/>
          <a:p>
            <a:r>
              <a:rPr lang="cs-CZ" dirty="0"/>
              <a:t>Přístav St. Tropéz, </a:t>
            </a:r>
            <a:r>
              <a:rPr lang="cs-CZ" b="0" dirty="0" smtClean="0">
                <a:solidFill>
                  <a:schemeClr val="tx1"/>
                </a:solidFill>
              </a:rPr>
              <a:t>1901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59632" y="1327412"/>
            <a:ext cx="6662266" cy="5085184"/>
            <a:chOff x="1331640" y="1471428"/>
            <a:chExt cx="6662266" cy="5085184"/>
          </a:xfrm>
        </p:grpSpPr>
        <p:pic>
          <p:nvPicPr>
            <p:cNvPr id="64514" name="Picture 2" descr="http://upload.wikimedia.org/wikipedia/commons/5/5f/Leaving-the-Port-of-Saint-Tropez-Signac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471428"/>
              <a:ext cx="6662266" cy="508518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515230" y="615601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323733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785786" y="2959107"/>
            <a:ext cx="7772400" cy="1470025"/>
          </a:xfrm>
          <a:effectLst>
            <a:reflection blurRad="6350" stA="50000" endA="300" endPos="90000" dir="5400000" sy="-100000" algn="bl" rotWithShape="0"/>
          </a:effectLst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1500" b="1" dirty="0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</a:t>
            </a:r>
            <a:endParaRPr lang="cs-CZ" sz="11500" b="1" dirty="0">
              <a:ln w="12700">
                <a:solidFill>
                  <a:srgbClr val="FFC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667358" y="6444044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13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55576" y="3861048"/>
            <a:ext cx="7704856" cy="2351112"/>
          </a:xfrm>
        </p:spPr>
        <p:txBody>
          <a:bodyPr/>
          <a:lstStyle/>
          <a:p>
            <a:pPr algn="l"/>
            <a:r>
              <a:rPr lang="cs-CZ" b="0" dirty="0" smtClean="0">
                <a:solidFill>
                  <a:schemeClr val="tx1"/>
                </a:solidFill>
              </a:rPr>
              <a:t>Prohlédněte si ukázky k postimpresionismu, určete je. Řekněte, co víte o jejich autorech a stylu jejich malby. </a:t>
            </a:r>
            <a:endParaRPr lang="cs-CZ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3658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9776"/>
            <a:ext cx="9144000" cy="1143000"/>
          </a:xfrm>
        </p:spPr>
        <p:txBody>
          <a:bodyPr/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následující ukázky, popište styl malby a řekněte, co víte o jejich autorech: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15745" y="2561335"/>
            <a:ext cx="36536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Vincent van Gogh – Havrani nad žitným polem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939666" y="2581589"/>
            <a:ext cx="28402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Paul Cézanne – Zátiší s jablky a pomeranči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951031" y="2573859"/>
            <a:ext cx="184510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fr-FR" b="1" dirty="0" smtClean="0"/>
              <a:t>H</a:t>
            </a:r>
            <a:r>
              <a:rPr lang="cs-CZ" b="1" dirty="0" smtClean="0"/>
              <a:t>.</a:t>
            </a:r>
            <a:r>
              <a:rPr lang="fr-FR" b="1" dirty="0" smtClean="0"/>
              <a:t> </a:t>
            </a:r>
            <a:r>
              <a:rPr lang="fr-FR" b="1" dirty="0"/>
              <a:t>de Toulouse-Lautrec – </a:t>
            </a:r>
            <a:r>
              <a:rPr lang="fr-FR" b="1" dirty="0" err="1"/>
              <a:t>Tanec</a:t>
            </a:r>
            <a:r>
              <a:rPr lang="fr-FR" b="1" dirty="0"/>
              <a:t> v Moulin Rouge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95536" y="5059604"/>
            <a:ext cx="381531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Georges </a:t>
            </a:r>
            <a:r>
              <a:rPr lang="cs-CZ" b="1" dirty="0" err="1"/>
              <a:t>Seurat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b="1" dirty="0"/>
              <a:t>Nedělní odpoledne </a:t>
            </a:r>
            <a:r>
              <a:rPr lang="cs-CZ" b="1" dirty="0" smtClean="0"/>
              <a:t>na </a:t>
            </a:r>
            <a:r>
              <a:rPr lang="cs-CZ" b="1" dirty="0"/>
              <a:t>ostrově La Grande-</a:t>
            </a:r>
            <a:r>
              <a:rPr lang="cs-CZ" b="1" dirty="0" err="1"/>
              <a:t>Jatte</a:t>
            </a:r>
            <a:endParaRPr lang="cs-CZ" b="1" dirty="0"/>
          </a:p>
        </p:txBody>
      </p:sp>
      <p:sp>
        <p:nvSpPr>
          <p:cNvPr id="24" name="Rectangle 23"/>
          <p:cNvSpPr/>
          <p:nvPr/>
        </p:nvSpPr>
        <p:spPr>
          <a:xfrm>
            <a:off x="5107973" y="5059605"/>
            <a:ext cx="36536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Paul </a:t>
            </a:r>
            <a:r>
              <a:rPr lang="cs-CZ" b="1" dirty="0" err="1"/>
              <a:t>Gauguin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b="1" dirty="0"/>
              <a:t>Vidění po kázání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6027821" y="2000340"/>
            <a:ext cx="2840236" cy="2351364"/>
            <a:chOff x="1331640" y="1150020"/>
            <a:chExt cx="7153758" cy="6307465"/>
          </a:xfrm>
        </p:grpSpPr>
        <p:pic>
          <p:nvPicPr>
            <p:cNvPr id="10" name="Picture 2" descr="http://upload.wikimedia.org/wikipedia/commons/thumb/9/98/Paul_C%C3%A9zanne_179.jpg/1280px-Paul_C%C3%A9zanne_179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150020"/>
              <a:ext cx="6888088" cy="531674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7600375" y="6466763"/>
              <a:ext cx="885023" cy="99072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C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5120518" y="4351592"/>
            <a:ext cx="3797539" cy="2394434"/>
            <a:chOff x="1067193" y="1116593"/>
            <a:chExt cx="7726857" cy="5783616"/>
          </a:xfrm>
        </p:grpSpPr>
        <p:pic>
          <p:nvPicPr>
            <p:cNvPr id="19" name="Picture 2" descr="http://upload.wikimedia.org/wikipedia/commons/5/5e/Paul_Gauguin_137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7193" y="1116593"/>
              <a:ext cx="7025099" cy="554306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Box 19"/>
            <p:cNvSpPr txBox="1"/>
            <p:nvPr/>
          </p:nvSpPr>
          <p:spPr>
            <a:xfrm>
              <a:off x="8108606" y="6008109"/>
              <a:ext cx="685444" cy="8921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E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046191" y="1599175"/>
            <a:ext cx="2154436" cy="2652787"/>
            <a:chOff x="3645306" y="836710"/>
            <a:chExt cx="6104451" cy="5854870"/>
          </a:xfrm>
        </p:grpSpPr>
        <p:pic>
          <p:nvPicPr>
            <p:cNvPr id="13" name="Picture 2" descr="http://upload.wikimedia.org/wikipedia/commons/0/02/Henri_de_Toulouse-Lautrec_065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5306" y="836710"/>
              <a:ext cx="4833897" cy="56886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/>
            <p:cNvSpPr txBox="1"/>
            <p:nvPr/>
          </p:nvSpPr>
          <p:spPr>
            <a:xfrm>
              <a:off x="8754151" y="5876441"/>
              <a:ext cx="995606" cy="8151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B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317235" y="2006166"/>
            <a:ext cx="3473365" cy="2151662"/>
            <a:chOff x="323528" y="1844824"/>
            <a:chExt cx="8465203" cy="4793329"/>
          </a:xfrm>
        </p:grpSpPr>
        <p:pic>
          <p:nvPicPr>
            <p:cNvPr id="16" name="Picture 2" descr="http://upload.wikimedia.org/wikipedia/commons/f/f3/Vincent_van_Gogh_%281853-1890%29_-_Wheat_Field_with_Crows_%281890%29.jpg?uselang=cs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844824"/>
              <a:ext cx="8465203" cy="39604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/>
            <p:cNvSpPr txBox="1"/>
            <p:nvPr/>
          </p:nvSpPr>
          <p:spPr>
            <a:xfrm>
              <a:off x="7871241" y="5815380"/>
              <a:ext cx="857752" cy="8227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559626" y="4322580"/>
            <a:ext cx="4084382" cy="2186449"/>
            <a:chOff x="1043608" y="1556792"/>
            <a:chExt cx="8047365" cy="4990229"/>
          </a:xfrm>
        </p:grpSpPr>
        <p:pic>
          <p:nvPicPr>
            <p:cNvPr id="4" name="Picture 2" descr="Soubor:Georges Seurat - Un dimanche après-midi à l'Île de la Grande Jatte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1556792"/>
              <a:ext cx="7143750" cy="47720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398661" y="5704078"/>
              <a:ext cx="692312" cy="8429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17198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533851"/>
          </a:xfrm>
        </p:spPr>
        <p:txBody>
          <a:bodyPr/>
          <a:lstStyle/>
          <a:p>
            <a:r>
              <a:rPr lang="cs-CZ" b="1" dirty="0" smtClean="0"/>
              <a:t>Signac</a:t>
            </a:r>
            <a:r>
              <a:rPr lang="cs-CZ" b="1" dirty="0"/>
              <a:t> </a:t>
            </a:r>
            <a:r>
              <a:rPr lang="cs-CZ" b="1" dirty="0" smtClean="0"/>
              <a:t>- Vjezd do přístavu Marseille: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18.3.2013].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commons.wikimedia.org/wiki/File:Paul_Signac_Entr%C3%A9e_du_port_de_Marseille.jpg</a:t>
            </a:r>
            <a:endParaRPr lang="cs-CZ" dirty="0" smtClean="0"/>
          </a:p>
          <a:p>
            <a:r>
              <a:rPr lang="cs-CZ" b="1" dirty="0" smtClean="0"/>
              <a:t>G. Seurat - Přehlídka (detail): </a:t>
            </a:r>
            <a:r>
              <a:rPr lang="cs-CZ" dirty="0" smtClean="0"/>
              <a:t>AUTOR </a:t>
            </a:r>
            <a:r>
              <a:rPr lang="cs-CZ" dirty="0"/>
              <a:t>NEUVEDEN. http://cs.wikipedia.org [online]. [cit. 18.3.2013].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cs.wikipedia.org/wiki/Soubor:Seurat-La_Parade_detail.jpg</a:t>
            </a:r>
            <a:endParaRPr lang="cs-CZ" dirty="0" smtClean="0"/>
          </a:p>
          <a:p>
            <a:r>
              <a:rPr lang="cs-CZ" b="1" dirty="0"/>
              <a:t>Seurat v roce 1888: </a:t>
            </a:r>
            <a:r>
              <a:rPr lang="cs-CZ" dirty="0" smtClean="0"/>
              <a:t>AUTOR </a:t>
            </a:r>
            <a:r>
              <a:rPr lang="cs-CZ" dirty="0"/>
              <a:t>NEUVEDEN. http://cs.wikipedia.org [online]. [cit. 11.2.2013].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cs.wikipedia.org/wiki/Soubor:Georges_Seurat_1888.jpg</a:t>
            </a:r>
            <a:endParaRPr lang="cs-CZ" b="1" dirty="0" smtClean="0"/>
          </a:p>
          <a:p>
            <a:r>
              <a:rPr lang="cs-CZ" b="1" dirty="0" smtClean="0"/>
              <a:t>Podpis: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18.3.2013].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cs.wikipedia.org/wiki/Soubor:Seurat_autograph.png</a:t>
            </a:r>
            <a:endParaRPr lang="cs-CZ" dirty="0" smtClean="0"/>
          </a:p>
          <a:p>
            <a:r>
              <a:rPr lang="cs-CZ" b="1" dirty="0"/>
              <a:t>G. Seurat </a:t>
            </a:r>
            <a:r>
              <a:rPr lang="cs-CZ" b="1" dirty="0" smtClean="0"/>
              <a:t>- Koupání </a:t>
            </a:r>
            <a:r>
              <a:rPr lang="cs-CZ" b="1" dirty="0"/>
              <a:t>v </a:t>
            </a:r>
            <a:r>
              <a:rPr lang="cs-CZ" b="1" dirty="0" err="1" smtClean="0"/>
              <a:t>Asnieres</a:t>
            </a:r>
            <a:r>
              <a:rPr lang="cs-CZ" b="1" dirty="0" smtClean="0"/>
              <a:t>: </a:t>
            </a:r>
            <a:r>
              <a:rPr lang="cs-CZ" dirty="0" smtClean="0"/>
              <a:t>AUTOR </a:t>
            </a:r>
            <a:r>
              <a:rPr lang="cs-CZ" dirty="0"/>
              <a:t>NEUVEDEN. http://cs.wikipedia.org [online]. [cit. 11.2.2013].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cs.wikipedia.org/wiki/Soubor:Baigneurs_a_Asnieres.jpg</a:t>
            </a:r>
            <a:endParaRPr lang="cs-CZ" dirty="0" smtClean="0"/>
          </a:p>
          <a:p>
            <a:r>
              <a:rPr lang="pl-PL" b="1" dirty="0"/>
              <a:t>G. Seurat </a:t>
            </a:r>
            <a:r>
              <a:rPr lang="pl-PL" b="1" dirty="0" smtClean="0"/>
              <a:t>- Nedělní </a:t>
            </a:r>
            <a:r>
              <a:rPr lang="pl-PL" b="1" dirty="0"/>
              <a:t>odpoledne na </a:t>
            </a:r>
            <a:r>
              <a:rPr lang="pl-PL" b="1" dirty="0" smtClean="0"/>
              <a:t>ostrově </a:t>
            </a:r>
            <a:r>
              <a:rPr lang="pl-PL" b="1" dirty="0"/>
              <a:t>La </a:t>
            </a:r>
            <a:r>
              <a:rPr lang="pl-PL" b="1" dirty="0" smtClean="0"/>
              <a:t>Grande-Jatte: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7"/>
              </a:rPr>
              <a:t>http://cs.wikipedia.org/wiki/Soubor:Georges_Seurat_-_Un_dimanche_apr%C3%A8s-midi_%</a:t>
            </a:r>
            <a:r>
              <a:rPr lang="cs-CZ" dirty="0" smtClean="0">
                <a:hlinkClick r:id="rId7"/>
              </a:rPr>
              <a:t>C3%A0_l%27%C3%8Ele_de_la_Grande_Jatte.jpg</a:t>
            </a:r>
            <a:endParaRPr lang="cs-CZ" dirty="0"/>
          </a:p>
          <a:p>
            <a:r>
              <a:rPr lang="cs-CZ" b="1" dirty="0"/>
              <a:t>G. Seurat </a:t>
            </a:r>
            <a:r>
              <a:rPr lang="cs-CZ" b="1" dirty="0" smtClean="0"/>
              <a:t>- Modelky</a:t>
            </a:r>
            <a:r>
              <a:rPr lang="cs-CZ" b="1" dirty="0"/>
              <a:t>: </a:t>
            </a:r>
            <a:r>
              <a:rPr lang="cs-CZ" dirty="0"/>
              <a:t>AUTOR NEUVEDEN. http://cs.wikipedia.org [online]. [cit. 18.3.2013].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cs.wikipedia.org/wiki/Soubor:Georges_Seurat_024.jpg</a:t>
            </a:r>
            <a:endParaRPr lang="cs-CZ" dirty="0" smtClean="0"/>
          </a:p>
          <a:p>
            <a:r>
              <a:rPr lang="cs-CZ" b="1" dirty="0"/>
              <a:t>G. Seurat </a:t>
            </a:r>
            <a:r>
              <a:rPr lang="cs-CZ" b="1" dirty="0" smtClean="0"/>
              <a:t>- Cirkus</a:t>
            </a:r>
            <a:r>
              <a:rPr lang="cs-CZ" b="1" dirty="0"/>
              <a:t>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cs.wikipedia.org/wiki/Soubor:Georges_Seurat_019.jpg</a:t>
            </a:r>
            <a:endParaRPr lang="cs-CZ" dirty="0" smtClean="0"/>
          </a:p>
          <a:p>
            <a:r>
              <a:rPr lang="cs-CZ" b="1" dirty="0"/>
              <a:t>G. Seurat </a:t>
            </a:r>
            <a:r>
              <a:rPr lang="cs-CZ" b="1" dirty="0" smtClean="0"/>
              <a:t>- Kankán</a:t>
            </a:r>
            <a:r>
              <a:rPr lang="cs-CZ" b="1" dirty="0"/>
              <a:t>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cs.wikipedia.org/wiki/Soubor:Georges_Seurat_013.jpg</a:t>
            </a:r>
            <a:endParaRPr lang="cs-CZ" dirty="0" smtClean="0"/>
          </a:p>
          <a:p>
            <a:r>
              <a:rPr lang="cs-CZ" b="1" dirty="0"/>
              <a:t>G. Seurat </a:t>
            </a:r>
            <a:r>
              <a:rPr lang="cs-CZ" b="1" dirty="0" smtClean="0"/>
              <a:t>- </a:t>
            </a:r>
            <a:r>
              <a:rPr lang="cs-CZ" b="1" dirty="0" err="1" smtClean="0"/>
              <a:t>Pudrující</a:t>
            </a:r>
            <a:r>
              <a:rPr lang="cs-CZ" b="1" dirty="0" smtClean="0"/>
              <a:t> </a:t>
            </a:r>
            <a:r>
              <a:rPr lang="cs-CZ" b="1" dirty="0"/>
              <a:t>se žena: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cs.wikipedia.org/wiki/Soubor:Georges_Seurat_021.jpg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00178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1"/>
            </a:pPr>
            <a:r>
              <a:rPr lang="cs-CZ" b="1" dirty="0"/>
              <a:t>G. Seurat </a:t>
            </a:r>
            <a:r>
              <a:rPr lang="cs-CZ" b="1" dirty="0" smtClean="0"/>
              <a:t>- Eiffelova </a:t>
            </a:r>
            <a:r>
              <a:rPr lang="cs-CZ" b="1" dirty="0"/>
              <a:t>věž: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2"/>
              </a:rPr>
              <a:t>http://cs.wikipedia.org/wiki/Soubor:Georges_Seurat_043.jpg</a:t>
            </a:r>
            <a:endParaRPr lang="cs-CZ" dirty="0"/>
          </a:p>
          <a:p>
            <a:pPr>
              <a:buFont typeface="+mj-lt"/>
              <a:buAutoNum type="arabicPeriod" startAt="11"/>
            </a:pPr>
            <a:r>
              <a:rPr lang="fr-FR" b="1" dirty="0" smtClean="0"/>
              <a:t>G</a:t>
            </a:r>
            <a:r>
              <a:rPr lang="fr-FR" b="1" dirty="0"/>
              <a:t>. Seurat Paul </a:t>
            </a:r>
            <a:r>
              <a:rPr lang="cs-CZ" b="1" dirty="0" smtClean="0"/>
              <a:t>-</a:t>
            </a:r>
            <a:r>
              <a:rPr lang="fr-FR" b="1" dirty="0" smtClean="0"/>
              <a:t> Portrét</a:t>
            </a:r>
            <a:r>
              <a:rPr lang="cs-CZ" b="1" dirty="0"/>
              <a:t> </a:t>
            </a:r>
            <a:r>
              <a:rPr lang="fr-FR" b="1" dirty="0" smtClean="0"/>
              <a:t>Signaca</a:t>
            </a:r>
            <a:r>
              <a:rPr lang="cs-CZ" b="1" dirty="0" smtClean="0"/>
              <a:t>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18.3.2013].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commons.wikimedia.org/wiki/File:Seurat_Paul_Signac.jpg?uselang=cs</a:t>
            </a:r>
            <a:endParaRPr lang="cs-CZ" dirty="0" smtClean="0"/>
          </a:p>
          <a:p>
            <a:pPr>
              <a:buFont typeface="+mj-lt"/>
              <a:buAutoNum type="arabicPeriod" startAt="11"/>
            </a:pPr>
            <a:r>
              <a:rPr lang="cs-CZ" b="1" dirty="0" smtClean="0"/>
              <a:t>P. Signac - Papežský </a:t>
            </a:r>
            <a:r>
              <a:rPr lang="cs-CZ" b="1" dirty="0"/>
              <a:t>palác v </a:t>
            </a:r>
            <a:r>
              <a:rPr lang="cs-CZ" b="1" dirty="0" smtClean="0"/>
              <a:t>Avignonu: </a:t>
            </a:r>
            <a:r>
              <a:rPr lang="cs-CZ" dirty="0" smtClean="0"/>
              <a:t>AUTOR NEUVEDEN. http://cs.wikipedia.org [online]. [cit. 11.2.2013]. Dostupný pod licencí public domain na WWW: </a:t>
            </a:r>
            <a:r>
              <a:rPr lang="cs-CZ" dirty="0" smtClean="0">
                <a:hlinkClick r:id="rId4"/>
              </a:rPr>
              <a:t>http://cs.wikipedia.org/wiki/Soubor:Paul_Signac_Palais_des_Papes_Avignon.jpg</a:t>
            </a:r>
            <a:endParaRPr lang="cs-CZ" dirty="0" smtClean="0"/>
          </a:p>
          <a:p>
            <a:pPr>
              <a:buFont typeface="+mj-lt"/>
              <a:buAutoNum type="arabicPeriod" startAt="11"/>
            </a:pPr>
            <a:r>
              <a:rPr lang="cs-CZ" b="1" dirty="0"/>
              <a:t>P. Signac - Přístav St. </a:t>
            </a:r>
            <a:r>
              <a:rPr lang="cs-CZ" b="1" dirty="0" smtClean="0"/>
              <a:t>Tropéz: </a:t>
            </a:r>
            <a:r>
              <a:rPr lang="cs-CZ" dirty="0" smtClean="0"/>
              <a:t>AUTOR NEUVEDEN. http://commons.wikimedia.org [online]. [cit. 11.2.2013]. Dostupný pod licencí public domain na WWW: </a:t>
            </a:r>
            <a:r>
              <a:rPr lang="cs-CZ" dirty="0" smtClean="0">
                <a:hlinkClick r:id="rId5"/>
              </a:rPr>
              <a:t>http://commons.wikimedia.org/wiki/File:Paul_signac,_il_porto_di_saint-tropez,_01.JPG?uselang=cs</a:t>
            </a:r>
            <a:endParaRPr lang="cs-CZ" dirty="0" smtClean="0"/>
          </a:p>
          <a:p>
            <a:pPr>
              <a:buFont typeface="+mj-lt"/>
              <a:buAutoNum type="arabicPeriod" startAt="11"/>
            </a:pPr>
            <a:r>
              <a:rPr lang="cs-CZ" b="1" dirty="0"/>
              <a:t>P. Signac - Přístav St. </a:t>
            </a:r>
            <a:r>
              <a:rPr lang="cs-CZ" b="1" dirty="0" smtClean="0"/>
              <a:t>Tropéz: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commons.wikimedia.org/wiki/File:Paul_Signac_Port_de_Saint-Tropez.jpg?uselang=cs</a:t>
            </a:r>
            <a:endParaRPr lang="cs-CZ" dirty="0"/>
          </a:p>
          <a:p>
            <a:pPr>
              <a:buFont typeface="+mj-lt"/>
              <a:buAutoNum type="arabicPeriod" startAt="11"/>
            </a:pPr>
            <a:r>
              <a:rPr lang="cs-CZ" b="1" dirty="0"/>
              <a:t>P. Signac - Přístav St. </a:t>
            </a:r>
            <a:r>
              <a:rPr lang="cs-CZ" b="1" dirty="0" smtClean="0"/>
              <a:t>Tropéz: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commons.wikimedia.org/wiki/File:Leaving-the-Port-of-Saint-Tropez-Signac.jpg?uselang=cs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5609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k ukázkám pro opakování: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V. v. Gogh </a:t>
            </a:r>
            <a:r>
              <a:rPr lang="cs-CZ" b="1" dirty="0" smtClean="0">
                <a:solidFill>
                  <a:srgbClr val="FF0000"/>
                </a:solidFill>
              </a:rPr>
              <a:t>- Havrani </a:t>
            </a:r>
            <a:r>
              <a:rPr lang="cs-CZ" b="1" dirty="0">
                <a:solidFill>
                  <a:srgbClr val="FF0000"/>
                </a:solidFill>
              </a:rPr>
              <a:t>nad žitným polem: </a:t>
            </a:r>
            <a:r>
              <a:rPr lang="cs-CZ" dirty="0"/>
              <a:t>Autor neuveden. http://commons.wikimedia.org [online]. [cit. 11.2.2013]. Dostupný pod licencí public domain na WWW: </a:t>
            </a:r>
            <a:r>
              <a:rPr lang="cs-CZ" dirty="0">
                <a:hlinkClick r:id="rId2"/>
              </a:rPr>
              <a:t>http://commons.wikimedia.org/wiki/File:Vincent_van_Gogh_(1853-1890)_-_Wheat_Field_with_Crows_(1890).jpg?uselang=cs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Lautrec </a:t>
            </a:r>
            <a:r>
              <a:rPr lang="cs-CZ" b="1" dirty="0" smtClean="0">
                <a:solidFill>
                  <a:srgbClr val="FF0000"/>
                </a:solidFill>
              </a:rPr>
              <a:t>- </a:t>
            </a:r>
            <a:r>
              <a:rPr lang="cs-CZ" b="1" dirty="0">
                <a:solidFill>
                  <a:srgbClr val="FF0000"/>
                </a:solidFill>
              </a:rPr>
              <a:t>Tanec v </a:t>
            </a:r>
            <a:r>
              <a:rPr lang="cs-CZ" b="1" dirty="0" err="1">
                <a:solidFill>
                  <a:srgbClr val="FF0000"/>
                </a:solidFill>
              </a:rPr>
              <a:t>Moulin</a:t>
            </a:r>
            <a:r>
              <a:rPr lang="cs-CZ" b="1" dirty="0">
                <a:solidFill>
                  <a:srgbClr val="FF0000"/>
                </a:solidFill>
              </a:rPr>
              <a:t> Rouge: </a:t>
            </a:r>
            <a:r>
              <a:rPr lang="cs-CZ" dirty="0"/>
              <a:t>AUTOR NEUVEDEN. http://commons.wikimedia.org [online]. [cit. 11.2.2013]. Dostupný pod licencí public domain na WWW: </a:t>
            </a:r>
            <a:r>
              <a:rPr lang="cs-CZ" dirty="0">
                <a:hlinkClick r:id="rId3"/>
              </a:rPr>
              <a:t>http://commons.wikimedia.org/wiki/File:Henri_de_Toulouse-Lautrec_028.jpg?uselang=cs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Cézanne - Zátiší s jablky a pomeranči: </a:t>
            </a:r>
            <a:r>
              <a:rPr lang="cs-CZ" dirty="0"/>
              <a:t>AUTOR NEUVEDEN. http://commons.wikimedia.org [online]. [cit. 11.2.2013]. Dostupný pod licencí public domain na WWW: </a:t>
            </a:r>
            <a:r>
              <a:rPr lang="cs-CZ" dirty="0">
                <a:hlinkClick r:id="rId4"/>
              </a:rPr>
              <a:t>http://commons.wikimedia.org/wiki/File:Paul_C%C3%A9zanne_179.jpg?uselang=cs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pl-PL" b="1" dirty="0">
                <a:solidFill>
                  <a:srgbClr val="FF0000"/>
                </a:solidFill>
              </a:rPr>
              <a:t>G. Seurat - Nedělní odpoledne na ostrově </a:t>
            </a:r>
            <a:r>
              <a:rPr lang="pl-PL" b="1" dirty="0" smtClean="0">
                <a:solidFill>
                  <a:srgbClr val="FF0000"/>
                </a:solidFill>
              </a:rPr>
              <a:t>La </a:t>
            </a:r>
            <a:r>
              <a:rPr lang="pl-PL" b="1" dirty="0">
                <a:solidFill>
                  <a:srgbClr val="FF0000"/>
                </a:solidFill>
              </a:rPr>
              <a:t>Grande-Jatte</a:t>
            </a:r>
            <a:r>
              <a:rPr lang="pl-PL" b="1" dirty="0"/>
              <a:t>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5"/>
              </a:rPr>
              <a:t>http://cs.wikipedia.org/wiki/Soubor:Georges_Seurat_-_Un_dimanche_apr%C3%A8s-midi_%C3%A0_l%27%C3%8Ele_de_la_Grande_Jatte.jpg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P. Gauguin - Vidění po kázání: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6"/>
              </a:rPr>
              <a:t>http://cs.wikipedia.org/wiki/Soubor:Paul_Gauguin_137.jpg</a:t>
            </a:r>
            <a:endParaRPr lang="cs-CZ" dirty="0"/>
          </a:p>
          <a:p>
            <a:pPr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7491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34431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1541</TotalTime>
  <Words>1238</Words>
  <Application>Microsoft Office PowerPoint</Application>
  <PresentationFormat>Předvádění na obrazovce (4:3)</PresentationFormat>
  <Paragraphs>135</Paragraphs>
  <Slides>26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0" baseType="lpstr">
      <vt:lpstr>Arial</vt:lpstr>
      <vt:lpstr>Calibri</vt:lpstr>
      <vt:lpstr>Wingdings</vt:lpstr>
      <vt:lpstr>Motiv sady Office</vt:lpstr>
      <vt:lpstr>Prezentace aplikace PowerPoint</vt:lpstr>
      <vt:lpstr>ANOTACE</vt:lpstr>
      <vt:lpstr>Prezentace aplikace PowerPoint</vt:lpstr>
      <vt:lpstr>Charakteristika</vt:lpstr>
      <vt:lpstr>1859 – 1891</vt:lpstr>
      <vt:lpstr>Georges Seurat</vt:lpstr>
      <vt:lpstr>Koupání v Asnieres, 1883-1884</vt:lpstr>
      <vt:lpstr> Nedělní odpoledne na ostrově La Grande-Jatte, 1884-85</vt:lpstr>
      <vt:lpstr>Modelky, 1887-88</vt:lpstr>
      <vt:lpstr>Cirkus, 1890-1891</vt:lpstr>
      <vt:lpstr>Kankán, 1889-1890</vt:lpstr>
      <vt:lpstr> Pudrující se žena, 1888-1890</vt:lpstr>
      <vt:lpstr>Eiffelova věž, 1889</vt:lpstr>
      <vt:lpstr>Prezentace aplikace PowerPoint</vt:lpstr>
      <vt:lpstr>Paul Signac </vt:lpstr>
      <vt:lpstr>Papežský palác v Avignonu, 1900</vt:lpstr>
      <vt:lpstr>Přístav St. Tropéz, 1889</vt:lpstr>
      <vt:lpstr>Přístav St. Tropéz, 1899</vt:lpstr>
      <vt:lpstr>Přístav St. Tropéz, 1901</vt:lpstr>
      <vt:lpstr>Konec</vt:lpstr>
      <vt:lpstr>Opakování</vt:lpstr>
      <vt:lpstr>Určete následující ukázky, popište styl malby a řekněte, co víte o jejich autorech:</vt:lpstr>
      <vt:lpstr>Citace</vt:lpstr>
      <vt:lpstr>Citace:</vt:lpstr>
      <vt:lpstr>Citace k ukázkám pro opakování: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POSTIMPRESIONISMUS</dc:title>
  <cp:lastModifiedBy>Marcela Jelínková</cp:lastModifiedBy>
  <cp:revision>136</cp:revision>
  <dcterms:modified xsi:type="dcterms:W3CDTF">2013-12-02T10:05:04Z</dcterms:modified>
</cp:coreProperties>
</file>