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8" r:id="rId2"/>
    <p:sldId id="267" r:id="rId3"/>
    <p:sldId id="258" r:id="rId4"/>
    <p:sldId id="257" r:id="rId5"/>
    <p:sldId id="261" r:id="rId6"/>
    <p:sldId id="262" r:id="rId7"/>
    <p:sldId id="256" r:id="rId8"/>
    <p:sldId id="259" r:id="rId9"/>
    <p:sldId id="260" r:id="rId10"/>
    <p:sldId id="266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4A75F8-3B16-4E9C-941E-13D6390F96B1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63551AE2-B735-4929-8279-3A4B97168A99}">
      <dgm:prSet/>
      <dgm:spPr/>
      <dgm:t>
        <a:bodyPr/>
        <a:lstStyle/>
        <a:p>
          <a:pPr rtl="0"/>
          <a:r>
            <a:rPr lang="cs-CZ" smtClean="0"/>
            <a:t>Útvary souměrné podle osy:</a:t>
          </a:r>
          <a:endParaRPr lang="cs-CZ"/>
        </a:p>
      </dgm:t>
    </dgm:pt>
    <dgm:pt modelId="{3C167AAC-CF1B-44A6-8D2D-121B7ABE9176}" type="parTrans" cxnId="{DDD70713-EC62-455D-9539-3129C85093D8}">
      <dgm:prSet/>
      <dgm:spPr/>
      <dgm:t>
        <a:bodyPr/>
        <a:lstStyle/>
        <a:p>
          <a:endParaRPr lang="cs-CZ"/>
        </a:p>
      </dgm:t>
    </dgm:pt>
    <dgm:pt modelId="{2EE47DED-B0AB-45F1-8E23-B6CF77EDE46D}" type="sibTrans" cxnId="{DDD70713-EC62-455D-9539-3129C85093D8}">
      <dgm:prSet/>
      <dgm:spPr/>
      <dgm:t>
        <a:bodyPr/>
        <a:lstStyle/>
        <a:p>
          <a:endParaRPr lang="cs-CZ"/>
        </a:p>
      </dgm:t>
    </dgm:pt>
    <dgm:pt modelId="{A00A32E0-5CE2-4B23-BF1C-6F8B28AE1A0D}" type="pres">
      <dgm:prSet presAssocID="{854A75F8-3B16-4E9C-941E-13D6390F96B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F735537-D7C7-4C11-B807-A2C795923200}" type="pres">
      <dgm:prSet presAssocID="{63551AE2-B735-4929-8279-3A4B97168A9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9F0FFF-10E5-4C78-ABE0-2B60F1C2A6AE}" type="presOf" srcId="{63551AE2-B735-4929-8279-3A4B97168A99}" destId="{AF735537-D7C7-4C11-B807-A2C795923200}" srcOrd="0" destOrd="0" presId="urn:microsoft.com/office/officeart/2005/8/layout/vList2"/>
    <dgm:cxn modelId="{BF62E88F-3646-4C3C-868E-85CEE218A5C4}" type="presOf" srcId="{854A75F8-3B16-4E9C-941E-13D6390F96B1}" destId="{A00A32E0-5CE2-4B23-BF1C-6F8B28AE1A0D}" srcOrd="0" destOrd="0" presId="urn:microsoft.com/office/officeart/2005/8/layout/vList2"/>
    <dgm:cxn modelId="{DDD70713-EC62-455D-9539-3129C85093D8}" srcId="{854A75F8-3B16-4E9C-941E-13D6390F96B1}" destId="{63551AE2-B735-4929-8279-3A4B97168A99}" srcOrd="0" destOrd="0" parTransId="{3C167AAC-CF1B-44A6-8D2D-121B7ABE9176}" sibTransId="{2EE47DED-B0AB-45F1-8E23-B6CF77EDE46D}"/>
    <dgm:cxn modelId="{46B5DAB4-EBEF-4AB6-9760-22BF9C0AF1C7}" type="presParOf" srcId="{A00A32E0-5CE2-4B23-BF1C-6F8B28AE1A0D}" destId="{AF735537-D7C7-4C11-B807-A2C79592320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3C61EB-6526-4518-B780-E44C6558212A}" type="doc">
      <dgm:prSet loTypeId="urn:microsoft.com/office/officeart/2005/8/layout/vList2" loCatId="list" qsTypeId="urn:microsoft.com/office/officeart/2005/8/quickstyle/simple5" qsCatId="simple" csTypeId="urn:microsoft.com/office/officeart/2005/8/colors/colorful3" csCatId="colorful"/>
      <dgm:spPr/>
      <dgm:t>
        <a:bodyPr/>
        <a:lstStyle/>
        <a:p>
          <a:endParaRPr lang="cs-CZ"/>
        </a:p>
      </dgm:t>
    </dgm:pt>
    <dgm:pt modelId="{F7583E1E-2FED-436D-85CD-7F8128D1B116}">
      <dgm:prSet/>
      <dgm:spPr/>
      <dgm:t>
        <a:bodyPr/>
        <a:lstStyle/>
        <a:p>
          <a:pPr rtl="0"/>
          <a:r>
            <a:rPr lang="cs-CZ" smtClean="0"/>
            <a:t>Útvary souměrné podle osy:</a:t>
          </a:r>
          <a:endParaRPr lang="cs-CZ"/>
        </a:p>
      </dgm:t>
    </dgm:pt>
    <dgm:pt modelId="{C8260803-9674-4F4B-A666-5BF931816585}" type="parTrans" cxnId="{B4A36521-5007-4F36-8822-FACCC62113D3}">
      <dgm:prSet/>
      <dgm:spPr/>
      <dgm:t>
        <a:bodyPr/>
        <a:lstStyle/>
        <a:p>
          <a:endParaRPr lang="cs-CZ"/>
        </a:p>
      </dgm:t>
    </dgm:pt>
    <dgm:pt modelId="{E0168E6E-11C6-4929-BA85-B4F3EE1F5D90}" type="sibTrans" cxnId="{B4A36521-5007-4F36-8822-FACCC62113D3}">
      <dgm:prSet/>
      <dgm:spPr/>
      <dgm:t>
        <a:bodyPr/>
        <a:lstStyle/>
        <a:p>
          <a:endParaRPr lang="cs-CZ"/>
        </a:p>
      </dgm:t>
    </dgm:pt>
    <dgm:pt modelId="{034D6058-3FDF-4686-BF19-6E8A9A422077}" type="pres">
      <dgm:prSet presAssocID="{143C61EB-6526-4518-B780-E44C6558212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5871C45-A4D2-482F-AC97-961AC110B2D9}" type="pres">
      <dgm:prSet presAssocID="{F7583E1E-2FED-436D-85CD-7F8128D1B1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BFF45B-ADEF-448F-921D-E9391F2F533E}" type="presOf" srcId="{F7583E1E-2FED-436D-85CD-7F8128D1B116}" destId="{75871C45-A4D2-482F-AC97-961AC110B2D9}" srcOrd="0" destOrd="0" presId="urn:microsoft.com/office/officeart/2005/8/layout/vList2"/>
    <dgm:cxn modelId="{C982E66A-4FC7-4CFA-AB15-D2F193EFF6D5}" type="presOf" srcId="{143C61EB-6526-4518-B780-E44C6558212A}" destId="{034D6058-3FDF-4686-BF19-6E8A9A422077}" srcOrd="0" destOrd="0" presId="urn:microsoft.com/office/officeart/2005/8/layout/vList2"/>
    <dgm:cxn modelId="{B4A36521-5007-4F36-8822-FACCC62113D3}" srcId="{143C61EB-6526-4518-B780-E44C6558212A}" destId="{F7583E1E-2FED-436D-85CD-7F8128D1B116}" srcOrd="0" destOrd="0" parTransId="{C8260803-9674-4F4B-A666-5BF931816585}" sibTransId="{E0168E6E-11C6-4929-BA85-B4F3EE1F5D90}"/>
    <dgm:cxn modelId="{1B3875FA-9995-42F1-B2ED-5543288E0309}" type="presParOf" srcId="{034D6058-3FDF-4686-BF19-6E8A9A422077}" destId="{75871C45-A4D2-482F-AC97-961AC110B2D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772D2E-86A7-4F97-92CD-003774CB2364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/>
      <dgm:spPr/>
      <dgm:t>
        <a:bodyPr/>
        <a:lstStyle/>
        <a:p>
          <a:endParaRPr lang="cs-CZ"/>
        </a:p>
      </dgm:t>
    </dgm:pt>
    <dgm:pt modelId="{6380DFCB-29DF-488E-AC64-AD697790A0DE}">
      <dgm:prSet/>
      <dgm:spPr/>
      <dgm:t>
        <a:bodyPr/>
        <a:lstStyle/>
        <a:p>
          <a:pPr rtl="0"/>
          <a:r>
            <a:rPr lang="cs-CZ" smtClean="0"/>
            <a:t>Útvary souměrné podle osy:</a:t>
          </a:r>
          <a:endParaRPr lang="cs-CZ"/>
        </a:p>
      </dgm:t>
    </dgm:pt>
    <dgm:pt modelId="{39BD70CD-799F-48A8-A2CE-D5F009090CA8}" type="parTrans" cxnId="{1EF1DB5F-1B05-4589-B06B-9AF603E0454D}">
      <dgm:prSet/>
      <dgm:spPr/>
      <dgm:t>
        <a:bodyPr/>
        <a:lstStyle/>
        <a:p>
          <a:endParaRPr lang="cs-CZ"/>
        </a:p>
      </dgm:t>
    </dgm:pt>
    <dgm:pt modelId="{BC93508F-6767-450E-B46F-7AD6A35E1196}" type="sibTrans" cxnId="{1EF1DB5F-1B05-4589-B06B-9AF603E0454D}">
      <dgm:prSet/>
      <dgm:spPr/>
      <dgm:t>
        <a:bodyPr/>
        <a:lstStyle/>
        <a:p>
          <a:endParaRPr lang="cs-CZ"/>
        </a:p>
      </dgm:t>
    </dgm:pt>
    <dgm:pt modelId="{C2094DE3-CA50-44B0-B57F-B0BA601C5C1E}" type="pres">
      <dgm:prSet presAssocID="{C6772D2E-86A7-4F97-92CD-003774CB23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1C8FB5-BCEB-4572-AEC6-083521DCF460}" type="pres">
      <dgm:prSet presAssocID="{6380DFCB-29DF-488E-AC64-AD697790A0D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609ECC-D4C8-4A19-A63E-DF6BEC529AB1}" type="presOf" srcId="{C6772D2E-86A7-4F97-92CD-003774CB2364}" destId="{C2094DE3-CA50-44B0-B57F-B0BA601C5C1E}" srcOrd="0" destOrd="0" presId="urn:microsoft.com/office/officeart/2005/8/layout/vList2"/>
    <dgm:cxn modelId="{C366921D-6824-4B1F-BE91-2B41F97F8355}" type="presOf" srcId="{6380DFCB-29DF-488E-AC64-AD697790A0DE}" destId="{351C8FB5-BCEB-4572-AEC6-083521DCF460}" srcOrd="0" destOrd="0" presId="urn:microsoft.com/office/officeart/2005/8/layout/vList2"/>
    <dgm:cxn modelId="{1EF1DB5F-1B05-4589-B06B-9AF603E0454D}" srcId="{C6772D2E-86A7-4F97-92CD-003774CB2364}" destId="{6380DFCB-29DF-488E-AC64-AD697790A0DE}" srcOrd="0" destOrd="0" parTransId="{39BD70CD-799F-48A8-A2CE-D5F009090CA8}" sibTransId="{BC93508F-6767-450E-B46F-7AD6A35E1196}"/>
    <dgm:cxn modelId="{42CD4D3F-C41C-4F4D-843B-87AD9E505A43}" type="presParOf" srcId="{C2094DE3-CA50-44B0-B57F-B0BA601C5C1E}" destId="{351C8FB5-BCEB-4572-AEC6-083521DCF4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F11B56-1276-485C-A52F-981FD2FD179C}" type="doc">
      <dgm:prSet loTypeId="urn:microsoft.com/office/officeart/2005/8/layout/vList2" loCatId="list" qsTypeId="urn:microsoft.com/office/officeart/2005/8/quickstyle/simple5" qsCatId="simple" csTypeId="urn:microsoft.com/office/officeart/2005/8/colors/accent3_5" csCatId="accent3"/>
      <dgm:spPr/>
      <dgm:t>
        <a:bodyPr/>
        <a:lstStyle/>
        <a:p>
          <a:endParaRPr lang="cs-CZ"/>
        </a:p>
      </dgm:t>
    </dgm:pt>
    <dgm:pt modelId="{481497AA-6D0F-4834-8BB1-200C0E0E398B}">
      <dgm:prSet/>
      <dgm:spPr/>
      <dgm:t>
        <a:bodyPr/>
        <a:lstStyle/>
        <a:p>
          <a:pPr rtl="0"/>
          <a:r>
            <a:rPr lang="cs-CZ" smtClean="0"/>
            <a:t>Útvary souměrné podle osy:</a:t>
          </a:r>
          <a:endParaRPr lang="cs-CZ"/>
        </a:p>
      </dgm:t>
    </dgm:pt>
    <dgm:pt modelId="{210E3962-2548-45CA-B89B-645604B55AB2}" type="parTrans" cxnId="{350E384D-1D75-4772-92AF-C2CE606E1BA5}">
      <dgm:prSet/>
      <dgm:spPr/>
      <dgm:t>
        <a:bodyPr/>
        <a:lstStyle/>
        <a:p>
          <a:endParaRPr lang="cs-CZ"/>
        </a:p>
      </dgm:t>
    </dgm:pt>
    <dgm:pt modelId="{D01066B2-871C-48DF-B90C-4FAE83DCF8EE}" type="sibTrans" cxnId="{350E384D-1D75-4772-92AF-C2CE606E1BA5}">
      <dgm:prSet/>
      <dgm:spPr/>
      <dgm:t>
        <a:bodyPr/>
        <a:lstStyle/>
        <a:p>
          <a:endParaRPr lang="cs-CZ"/>
        </a:p>
      </dgm:t>
    </dgm:pt>
    <dgm:pt modelId="{EECB3650-DC37-40CB-B5F3-DB83438458D1}" type="pres">
      <dgm:prSet presAssocID="{BBF11B56-1276-485C-A52F-981FD2FD17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8F8EB50-E7A2-4B45-AAC3-943B0B0084FF}" type="pres">
      <dgm:prSet presAssocID="{481497AA-6D0F-4834-8BB1-200C0E0E398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2C27657-CAB7-48A3-B9DB-719129742404}" type="presOf" srcId="{481497AA-6D0F-4834-8BB1-200C0E0E398B}" destId="{38F8EB50-E7A2-4B45-AAC3-943B0B0084FF}" srcOrd="0" destOrd="0" presId="urn:microsoft.com/office/officeart/2005/8/layout/vList2"/>
    <dgm:cxn modelId="{350E384D-1D75-4772-92AF-C2CE606E1BA5}" srcId="{BBF11B56-1276-485C-A52F-981FD2FD179C}" destId="{481497AA-6D0F-4834-8BB1-200C0E0E398B}" srcOrd="0" destOrd="0" parTransId="{210E3962-2548-45CA-B89B-645604B55AB2}" sibTransId="{D01066B2-871C-48DF-B90C-4FAE83DCF8EE}"/>
    <dgm:cxn modelId="{9FD65007-F623-4493-8893-71707926244A}" type="presOf" srcId="{BBF11B56-1276-485C-A52F-981FD2FD179C}" destId="{EECB3650-DC37-40CB-B5F3-DB83438458D1}" srcOrd="0" destOrd="0" presId="urn:microsoft.com/office/officeart/2005/8/layout/vList2"/>
    <dgm:cxn modelId="{ACA4AE01-608B-4C65-9F0E-84F137F27298}" type="presParOf" srcId="{EECB3650-DC37-40CB-B5F3-DB83438458D1}" destId="{38F8EB50-E7A2-4B45-AAC3-943B0B0084F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557FA6-077B-451D-A523-5D49A4228A75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cs-CZ"/>
        </a:p>
      </dgm:t>
    </dgm:pt>
    <dgm:pt modelId="{348B8CEA-0E1D-4425-A675-52C8FE28FA10}">
      <dgm:prSet/>
      <dgm:spPr/>
      <dgm:t>
        <a:bodyPr/>
        <a:lstStyle/>
        <a:p>
          <a:pPr rtl="0"/>
          <a:r>
            <a:rPr lang="cs-CZ" smtClean="0"/>
            <a:t>Najdi osu souměrnosti.</a:t>
          </a:r>
          <a:endParaRPr lang="cs-CZ"/>
        </a:p>
      </dgm:t>
    </dgm:pt>
    <dgm:pt modelId="{E380FD40-026D-4B86-8132-6373A53EC176}" type="parTrans" cxnId="{2B72F40E-E0FF-438B-AD3B-7D3AFD8B8B72}">
      <dgm:prSet/>
      <dgm:spPr/>
      <dgm:t>
        <a:bodyPr/>
        <a:lstStyle/>
        <a:p>
          <a:endParaRPr lang="cs-CZ"/>
        </a:p>
      </dgm:t>
    </dgm:pt>
    <dgm:pt modelId="{50230472-F821-4145-8800-97C773D8391B}" type="sibTrans" cxnId="{2B72F40E-E0FF-438B-AD3B-7D3AFD8B8B72}">
      <dgm:prSet/>
      <dgm:spPr/>
      <dgm:t>
        <a:bodyPr/>
        <a:lstStyle/>
        <a:p>
          <a:endParaRPr lang="cs-CZ"/>
        </a:p>
      </dgm:t>
    </dgm:pt>
    <dgm:pt modelId="{E8D9F22A-8866-4BBA-B591-0F39194FB7E3}" type="pres">
      <dgm:prSet presAssocID="{0E557FA6-077B-451D-A523-5D49A4228A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C797BC4-2FD7-4A31-BE6C-D71E3852AEE6}" type="pres">
      <dgm:prSet presAssocID="{348B8CEA-0E1D-4425-A675-52C8FE28FA1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72F40E-E0FF-438B-AD3B-7D3AFD8B8B72}" srcId="{0E557FA6-077B-451D-A523-5D49A4228A75}" destId="{348B8CEA-0E1D-4425-A675-52C8FE28FA10}" srcOrd="0" destOrd="0" parTransId="{E380FD40-026D-4B86-8132-6373A53EC176}" sibTransId="{50230472-F821-4145-8800-97C773D8391B}"/>
    <dgm:cxn modelId="{5586F751-BD29-4D8A-B8AC-CA71B45373CA}" type="presOf" srcId="{348B8CEA-0E1D-4425-A675-52C8FE28FA10}" destId="{5C797BC4-2FD7-4A31-BE6C-D71E3852AEE6}" srcOrd="0" destOrd="0" presId="urn:microsoft.com/office/officeart/2005/8/layout/vList2"/>
    <dgm:cxn modelId="{DF692AA7-1C18-48E3-B534-56ACB75DC093}" type="presOf" srcId="{0E557FA6-077B-451D-A523-5D49A4228A75}" destId="{E8D9F22A-8866-4BBA-B591-0F39194FB7E3}" srcOrd="0" destOrd="0" presId="urn:microsoft.com/office/officeart/2005/8/layout/vList2"/>
    <dgm:cxn modelId="{97C48A01-8164-4426-AE0F-979159241104}" type="presParOf" srcId="{E8D9F22A-8866-4BBA-B591-0F39194FB7E3}" destId="{5C797BC4-2FD7-4A31-BE6C-D71E3852AE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6D6AC41-BDED-42D5-8CAB-268B50A53AB9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C5E8354F-DD46-4F9B-B488-34E76F49FE86}">
      <dgm:prSet/>
      <dgm:spPr/>
      <dgm:t>
        <a:bodyPr/>
        <a:lstStyle/>
        <a:p>
          <a:pPr rtl="0"/>
          <a:r>
            <a:rPr lang="cs-CZ" smtClean="0"/>
            <a:t>Která dopravní značka není souměrná podle osy?</a:t>
          </a:r>
          <a:endParaRPr lang="cs-CZ"/>
        </a:p>
      </dgm:t>
    </dgm:pt>
    <dgm:pt modelId="{D14DF804-1A41-42EB-A00C-88825BFE00D3}" type="parTrans" cxnId="{DB99DDDC-B001-434F-B79D-EF272B4E8302}">
      <dgm:prSet/>
      <dgm:spPr/>
      <dgm:t>
        <a:bodyPr/>
        <a:lstStyle/>
        <a:p>
          <a:endParaRPr lang="cs-CZ"/>
        </a:p>
      </dgm:t>
    </dgm:pt>
    <dgm:pt modelId="{1680D434-70DB-4C29-9057-4FFD8B3F197C}" type="sibTrans" cxnId="{DB99DDDC-B001-434F-B79D-EF272B4E8302}">
      <dgm:prSet/>
      <dgm:spPr/>
      <dgm:t>
        <a:bodyPr/>
        <a:lstStyle/>
        <a:p>
          <a:endParaRPr lang="cs-CZ"/>
        </a:p>
      </dgm:t>
    </dgm:pt>
    <dgm:pt modelId="{EB1D6A9C-B6DF-4DB5-BACB-31293A6399D5}" type="pres">
      <dgm:prSet presAssocID="{26D6AC41-BDED-42D5-8CAB-268B50A53A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1462494-599B-483D-8D8C-D3FB7EF4B131}" type="pres">
      <dgm:prSet presAssocID="{C5E8354F-DD46-4F9B-B488-34E76F49F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99DDDC-B001-434F-B79D-EF272B4E8302}" srcId="{26D6AC41-BDED-42D5-8CAB-268B50A53AB9}" destId="{C5E8354F-DD46-4F9B-B488-34E76F49FE86}" srcOrd="0" destOrd="0" parTransId="{D14DF804-1A41-42EB-A00C-88825BFE00D3}" sibTransId="{1680D434-70DB-4C29-9057-4FFD8B3F197C}"/>
    <dgm:cxn modelId="{5C04B55B-EFEF-45E7-B2A5-589B75008EE9}" type="presOf" srcId="{26D6AC41-BDED-42D5-8CAB-268B50A53AB9}" destId="{EB1D6A9C-B6DF-4DB5-BACB-31293A6399D5}" srcOrd="0" destOrd="0" presId="urn:microsoft.com/office/officeart/2005/8/layout/vList2"/>
    <dgm:cxn modelId="{6051976E-F018-4961-81B7-47AB3861C549}" type="presOf" srcId="{C5E8354F-DD46-4F9B-B488-34E76F49FE86}" destId="{E1462494-599B-483D-8D8C-D3FB7EF4B131}" srcOrd="0" destOrd="0" presId="urn:microsoft.com/office/officeart/2005/8/layout/vList2"/>
    <dgm:cxn modelId="{528F5EF7-6D18-4A6E-BCEC-0E9ED887C1BA}" type="presParOf" srcId="{EB1D6A9C-B6DF-4DB5-BACB-31293A6399D5}" destId="{E1462494-599B-483D-8D8C-D3FB7EF4B1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35537-D7C7-4C11-B807-A2C795923200}">
      <dsp:nvSpPr>
        <dsp:cNvPr id="0" name=""/>
        <dsp:cNvSpPr/>
      </dsp:nvSpPr>
      <dsp:spPr>
        <a:xfrm>
          <a:off x="0" y="96257"/>
          <a:ext cx="4970963" cy="6715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Útvary souměrné podle osy:</a:t>
          </a:r>
          <a:endParaRPr lang="cs-CZ" sz="2800" kern="1200"/>
        </a:p>
      </dsp:txBody>
      <dsp:txXfrm>
        <a:off x="32784" y="129041"/>
        <a:ext cx="4905395" cy="606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71C45-A4D2-482F-AC97-961AC110B2D9}">
      <dsp:nvSpPr>
        <dsp:cNvPr id="0" name=""/>
        <dsp:cNvSpPr/>
      </dsp:nvSpPr>
      <dsp:spPr>
        <a:xfrm>
          <a:off x="0" y="12283"/>
          <a:ext cx="5619034" cy="7675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3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smtClean="0"/>
            <a:t>Útvary souměrné podle osy:</a:t>
          </a:r>
          <a:endParaRPr lang="cs-CZ" sz="3200" kern="1200"/>
        </a:p>
      </dsp:txBody>
      <dsp:txXfrm>
        <a:off x="37467" y="49750"/>
        <a:ext cx="5544100" cy="692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1C8FB5-BCEB-4572-AEC6-083521DCF460}">
      <dsp:nvSpPr>
        <dsp:cNvPr id="0" name=""/>
        <dsp:cNvSpPr/>
      </dsp:nvSpPr>
      <dsp:spPr>
        <a:xfrm>
          <a:off x="0" y="21839"/>
          <a:ext cx="5114979" cy="69556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shade val="50000"/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shade val="50000"/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smtClean="0"/>
            <a:t>Útvary souměrné podle osy:</a:t>
          </a:r>
          <a:endParaRPr lang="cs-CZ" sz="2900" kern="1200"/>
        </a:p>
      </dsp:txBody>
      <dsp:txXfrm>
        <a:off x="33955" y="55794"/>
        <a:ext cx="5047069" cy="6276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F8EB50-E7A2-4B45-AAC3-943B0B0084FF}">
      <dsp:nvSpPr>
        <dsp:cNvPr id="0" name=""/>
        <dsp:cNvSpPr/>
      </dsp:nvSpPr>
      <dsp:spPr>
        <a:xfrm>
          <a:off x="0" y="9846"/>
          <a:ext cx="5760640" cy="719549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3">
                <a:alpha val="90000"/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3">
                <a:alpha val="90000"/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Útvary souměrné podle osy:</a:t>
          </a:r>
          <a:endParaRPr lang="cs-CZ" sz="3000" kern="1200"/>
        </a:p>
      </dsp:txBody>
      <dsp:txXfrm>
        <a:off x="35125" y="44971"/>
        <a:ext cx="5690390" cy="6492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797BC4-2FD7-4A31-BE6C-D71E3852AEE6}">
      <dsp:nvSpPr>
        <dsp:cNvPr id="0" name=""/>
        <dsp:cNvSpPr/>
      </dsp:nvSpPr>
      <dsp:spPr>
        <a:xfrm>
          <a:off x="0" y="291"/>
          <a:ext cx="5328591" cy="79150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dk2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dk2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smtClean="0"/>
            <a:t>Najdi osu souměrnosti.</a:t>
          </a:r>
          <a:endParaRPr lang="cs-CZ" sz="3300" kern="1200"/>
        </a:p>
      </dsp:txBody>
      <dsp:txXfrm>
        <a:off x="38638" y="38929"/>
        <a:ext cx="5251315" cy="7142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62494-599B-483D-8D8C-D3FB7EF4B131}">
      <dsp:nvSpPr>
        <dsp:cNvPr id="0" name=""/>
        <dsp:cNvSpPr/>
      </dsp:nvSpPr>
      <dsp:spPr>
        <a:xfrm>
          <a:off x="0" y="15368"/>
          <a:ext cx="8640960" cy="1193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Která dopravní značka není souměrná podle osy?</a:t>
          </a:r>
          <a:endParaRPr lang="cs-CZ" sz="3000" kern="1200"/>
        </a:p>
      </dsp:txBody>
      <dsp:txXfrm>
        <a:off x="58257" y="73625"/>
        <a:ext cx="8524446" cy="10768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44BA627-449E-435B-B2A9-F3082D87F7C7}" type="datetimeFigureOut">
              <a:rPr lang="cs-CZ" smtClean="0"/>
              <a:t>22.11.2013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83867A-958A-4361-B079-B3520F895CB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6.wmf"/><Relationship Id="rId7" Type="http://schemas.openxmlformats.org/officeDocument/2006/relationships/diagramColors" Target="../diagrams/colors5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microsoft.com/office/2007/relationships/diagramDrawing" Target="../diagrams/drawing6.xml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diagramColors" Target="../diagrams/colors6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11" Type="http://schemas.openxmlformats.org/officeDocument/2006/relationships/diagramQuickStyle" Target="../diagrams/quickStyle6.xml"/><Relationship Id="rId5" Type="http://schemas.openxmlformats.org/officeDocument/2006/relationships/image" Target="../media/image10.wmf"/><Relationship Id="rId15" Type="http://schemas.openxmlformats.org/officeDocument/2006/relationships/image" Target="../media/image15.wmf"/><Relationship Id="rId10" Type="http://schemas.openxmlformats.org/officeDocument/2006/relationships/diagramLayout" Target="../diagrams/layout6.xml"/><Relationship Id="rId4" Type="http://schemas.openxmlformats.org/officeDocument/2006/relationships/image" Target="../media/image9.wmf"/><Relationship Id="rId9" Type="http://schemas.openxmlformats.org/officeDocument/2006/relationships/diagramData" Target="../diagrams/data6.xml"/><Relationship Id="rId14" Type="http://schemas.openxmlformats.org/officeDocument/2006/relationships/image" Target="../media/image14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88" y="2571750"/>
            <a:ext cx="8358187" cy="37861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>
              <a:defRPr/>
            </a:pPr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/>
              <a:t>Mgr. </a:t>
            </a:r>
            <a:r>
              <a:rPr lang="cs-CZ" dirty="0" smtClean="0"/>
              <a:t>Irena </a:t>
            </a:r>
            <a:r>
              <a:rPr lang="cs-CZ" dirty="0" err="1" smtClean="0"/>
              <a:t>Nešněrová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říjen 2013</a:t>
            </a:r>
          </a:p>
          <a:p>
            <a:pPr>
              <a:defRPr/>
            </a:pPr>
            <a:r>
              <a:rPr lang="cs-CZ" b="1" dirty="0" smtClean="0"/>
              <a:t>Název </a:t>
            </a:r>
            <a:r>
              <a:rPr lang="cs-CZ" b="1" dirty="0"/>
              <a:t>:VY_42_INOVACE_4.2.1 </a:t>
            </a:r>
            <a:r>
              <a:rPr lang="cs-CZ" b="1" dirty="0" smtClean="0"/>
              <a:t>G_ 11</a:t>
            </a:r>
          </a:p>
          <a:p>
            <a:pPr>
              <a:defRPr/>
            </a:pPr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Osová souměrnost                                                                    </a:t>
            </a:r>
            <a:r>
              <a:rPr lang="cs-CZ" b="1" dirty="0"/>
              <a:t>Ročník : 6</a:t>
            </a:r>
            <a:r>
              <a:rPr lang="cs-CZ" b="1" dirty="0" smtClean="0"/>
              <a:t>.</a:t>
            </a:r>
          </a:p>
          <a:p>
            <a:pPr>
              <a:defRPr/>
            </a:pPr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15250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799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75608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Prezentace seznámí žáky se způsobem konstrukce </a:t>
            </a:r>
            <a:r>
              <a:rPr lang="cs-CZ" sz="2400" dirty="0" smtClean="0"/>
              <a:t>obrazů bodů v osové souměrnosti a </a:t>
            </a:r>
            <a:r>
              <a:rPr lang="cs-CZ" sz="2400" dirty="0" smtClean="0"/>
              <a:t>s útvary souměrnými podle osy . Materiál byl určen pro interaktivní tabuli a slouží jako pomůcka k výkladu geometrie. Pracovní list je možno doplnit na tabuli i pomocí funkce pera. </a:t>
            </a:r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Cílová skupina: 6.ročník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6475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41135" y="1772816"/>
            <a:ext cx="6235321" cy="1143000"/>
          </a:xfrm>
        </p:spPr>
        <p:txBody>
          <a:bodyPr/>
          <a:lstStyle/>
          <a:p>
            <a:r>
              <a:rPr lang="cs-CZ" dirty="0" smtClean="0"/>
              <a:t>Osová souměrnost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548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1907704" y="1268760"/>
            <a:ext cx="5544616" cy="396044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1998711" y="944724"/>
            <a:ext cx="1080120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>
            <a:off x="3830216" y="1736812"/>
            <a:ext cx="2253952" cy="33986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Kruhová šipka 11"/>
          <p:cNvSpPr/>
          <p:nvPr/>
        </p:nvSpPr>
        <p:spPr>
          <a:xfrm rot="-3300000">
            <a:off x="4616478" y="3130114"/>
            <a:ext cx="540060" cy="61206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Kruhová šipka 12"/>
          <p:cNvSpPr/>
          <p:nvPr/>
        </p:nvSpPr>
        <p:spPr>
          <a:xfrm rot="-3120000" flipH="1">
            <a:off x="2237886" y="1373394"/>
            <a:ext cx="552381" cy="588062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Levá složená závorka 14"/>
          <p:cNvSpPr/>
          <p:nvPr/>
        </p:nvSpPr>
        <p:spPr>
          <a:xfrm rot="-8700000">
            <a:off x="2238604" y="1870579"/>
            <a:ext cx="624415" cy="883138"/>
          </a:xfrm>
          <a:prstGeom prst="leftBrac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0000">
            <a:off x="3781562" y="3459178"/>
            <a:ext cx="1764234" cy="199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192" y="1779484"/>
            <a:ext cx="1775048" cy="2009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814" y="960587"/>
            <a:ext cx="78105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1746682" y="2599596"/>
            <a:ext cx="139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A´ obraz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44677" y="764704"/>
            <a:ext cx="1205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 vzor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84168" y="126876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B´obraz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563887" y="5373216"/>
            <a:ext cx="1099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 vzor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36296" y="4581128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5148064" y="1638092"/>
            <a:ext cx="696652" cy="42799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3995936" y="155679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kolmice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9020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78840759"/>
              </p:ext>
            </p:extLst>
          </p:nvPr>
        </p:nvGraphicFramePr>
        <p:xfrm>
          <a:off x="753165" y="404664"/>
          <a:ext cx="4970963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1475656" y="1988840"/>
            <a:ext cx="1800200" cy="1800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292080" y="1996124"/>
            <a:ext cx="3138056" cy="122413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2375756" y="1484784"/>
            <a:ext cx="0" cy="2664296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187624" y="2888840"/>
            <a:ext cx="2304256" cy="0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331640" y="1844824"/>
            <a:ext cx="2088232" cy="2088232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1331640" y="1844824"/>
            <a:ext cx="2088232" cy="2088232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861108" y="1772816"/>
            <a:ext cx="0" cy="1800200"/>
          </a:xfrm>
          <a:prstGeom prst="line">
            <a:avLst/>
          </a:prstGeom>
          <a:ln w="28575">
            <a:solidFill>
              <a:schemeClr val="accent2"/>
            </a:solidFill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004048" y="2608192"/>
            <a:ext cx="3744416" cy="0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433944" y="4509120"/>
            <a:ext cx="724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čtverec                                         obdélník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9351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28105990"/>
              </p:ext>
            </p:extLst>
          </p:nvPr>
        </p:nvGraphicFramePr>
        <p:xfrm>
          <a:off x="1691680" y="260648"/>
          <a:ext cx="5619035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Vývojový diagram: spojnice 2"/>
          <p:cNvSpPr/>
          <p:nvPr/>
        </p:nvSpPr>
        <p:spPr>
          <a:xfrm>
            <a:off x="2677730" y="1412776"/>
            <a:ext cx="3024000" cy="2988000"/>
          </a:xfrm>
          <a:prstGeom prst="flowChartConnec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53165" y="4869160"/>
            <a:ext cx="7851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Kruh, kružnice  - nekonečně mnoho os ( každý průměr)</a:t>
            </a:r>
            <a:endParaRPr lang="cs-CZ" sz="2800" dirty="0"/>
          </a:p>
        </p:txBody>
      </p:sp>
      <p:cxnSp>
        <p:nvCxnSpPr>
          <p:cNvPr id="6" name="Přímá spojnice 5"/>
          <p:cNvCxnSpPr>
            <a:stCxn id="3" idx="2"/>
            <a:endCxn id="3" idx="6"/>
          </p:cNvCxnSpPr>
          <p:nvPr/>
        </p:nvCxnSpPr>
        <p:spPr>
          <a:xfrm>
            <a:off x="2677730" y="2906776"/>
            <a:ext cx="3024000" cy="0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55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vyjmutí 3"/>
          <p:cNvSpPr/>
          <p:nvPr/>
        </p:nvSpPr>
        <p:spPr>
          <a:xfrm>
            <a:off x="2141730" y="1346465"/>
            <a:ext cx="1620180" cy="2376264"/>
          </a:xfrm>
          <a:prstGeom prst="flowChartExtract">
            <a:avLst/>
          </a:prstGeom>
          <a:solidFill>
            <a:schemeClr val="bg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2951820" y="980728"/>
            <a:ext cx="0" cy="2880320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86376319"/>
              </p:ext>
            </p:extLst>
          </p:nvPr>
        </p:nvGraphicFramePr>
        <p:xfrm>
          <a:off x="2302542" y="241484"/>
          <a:ext cx="5114979" cy="739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Vývojový diagram: vyjmutí 8"/>
          <p:cNvSpPr/>
          <p:nvPr/>
        </p:nvSpPr>
        <p:spPr>
          <a:xfrm>
            <a:off x="6300192" y="1484784"/>
            <a:ext cx="1728192" cy="1512168"/>
          </a:xfrm>
          <a:prstGeom prst="flowChartExtra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7164288" y="1302652"/>
            <a:ext cx="0" cy="2147753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6516216" y="2162556"/>
            <a:ext cx="1656184" cy="900100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6156176" y="2162556"/>
            <a:ext cx="1656184" cy="900100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51520" y="411523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Trojúhelník rovnoramenný      a    rovnostranný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5194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choběžník 1"/>
          <p:cNvSpPr/>
          <p:nvPr/>
        </p:nvSpPr>
        <p:spPr>
          <a:xfrm>
            <a:off x="3059832" y="2492896"/>
            <a:ext cx="2736304" cy="144016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4427984" y="1628800"/>
            <a:ext cx="0" cy="3240360"/>
          </a:xfrm>
          <a:prstGeom prst="line">
            <a:avLst/>
          </a:prstGeom>
          <a:ln w="28575">
            <a:prstDash val="lgDash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9541375"/>
              </p:ext>
            </p:extLst>
          </p:nvPr>
        </p:nvGraphicFramePr>
        <p:xfrm>
          <a:off x="1763688" y="260648"/>
          <a:ext cx="5760640" cy="739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979712" y="5229200"/>
            <a:ext cx="5184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rovnoramenný lichoběžník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6219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mina\AppData\Local\Microsoft\Windows\Temporary Internet Files\Content.IE5\BE7I5XQV\MC900192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709" y="3645024"/>
            <a:ext cx="3272989" cy="168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mina\AppData\Local\Microsoft\Windows\Temporary Internet Files\Content.IE5\MVDQUE9U\MC9000569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88022"/>
            <a:ext cx="1760821" cy="23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1753885"/>
              </p:ext>
            </p:extLst>
          </p:nvPr>
        </p:nvGraphicFramePr>
        <p:xfrm>
          <a:off x="2051720" y="260648"/>
          <a:ext cx="5328592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4" name="Přímá spojnice 3"/>
          <p:cNvCxnSpPr/>
          <p:nvPr/>
        </p:nvCxnSpPr>
        <p:spPr>
          <a:xfrm>
            <a:off x="1924018" y="1196752"/>
            <a:ext cx="0" cy="2880320"/>
          </a:xfrm>
          <a:prstGeom prst="line">
            <a:avLst/>
          </a:prstGeom>
          <a:ln w="28575">
            <a:solidFill>
              <a:srgbClr val="00B0F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196306" y="3429000"/>
            <a:ext cx="54070" cy="2117172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8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mina\AppData\Local\Microsoft\Windows\Temporary Internet Files\Content.IE5\MWU4ZKAO\MC900411406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85"/>
          <a:stretch/>
        </p:blipFill>
        <p:spPr bwMode="auto">
          <a:xfrm>
            <a:off x="6948264" y="4511670"/>
            <a:ext cx="1771214" cy="190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mina\AppData\Local\Microsoft\Windows\Temporary Internet Files\Content.IE5\BE7I5XQV\MC900432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3920"/>
            <a:ext cx="650138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amina\AppData\Local\Microsoft\Windows\Temporary Internet Files\Content.IE5\MWU4ZKAO\MC9004319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414" y="1962703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amina\AppData\Local\Microsoft\Windows\Temporary Internet Files\Content.IE5\BE7I5XQV\MC9004320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396" y="2448396"/>
            <a:ext cx="1827886" cy="160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amina\AppData\Local\Microsoft\Windows\Temporary Internet Files\Content.IE5\946NSBO7\MC9004320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03699"/>
            <a:ext cx="1351071" cy="135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mamina\AppData\Local\Microsoft\Windows\Temporary Internet Files\Content.IE5\BE7I5XQV\MC90043200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91" y="1875813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amina\AppData\Local\Microsoft\Windows\Temporary Internet Files\Content.IE5\MWU4ZKAO\MC90043203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57" y="2145199"/>
            <a:ext cx="1445685" cy="144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853194966"/>
              </p:ext>
            </p:extLst>
          </p:nvPr>
        </p:nvGraphicFramePr>
        <p:xfrm>
          <a:off x="107504" y="332656"/>
          <a:ext cx="864096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026" name="Picture 2" descr="C:\Users\Irena\AppData\Local\Microsoft\Windows\Temporary Internet Files\Content.IE5\IZ0RC301\MC90033466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143" y="4742791"/>
            <a:ext cx="1837944" cy="16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Irena\AppData\Local\Microsoft\Windows\Temporary Internet Files\Content.IE5\IZ0RC301\MC90041130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747" y="4563535"/>
            <a:ext cx="2002282" cy="189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Kruhová šipka 5"/>
          <p:cNvSpPr/>
          <p:nvPr/>
        </p:nvSpPr>
        <p:spPr>
          <a:xfrm rot="9120000">
            <a:off x="947573" y="2407783"/>
            <a:ext cx="1273613" cy="1182557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Kruhová šipka 6"/>
          <p:cNvSpPr/>
          <p:nvPr/>
        </p:nvSpPr>
        <p:spPr>
          <a:xfrm rot="8940000">
            <a:off x="2074785" y="5330657"/>
            <a:ext cx="1447747" cy="1395264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Kruhová šipka 8"/>
          <p:cNvSpPr/>
          <p:nvPr/>
        </p:nvSpPr>
        <p:spPr>
          <a:xfrm rot="9180000">
            <a:off x="5050661" y="4794368"/>
            <a:ext cx="1711484" cy="1941410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5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ovéPole 1"/>
          <p:cNvSpPr txBox="1">
            <a:spLocks noChangeArrowheads="1"/>
          </p:cNvSpPr>
          <p:nvPr/>
        </p:nvSpPr>
        <p:spPr bwMode="auto">
          <a:xfrm>
            <a:off x="1042988" y="11255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Ilustrace –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3081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156</TotalTime>
  <Words>160</Words>
  <Application>Microsoft Office PowerPoint</Application>
  <PresentationFormat>Předvádění na obrazovce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Prezentace aplikace PowerPoint</vt:lpstr>
      <vt:lpstr>Prezentace aplikace PowerPoint</vt:lpstr>
      <vt:lpstr>Osová souměrnost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 Nešněrová</dc:creator>
  <cp:lastModifiedBy>Irena</cp:lastModifiedBy>
  <cp:revision>17</cp:revision>
  <dcterms:created xsi:type="dcterms:W3CDTF">2013-10-02T17:41:29Z</dcterms:created>
  <dcterms:modified xsi:type="dcterms:W3CDTF">2013-11-22T10:51:51Z</dcterms:modified>
</cp:coreProperties>
</file>