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ags/tag6.xml" ContentType="application/vnd.openxmlformats-officedocument.presentationml.tags+xml"/>
  <Override PartName="/ppt/tags/tag8.xml" ContentType="application/vnd.openxmlformats-officedocument.presentationml.tags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tags/tag14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ags/tag7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2"/>
  </p:sldMasterIdLst>
  <p:sldIdLst>
    <p:sldId id="264" r:id="rId3"/>
    <p:sldId id="265" r:id="rId4"/>
    <p:sldId id="256" r:id="rId5"/>
    <p:sldId id="257" r:id="rId6"/>
    <p:sldId id="258" r:id="rId7"/>
    <p:sldId id="259" r:id="rId8"/>
    <p:sldId id="261" r:id="rId9"/>
    <p:sldId id="263" r:id="rId10"/>
    <p:sldId id="270" r:id="rId11"/>
    <p:sldId id="273" r:id="rId12"/>
    <p:sldId id="272" r:id="rId13"/>
    <p:sldId id="271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88" autoAdjust="0"/>
    <p:restoredTop sz="94671" autoAdjust="0"/>
  </p:normalViewPr>
  <p:slideViewPr>
    <p:cSldViewPr>
      <p:cViewPr varScale="1">
        <p:scale>
          <a:sx n="109" d="100"/>
          <a:sy n="109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2.xml"/><Relationship Id="rId7" Type="http://schemas.openxmlformats.org/officeDocument/2006/relationships/tags" Target="../tags/tag6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6" Type="http://schemas.openxmlformats.org/officeDocument/2006/relationships/tags" Target="../tags/tag5.xml"/><Relationship Id="rId11" Type="http://schemas.openxmlformats.org/officeDocument/2006/relationships/image" Target="../media/image4.png"/><Relationship Id="rId5" Type="http://schemas.openxmlformats.org/officeDocument/2006/relationships/tags" Target="../tags/tag4.xml"/><Relationship Id="rId10" Type="http://schemas.openxmlformats.org/officeDocument/2006/relationships/image" Target="../media/image3.png"/><Relationship Id="rId4" Type="http://schemas.openxmlformats.org/officeDocument/2006/relationships/tags" Target="../tags/tag3.xml"/><Relationship Id="rId9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A2A12-A920-42D9-9BF5-CBFAC842C4A3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32595A-5F79-42EB-B81D-4E8E8A726E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93A2A12-A920-42D9-9BF5-CBFAC842C4A3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632595A-5F79-42EB-B81D-4E8E8A726E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A2A12-A920-42D9-9BF5-CBFAC842C4A3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32595A-5F79-42EB-B81D-4E8E8A726E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293A2A12-A920-42D9-9BF5-CBFAC842C4A3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632595A-5F79-42EB-B81D-4E8E8A726E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293A2A12-A920-42D9-9BF5-CBFAC842C4A3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0632595A-5F79-42EB-B81D-4E8E8A726E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A2A12-A920-42D9-9BF5-CBFAC842C4A3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32595A-5F79-42EB-B81D-4E8E8A726E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A2A12-A920-42D9-9BF5-CBFAC842C4A3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32595A-5F79-42EB-B81D-4E8E8A726E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293A2A12-A920-42D9-9BF5-CBFAC842C4A3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632595A-5F79-42EB-B81D-4E8E8A726E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93A2A12-A920-42D9-9BF5-CBFAC842C4A3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632595A-5F79-42EB-B81D-4E8E8A726E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A2A12-A920-42D9-9BF5-CBFAC842C4A3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2595A-5F79-42EB-B81D-4E8E8A726E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A2A12-A920-42D9-9BF5-CBFAC842C4A3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2595A-5F79-42EB-B81D-4E8E8A726E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3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7"/>
            <a:ext cx="8833104" cy="759181"/>
          </a:xfrm>
        </p:spPr>
        <p:txBody>
          <a:bodyPr vert="horz" wrap="square" anchor="ctr" anchorCtr="1">
            <a:normAutofit/>
          </a:bodyPr>
          <a:lstStyle>
            <a:lvl1pPr algn="ctr" defTabSz="914400" rtl="0" eaLnBrk="1" latinLnBrk="0" hangingPunct="1">
              <a:buFont typeface="Arial" pitchFamily="34" charset="0"/>
              <a:buNone/>
              <a:defRPr/>
            </a:lvl1pPr>
            <a:lvl2pPr marL="0" indent="0" algn="ctr" defTabSz="914400" rtl="0" eaLnBrk="1" latinLnBrk="0" hangingPunct="1">
              <a:buFont typeface="Arial" pitchFamily="34" charset="0"/>
              <a:buNone/>
              <a:defRPr/>
            </a:lvl2pPr>
            <a:lvl3pPr marL="179388" indent="0" algn="ctr" defTabSz="914400" rtl="0" eaLnBrk="1" latinLnBrk="0" hangingPunct="1">
              <a:buFont typeface="Arial" pitchFamily="34" charset="0"/>
              <a:buNone/>
              <a:defRPr/>
            </a:lvl3pPr>
            <a:lvl4pPr marL="347662" indent="0" algn="ctr" defTabSz="914400" rtl="0" eaLnBrk="1" latinLnBrk="0" hangingPunct="1">
              <a:buFont typeface="Arial" pitchFamily="34" charset="0"/>
              <a:buNone/>
              <a:defRPr/>
            </a:lvl4pPr>
            <a:lvl5pPr marL="515937" indent="0" algn="ctr" defTabSz="914400" rtl="0" eaLnBrk="1" latinLnBrk="0" hangingPunct="1"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673352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algn="l" defTabSz="914400" rtl="0" eaLnBrk="1" latinLnBrk="0" hangingPunct="1">
              <a:buFont typeface="Arial" pitchFamily="34" charset="0"/>
              <a:buNone/>
              <a:defRPr sz="3200"/>
            </a:lvl1pPr>
            <a:lvl2pPr marL="0" indent="0" algn="l" defTabSz="914400" rtl="0" eaLnBrk="1" latinLnBrk="0" hangingPunct="1">
              <a:buFont typeface="Arial" pitchFamily="34" charset="0"/>
              <a:buNone/>
              <a:defRPr sz="3200"/>
            </a:lvl2pPr>
            <a:lvl3pPr marL="179388" indent="0" algn="l" defTabSz="914400" rtl="0" eaLnBrk="1" latinLnBrk="0" hangingPunct="1">
              <a:buFont typeface="Arial" pitchFamily="34" charset="0"/>
              <a:buNone/>
              <a:defRPr sz="3200"/>
            </a:lvl3pPr>
            <a:lvl4pPr marL="347662" indent="0" algn="l" defTabSz="914400" rtl="0" eaLnBrk="1" latinLnBrk="0" hangingPunct="1">
              <a:buFont typeface="Arial" pitchFamily="34" charset="0"/>
              <a:buNone/>
              <a:defRPr sz="3200"/>
            </a:lvl4pPr>
            <a:lvl5pPr marL="515937" indent="0" algn="l" defTabSz="914400" rtl="0" eaLnBrk="1" latinLnBrk="0" hangingPunct="1">
              <a:buFont typeface="Arial" pitchFamily="34" charset="0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300586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algn="l" defTabSz="914400" rtl="0" eaLnBrk="1" latinLnBrk="0" hangingPunct="1">
              <a:buFont typeface="Arial" pitchFamily="34" charset="0"/>
              <a:buNone/>
              <a:defRPr sz="3200"/>
            </a:lvl1pPr>
            <a:lvl2pPr marL="0" indent="0" algn="l" defTabSz="914400" rtl="0" eaLnBrk="1" latinLnBrk="0" hangingPunct="1">
              <a:buFont typeface="Arial" pitchFamily="34" charset="0"/>
              <a:buNone/>
              <a:defRPr sz="3200"/>
            </a:lvl2pPr>
            <a:lvl3pPr marL="179388" indent="0" algn="l" defTabSz="914400" rtl="0" eaLnBrk="1" latinLnBrk="0" hangingPunct="1">
              <a:buFont typeface="Arial" pitchFamily="34" charset="0"/>
              <a:buNone/>
              <a:defRPr sz="3200"/>
            </a:lvl3pPr>
            <a:lvl4pPr marL="347662" indent="0" algn="l" defTabSz="914400" rtl="0" eaLnBrk="1" latinLnBrk="0" hangingPunct="1">
              <a:buFont typeface="Arial" pitchFamily="34" charset="0"/>
              <a:buNone/>
              <a:defRPr sz="3200"/>
            </a:lvl4pPr>
            <a:lvl5pPr marL="515937" indent="0" algn="l" defTabSz="914400" rtl="0" eaLnBrk="1" latinLnBrk="0" hangingPunct="1">
              <a:buFont typeface="Arial" pitchFamily="34" charset="0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433837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algn="l" defTabSz="914400" rtl="0" eaLnBrk="1" latinLnBrk="0" hangingPunct="1">
              <a:buFont typeface="Arial" pitchFamily="34" charset="0"/>
              <a:buNone/>
              <a:defRPr sz="3200"/>
            </a:lvl1pPr>
            <a:lvl2pPr marL="0" indent="0" algn="l" defTabSz="914400" rtl="0" eaLnBrk="1" latinLnBrk="0" hangingPunct="1">
              <a:buFont typeface="Arial" pitchFamily="34" charset="0"/>
              <a:buNone/>
              <a:defRPr sz="3200"/>
            </a:lvl2pPr>
            <a:lvl3pPr marL="179388" indent="0" algn="l" defTabSz="914400" rtl="0" eaLnBrk="1" latinLnBrk="0" hangingPunct="1">
              <a:buFont typeface="Arial" pitchFamily="34" charset="0"/>
              <a:buNone/>
              <a:defRPr sz="3200"/>
            </a:lvl3pPr>
            <a:lvl4pPr marL="347662" indent="0" algn="l" defTabSz="914400" rtl="0" eaLnBrk="1" latinLnBrk="0" hangingPunct="1">
              <a:buFont typeface="Arial" pitchFamily="34" charset="0"/>
              <a:buNone/>
              <a:defRPr sz="3200"/>
            </a:lvl4pPr>
            <a:lvl5pPr marL="515937" indent="0" algn="l" defTabSz="914400" rtl="0" eaLnBrk="1" latinLnBrk="0" hangingPunct="1">
              <a:buFont typeface="Arial" pitchFamily="34" charset="0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0" name="Obrázek 9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xmlns="" val="1122155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293A2A12-A920-42D9-9BF5-CBFAC842C4A3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0632595A-5F79-42EB-B81D-4E8E8A726E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12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Obsah čtverce                                                                  </a:t>
            </a:r>
          </a:p>
          <a:p>
            <a:pPr>
              <a:defRPr/>
            </a:pPr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01691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výpočtem obsahu čtverce.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Materiál byl určen pro interaktivní tabuli a slouží jako pomůcka k výkladu a procvičení obsahu čtverce a převodů jednotek obsahu. Pracovní listy lze vyplnit i pomocí funkce pera. Lze je rovněž použít tištěné na papíře. Kde je možnost připojení více myší, lze využít systém </a:t>
            </a:r>
            <a:r>
              <a:rPr lang="cs-CZ" sz="2400" dirty="0" err="1" smtClean="0"/>
              <a:t>Multiple</a:t>
            </a:r>
            <a:r>
              <a:rPr lang="cs-CZ" sz="2400" dirty="0" smtClean="0"/>
              <a:t>-Mouse k soutěži mezi žáky.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7538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čtverce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916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1680" y="2926303"/>
            <a:ext cx="16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 = a</a:t>
            </a:r>
            <a:r>
              <a:rPr lang="cs-CZ" sz="4800" baseline="300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2</a:t>
            </a:r>
            <a:endParaRPr lang="cs-CZ" sz="48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04048" y="1458362"/>
            <a:ext cx="2592288" cy="25920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2492752"/>
            <a:ext cx="172819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	     a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43608" y="764704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Obsah čtverce</a:t>
            </a:r>
            <a:endParaRPr lang="cs-CZ" sz="28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9882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mamina\AppData\Local\Microsoft\Windows\Temporary Internet Files\Content.IE5\946NSBO7\MC900390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068960"/>
            <a:ext cx="239474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5020" y="692695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Pan Horák zdědil les na pozemku ve tvaru čtverce o straně 345m. Kolik hektarů lesa vlastní?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20358" y="1916832"/>
            <a:ext cx="38229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</a:t>
            </a:r>
            <a:r>
              <a:rPr lang="cs-CZ" sz="2800" dirty="0"/>
              <a:t>= a</a:t>
            </a:r>
            <a:r>
              <a:rPr lang="cs-CZ" sz="2800" baseline="30000" dirty="0"/>
              <a:t>2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S </a:t>
            </a:r>
            <a:r>
              <a:rPr lang="cs-CZ" sz="2800" dirty="0"/>
              <a:t>= </a:t>
            </a:r>
            <a:r>
              <a:rPr lang="cs-CZ" sz="2800" dirty="0" smtClean="0"/>
              <a:t>345</a:t>
            </a:r>
            <a:r>
              <a:rPr lang="cs-CZ" sz="2800" baseline="30000" dirty="0" smtClean="0"/>
              <a:t>2</a:t>
            </a:r>
            <a:endParaRPr lang="cs-CZ" sz="2800" dirty="0"/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3732714"/>
            <a:ext cx="34629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S = 119 025 </a:t>
            </a:r>
            <a:r>
              <a:rPr lang="cs-CZ" sz="2800" dirty="0" smtClean="0"/>
              <a:t>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20358" y="4653136"/>
            <a:ext cx="25268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</a:t>
            </a:r>
            <a:r>
              <a:rPr lang="cs-CZ" sz="2800" dirty="0" smtClean="0"/>
              <a:t>11,9 ha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661248"/>
            <a:ext cx="62582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Pan Horák vlastní přibližně 12 ha lesa.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046829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4048" y="1412776"/>
            <a:ext cx="2376000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>
            <a:off x="5004048" y="1412776"/>
            <a:ext cx="2376000" cy="237626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5004048" y="1412776"/>
            <a:ext cx="2376000" cy="237626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737092" y="1727230"/>
            <a:ext cx="1655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</a:t>
            </a:r>
            <a:r>
              <a:rPr lang="cs-CZ" sz="2800" baseline="-25000" dirty="0" smtClean="0"/>
              <a:t>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3373541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</a:rPr>
              <a:t>S = u</a:t>
            </a:r>
            <a:r>
              <a:rPr lang="cs-CZ" sz="4800" baseline="30000" dirty="0" smtClean="0">
                <a:solidFill>
                  <a:srgbClr val="FFC000"/>
                </a:solidFill>
              </a:rPr>
              <a:t>2</a:t>
            </a:r>
            <a:r>
              <a:rPr lang="cs-CZ" sz="4800" dirty="0" smtClean="0">
                <a:solidFill>
                  <a:srgbClr val="FFC000"/>
                </a:solidFill>
              </a:rPr>
              <a:t> : 2 </a:t>
            </a:r>
            <a:endParaRPr lang="cs-CZ" sz="48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9807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Obsah </a:t>
            </a:r>
            <a:r>
              <a:rPr lang="cs-CZ" sz="2800" dirty="0" smtClean="0">
                <a:solidFill>
                  <a:srgbClr val="FFC000"/>
                </a:solidFill>
              </a:rPr>
              <a:t>čtverce</a:t>
            </a:r>
            <a:endParaRPr lang="cs-CZ" sz="2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06687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mamina\AppData\Local\Microsoft\Windows\Temporary Internet Files\Content.IE5\BE7I5XQV\MC9002167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772816"/>
            <a:ext cx="4174090" cy="177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620688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drahý bude koberec do čtvercového pokoje s úhlopříčkou </a:t>
            </a:r>
            <a:r>
              <a:rPr lang="cs-CZ" sz="2800" dirty="0" smtClean="0"/>
              <a:t>4,5 m</a:t>
            </a:r>
            <a:r>
              <a:rPr lang="cs-CZ" sz="2800" dirty="0" smtClean="0"/>
              <a:t>, stojí-li </a:t>
            </a:r>
            <a:r>
              <a:rPr lang="cs-CZ" sz="2800" dirty="0" smtClean="0"/>
              <a:t>1 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 smtClean="0"/>
              <a:t>357 Kč?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1919" y="1780278"/>
            <a:ext cx="39604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</a:t>
            </a:r>
            <a:r>
              <a:rPr lang="cs-CZ" sz="2800" dirty="0"/>
              <a:t>= u</a:t>
            </a:r>
            <a:r>
              <a:rPr lang="cs-CZ" sz="2800" baseline="30000" dirty="0"/>
              <a:t>2</a:t>
            </a:r>
            <a:r>
              <a:rPr lang="cs-CZ" sz="2800" dirty="0"/>
              <a:t> : 2 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S = 4,5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: 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51919" y="3544476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10,125 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1919" y="4581128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10,125 . 357 = 3 614,6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733256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Koberec přijde na 3 615 Kč.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134036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28656" y="836712"/>
            <a:ext cx="7272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Urči velikost strany pozemku, jehož výměra je </a:t>
            </a:r>
            <a:r>
              <a:rPr lang="cs-CZ" sz="2800" dirty="0" smtClean="0"/>
              <a:t>64 arů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97467" y="2041684"/>
            <a:ext cx="3327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64 a = </a:t>
            </a:r>
            <a:r>
              <a:rPr lang="cs-CZ" sz="2800" dirty="0" smtClean="0"/>
              <a:t>6400 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16582" y="2762925"/>
            <a:ext cx="36364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a</a:t>
            </a:r>
            <a:r>
              <a:rPr lang="cs-CZ" sz="2800" baseline="30000" dirty="0" smtClean="0"/>
              <a:t>2</a:t>
            </a:r>
          </a:p>
          <a:p>
            <a:r>
              <a:rPr lang="cs-CZ" sz="2800" dirty="0" smtClean="0"/>
              <a:t>6400 = a</a:t>
            </a:r>
            <a:r>
              <a:rPr lang="cs-CZ" sz="2800" baseline="30000" dirty="0" smtClean="0"/>
              <a:t>2</a:t>
            </a:r>
            <a:endParaRPr lang="cs-CZ" sz="2800" baseline="30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7467" y="3933056"/>
            <a:ext cx="3636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√6400 = </a:t>
            </a:r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16582" y="4581128"/>
            <a:ext cx="3039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80 m </a:t>
            </a:r>
            <a:r>
              <a:rPr lang="cs-CZ" sz="2800" dirty="0" smtClean="0"/>
              <a:t>= 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28656" y="5589240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Pozemek má stranu dlouhou 80 m.</a:t>
            </a:r>
            <a:endParaRPr lang="cs-CZ" sz="2800" dirty="0"/>
          </a:p>
        </p:txBody>
      </p:sp>
      <p:pic>
        <p:nvPicPr>
          <p:cNvPr id="1027" name="Picture 3" descr="C:\Users\Irena\AppData\Local\Microsoft\Windows\Temporary Internet Files\Content.IE5\3A70PQHU\MC900090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025473"/>
            <a:ext cx="2566567" cy="255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66630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32 km</a:t>
            </a:r>
            <a:r>
              <a:rPr lang="cs-CZ" sz="3600" baseline="30000" dirty="0"/>
              <a:t>2</a:t>
            </a:r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/>
              <a:t>32 000 </a:t>
            </a:r>
            <a:r>
              <a:rPr lang="cs-CZ" dirty="0" smtClean="0"/>
              <a:t>ha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 smtClean="0"/>
              <a:t>3 </a:t>
            </a:r>
            <a:r>
              <a:rPr lang="cs-CZ" dirty="0" smtClean="0"/>
              <a:t>200 ha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320 ha</a:t>
            </a:r>
            <a:endParaRPr lang="cs-CZ" dirty="0"/>
          </a:p>
        </p:txBody>
      </p:sp>
      <p:pic>
        <p:nvPicPr>
          <p:cNvPr id="11" name="Obrázek 10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2152442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33,6 dm</a:t>
            </a:r>
            <a:r>
              <a:rPr lang="cs-CZ" sz="3600" baseline="30000" dirty="0"/>
              <a:t>2</a:t>
            </a:r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/>
              <a:t>336 000 </a:t>
            </a:r>
            <a:r>
              <a:rPr lang="cs-CZ" dirty="0" smtClean="0"/>
              <a:t>mm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/>
              <a:t>33 600 </a:t>
            </a:r>
            <a:r>
              <a:rPr lang="cs-CZ" dirty="0" smtClean="0"/>
              <a:t>mm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3 360 </a:t>
            </a:r>
            <a:r>
              <a:rPr lang="cs-CZ" dirty="0" smtClean="0"/>
              <a:t>mm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13675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8,94 m</a:t>
            </a:r>
            <a:r>
              <a:rPr lang="cs-CZ" sz="3600" baseline="30000" dirty="0"/>
              <a:t>2</a:t>
            </a:r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/>
              <a:t>0,0894 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/>
              <a:t>894 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89 400 </a:t>
            </a:r>
            <a:r>
              <a:rPr lang="cs-CZ" dirty="0" smtClean="0"/>
              <a:t>a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963" y="2060848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2116076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/>
          <a:lstStyle/>
          <a:p>
            <a:r>
              <a:rPr lang="cs-CZ" sz="3600" dirty="0"/>
              <a:t>74 </a:t>
            </a:r>
            <a:r>
              <a:rPr lang="cs-CZ" sz="3600" dirty="0" smtClean="0"/>
              <a:t>m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/>
              <a:t>0,74 </a:t>
            </a:r>
            <a:r>
              <a:rPr lang="cs-CZ" dirty="0" smtClean="0"/>
              <a:t>cm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 smtClean="0"/>
              <a:t>7400 cm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740000 cm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11" name="Obrázek 10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2607905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1042988" y="836613"/>
            <a:ext cx="7416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rgbClr val="CCECFF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rgbClr val="CCECFF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rgbClr val="CCECFF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rgbClr val="CCECFF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rgbClr val="CCECFF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CCECFF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CCECFF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CCECFF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CCECFF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xmlns="" val="1176672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3"/>
  <p:tag name="CORRECTANSWER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1"/>
  <p:tag name="CHOICESCOUNT" val="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1"/>
  <p:tag name="CHOICESCOUNT" val="3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3"/>
  <p:tag name="CORRECTANSWER" val="3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Layout>
  <Type>MultipleChoice</Type>
  <ChoicesCount>3</ChoicesCount>
  <Orientation>Left</Orientation>
</Layout>
</file>

<file path=customXml/itemProps1.xml><?xml version="1.0" encoding="utf-8"?>
<ds:datastoreItem xmlns:ds="http://schemas.openxmlformats.org/officeDocument/2006/customXml" ds:itemID="{0DCB93C1-7919-4C3A-8022-CA6C1DE0193D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TC101790491[[fn=Mylar]]</Template>
  <TotalTime>81</TotalTime>
  <Words>296</Words>
  <Application>Microsoft Office PowerPoint</Application>
  <PresentationFormat>Předvádění na obrazovce (4:3)</PresentationFormat>
  <Paragraphs>64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Mylar</vt:lpstr>
      <vt:lpstr>Snímek 1</vt:lpstr>
      <vt:lpstr>Snímek 2</vt:lpstr>
      <vt:lpstr>Obsah čtverce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Obsah čtverce</dc:title>
  <dc:creator>Irena Nešněrová</dc:creator>
  <cp:lastModifiedBy>Dum</cp:lastModifiedBy>
  <cp:revision>10</cp:revision>
  <dcterms:created xsi:type="dcterms:W3CDTF">2013-10-06T14:57:45Z</dcterms:created>
  <dcterms:modified xsi:type="dcterms:W3CDTF">2013-12-02T12:41:18Z</dcterms:modified>
</cp:coreProperties>
</file>