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1" r:id="rId9"/>
    <p:sldId id="262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271BEF-9905-462E-9CD3-2E6E57093443}" type="doc">
      <dgm:prSet loTypeId="urn:microsoft.com/office/officeart/2005/8/layout/lProcess3" loCatId="process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1E9065D0-2CE1-45A4-B6BA-1BD45881FA20}">
      <dgm:prSet/>
      <dgm:spPr/>
      <dgm:t>
        <a:bodyPr/>
        <a:lstStyle/>
        <a:p>
          <a:pPr rtl="0"/>
          <a:r>
            <a:rPr lang="cs-CZ" smtClean="0"/>
            <a:t>S = a . b</a:t>
          </a:r>
          <a:endParaRPr lang="cs-CZ"/>
        </a:p>
      </dgm:t>
    </dgm:pt>
    <dgm:pt modelId="{006A848E-8C11-43EB-994A-0ABB12064DFF}" type="parTrans" cxnId="{8EAB911E-0050-4E1B-B934-77B72E1DB2FE}">
      <dgm:prSet/>
      <dgm:spPr/>
      <dgm:t>
        <a:bodyPr/>
        <a:lstStyle/>
        <a:p>
          <a:endParaRPr lang="cs-CZ"/>
        </a:p>
      </dgm:t>
    </dgm:pt>
    <dgm:pt modelId="{A186DDDA-1A68-476D-934E-458D693C4C75}" type="sibTrans" cxnId="{8EAB911E-0050-4E1B-B934-77B72E1DB2FE}">
      <dgm:prSet/>
      <dgm:spPr/>
      <dgm:t>
        <a:bodyPr/>
        <a:lstStyle/>
        <a:p>
          <a:endParaRPr lang="cs-CZ"/>
        </a:p>
      </dgm:t>
    </dgm:pt>
    <dgm:pt modelId="{360F5E23-A0B2-405C-A687-EB32F6EE608D}" type="pres">
      <dgm:prSet presAssocID="{E0271BEF-9905-462E-9CD3-2E6E57093443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1C53867-FEB5-4DAE-A93F-646925E47935}" type="pres">
      <dgm:prSet presAssocID="{1E9065D0-2CE1-45A4-B6BA-1BD45881FA20}" presName="horFlow" presStyleCnt="0"/>
      <dgm:spPr/>
    </dgm:pt>
    <dgm:pt modelId="{41C57349-0362-4880-AA6D-754603E750C2}" type="pres">
      <dgm:prSet presAssocID="{1E9065D0-2CE1-45A4-B6BA-1BD45881FA20}" presName="bigChev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8EAB911E-0050-4E1B-B934-77B72E1DB2FE}" srcId="{E0271BEF-9905-462E-9CD3-2E6E57093443}" destId="{1E9065D0-2CE1-45A4-B6BA-1BD45881FA20}" srcOrd="0" destOrd="0" parTransId="{006A848E-8C11-43EB-994A-0ABB12064DFF}" sibTransId="{A186DDDA-1A68-476D-934E-458D693C4C75}"/>
    <dgm:cxn modelId="{8EC6E5D1-1AB0-4B10-9DBF-8215E09BA1C5}" type="presOf" srcId="{E0271BEF-9905-462E-9CD3-2E6E57093443}" destId="{360F5E23-A0B2-405C-A687-EB32F6EE608D}" srcOrd="0" destOrd="0" presId="urn:microsoft.com/office/officeart/2005/8/layout/lProcess3"/>
    <dgm:cxn modelId="{86E80398-00F3-404F-B8DD-FFA5BB8F6948}" type="presOf" srcId="{1E9065D0-2CE1-45A4-B6BA-1BD45881FA20}" destId="{41C57349-0362-4880-AA6D-754603E750C2}" srcOrd="0" destOrd="0" presId="urn:microsoft.com/office/officeart/2005/8/layout/lProcess3"/>
    <dgm:cxn modelId="{ABAB4333-CEB5-44FD-BAFB-CB4D09E187A4}" type="presParOf" srcId="{360F5E23-A0B2-405C-A687-EB32F6EE608D}" destId="{B1C53867-FEB5-4DAE-A93F-646925E47935}" srcOrd="0" destOrd="0" presId="urn:microsoft.com/office/officeart/2005/8/layout/lProcess3"/>
    <dgm:cxn modelId="{1C70F39A-FA4B-4F1A-B3A0-83E2426798BD}" type="presParOf" srcId="{B1C53867-FEB5-4DAE-A93F-646925E47935}" destId="{41C57349-0362-4880-AA6D-754603E750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AE9E1A-5183-4C81-B028-84D25BA6ED10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09C823A-CF12-4FED-8A89-5AA2DA81C345}">
      <dgm:prSet custT="1"/>
      <dgm:spPr/>
      <dgm:t>
        <a:bodyPr/>
        <a:lstStyle/>
        <a:p>
          <a:pPr rtl="0"/>
          <a:r>
            <a:rPr lang="cs-CZ" sz="2800" dirty="0" smtClean="0"/>
            <a:t>Dům má půdorys tvaru obdélníku s rozměry 12m a 8m. Urči velikost zastavěné plochy.</a:t>
          </a:r>
          <a:endParaRPr lang="cs-CZ" sz="2800" dirty="0"/>
        </a:p>
      </dgm:t>
    </dgm:pt>
    <dgm:pt modelId="{EC687D51-4DB3-4A46-B7ED-3372AD95D946}" type="parTrans" cxnId="{F852B606-53C6-4808-9EF5-58A263DACD92}">
      <dgm:prSet/>
      <dgm:spPr/>
      <dgm:t>
        <a:bodyPr/>
        <a:lstStyle/>
        <a:p>
          <a:endParaRPr lang="cs-CZ"/>
        </a:p>
      </dgm:t>
    </dgm:pt>
    <dgm:pt modelId="{DFBAAF92-FE42-4018-908C-0E84CDA5600E}" type="sibTrans" cxnId="{F852B606-53C6-4808-9EF5-58A263DACD92}">
      <dgm:prSet/>
      <dgm:spPr/>
      <dgm:t>
        <a:bodyPr/>
        <a:lstStyle/>
        <a:p>
          <a:endParaRPr lang="cs-CZ"/>
        </a:p>
      </dgm:t>
    </dgm:pt>
    <dgm:pt modelId="{2BA3E6CC-C658-406C-AB45-4010B17CB9A5}" type="pres">
      <dgm:prSet presAssocID="{08AE9E1A-5183-4C81-B028-84D25BA6ED1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236CB0-93C0-45D0-8FB9-B0516F567CBB}" type="pres">
      <dgm:prSet presAssocID="{309C823A-CF12-4FED-8A89-5AA2DA81C34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55E068-5B16-447C-9071-3439DD541415}" type="presOf" srcId="{08AE9E1A-5183-4C81-B028-84D25BA6ED10}" destId="{2BA3E6CC-C658-406C-AB45-4010B17CB9A5}" srcOrd="0" destOrd="0" presId="urn:microsoft.com/office/officeart/2005/8/layout/vList2"/>
    <dgm:cxn modelId="{F852B606-53C6-4808-9EF5-58A263DACD92}" srcId="{08AE9E1A-5183-4C81-B028-84D25BA6ED10}" destId="{309C823A-CF12-4FED-8A89-5AA2DA81C345}" srcOrd="0" destOrd="0" parTransId="{EC687D51-4DB3-4A46-B7ED-3372AD95D946}" sibTransId="{DFBAAF92-FE42-4018-908C-0E84CDA5600E}"/>
    <dgm:cxn modelId="{0B7F3F3F-FAE1-4F6A-984C-BC2D39480861}" type="presOf" srcId="{309C823A-CF12-4FED-8A89-5AA2DA81C345}" destId="{A1236CB0-93C0-45D0-8FB9-B0516F567CBB}" srcOrd="0" destOrd="0" presId="urn:microsoft.com/office/officeart/2005/8/layout/vList2"/>
    <dgm:cxn modelId="{765831E5-F94B-4832-A663-4D6A1C70ABC7}" type="presParOf" srcId="{2BA3E6CC-C658-406C-AB45-4010B17CB9A5}" destId="{A1236CB0-93C0-45D0-8FB9-B0516F567C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A60C09-6B41-4CF8-BFDB-3E23F30AF7B3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5BE82AAB-F8C1-47C2-83DC-95C84837197A}">
      <dgm:prSet/>
      <dgm:spPr/>
      <dgm:t>
        <a:bodyPr/>
        <a:lstStyle/>
        <a:p>
          <a:pPr rtl="0"/>
          <a:r>
            <a:rPr lang="cs-CZ" smtClean="0"/>
            <a:t>Podlaha místnosti má obsah 21 m</a:t>
          </a:r>
          <a:r>
            <a:rPr lang="cs-CZ" baseline="30000" smtClean="0"/>
            <a:t>2</a:t>
          </a:r>
          <a:r>
            <a:rPr lang="cs-CZ" smtClean="0"/>
            <a:t>. Kolik metrů koberce, jehož šíře 3,5 m odpovídá šířce pokoje, je třeba koupit?</a:t>
          </a:r>
          <a:endParaRPr lang="cs-CZ"/>
        </a:p>
      </dgm:t>
    </dgm:pt>
    <dgm:pt modelId="{E57F6022-5C70-4A9E-820F-9F629B4B3934}" type="parTrans" cxnId="{25365956-3D52-4FCB-88C9-696BB1CB8704}">
      <dgm:prSet/>
      <dgm:spPr/>
      <dgm:t>
        <a:bodyPr/>
        <a:lstStyle/>
        <a:p>
          <a:endParaRPr lang="cs-CZ"/>
        </a:p>
      </dgm:t>
    </dgm:pt>
    <dgm:pt modelId="{001B69FF-AB54-47A5-B2AF-83FA86B7B286}" type="sibTrans" cxnId="{25365956-3D52-4FCB-88C9-696BB1CB8704}">
      <dgm:prSet/>
      <dgm:spPr/>
      <dgm:t>
        <a:bodyPr/>
        <a:lstStyle/>
        <a:p>
          <a:endParaRPr lang="cs-CZ"/>
        </a:p>
      </dgm:t>
    </dgm:pt>
    <dgm:pt modelId="{C1525857-8E8B-4D74-BDDB-D38B9896834F}" type="pres">
      <dgm:prSet presAssocID="{39A60C09-6B41-4CF8-BFDB-3E23F30AF7B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8F594F-C520-4C88-B0C5-5EC12C6A89AC}" type="pres">
      <dgm:prSet presAssocID="{5BE82AAB-F8C1-47C2-83DC-95C84837197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6EBD9-9A36-456F-BF8B-0848CBD54E1F}" type="presOf" srcId="{5BE82AAB-F8C1-47C2-83DC-95C84837197A}" destId="{7D8F594F-C520-4C88-B0C5-5EC12C6A89AC}" srcOrd="0" destOrd="0" presId="urn:microsoft.com/office/officeart/2005/8/layout/vList2"/>
    <dgm:cxn modelId="{DC90984C-B434-46C3-BD72-09FC6F1AA750}" type="presOf" srcId="{39A60C09-6B41-4CF8-BFDB-3E23F30AF7B3}" destId="{C1525857-8E8B-4D74-BDDB-D38B9896834F}" srcOrd="0" destOrd="0" presId="urn:microsoft.com/office/officeart/2005/8/layout/vList2"/>
    <dgm:cxn modelId="{25365956-3D52-4FCB-88C9-696BB1CB8704}" srcId="{39A60C09-6B41-4CF8-BFDB-3E23F30AF7B3}" destId="{5BE82AAB-F8C1-47C2-83DC-95C84837197A}" srcOrd="0" destOrd="0" parTransId="{E57F6022-5C70-4A9E-820F-9F629B4B3934}" sibTransId="{001B69FF-AB54-47A5-B2AF-83FA86B7B286}"/>
    <dgm:cxn modelId="{DE31FF83-8633-4721-98F2-228344805AA2}" type="presParOf" srcId="{C1525857-8E8B-4D74-BDDB-D38B9896834F}" destId="{7D8F594F-C520-4C88-B0C5-5EC12C6A89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15A650-B757-4732-9759-1823DF4B780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358B3DE-8FE2-479B-893E-16D456C6965D}">
      <dgm:prSet/>
      <dgm:spPr/>
      <dgm:t>
        <a:bodyPr/>
        <a:lstStyle/>
        <a:p>
          <a:pPr rtl="0"/>
          <a:r>
            <a:rPr lang="cs-CZ" dirty="0" smtClean="0"/>
            <a:t>Kolik korun zaplatí majitel 35 garáží za natření vrat ve tvaru obdélníku o šířce 4,5m a výšce 3,5m? Plechovka barvy vystačí na 20m</a:t>
          </a:r>
          <a:r>
            <a:rPr lang="cs-CZ" baseline="30000" dirty="0" smtClean="0"/>
            <a:t>2</a:t>
          </a:r>
          <a:r>
            <a:rPr lang="cs-CZ" dirty="0" smtClean="0"/>
            <a:t> a stojí 158 Kč.</a:t>
          </a:r>
          <a:endParaRPr lang="cs-CZ" dirty="0"/>
        </a:p>
      </dgm:t>
    </dgm:pt>
    <dgm:pt modelId="{DC15F743-A983-4B04-8DEC-37424DA8DB92}" type="parTrans" cxnId="{DD21C7BB-C85D-4617-9003-8D3D25BC1579}">
      <dgm:prSet/>
      <dgm:spPr/>
      <dgm:t>
        <a:bodyPr/>
        <a:lstStyle/>
        <a:p>
          <a:endParaRPr lang="cs-CZ"/>
        </a:p>
      </dgm:t>
    </dgm:pt>
    <dgm:pt modelId="{4A30AAD4-63CE-4BAD-8DA5-884F594B5364}" type="sibTrans" cxnId="{DD21C7BB-C85D-4617-9003-8D3D25BC1579}">
      <dgm:prSet/>
      <dgm:spPr/>
      <dgm:t>
        <a:bodyPr/>
        <a:lstStyle/>
        <a:p>
          <a:endParaRPr lang="cs-CZ"/>
        </a:p>
      </dgm:t>
    </dgm:pt>
    <dgm:pt modelId="{E4797D7E-63B0-4B13-93B5-55651D7F307E}" type="pres">
      <dgm:prSet presAssocID="{9315A650-B757-4732-9759-1823DF4B780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2B5328-1E77-4F13-A99E-22407A45DB78}" type="pres">
      <dgm:prSet presAssocID="{2358B3DE-8FE2-479B-893E-16D456C6965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3867DB-FF0A-431D-A735-E525BA358A0D}" type="presOf" srcId="{2358B3DE-8FE2-479B-893E-16D456C6965D}" destId="{D02B5328-1E77-4F13-A99E-22407A45DB78}" srcOrd="0" destOrd="0" presId="urn:microsoft.com/office/officeart/2005/8/layout/vList2"/>
    <dgm:cxn modelId="{DD21C7BB-C85D-4617-9003-8D3D25BC1579}" srcId="{9315A650-B757-4732-9759-1823DF4B780F}" destId="{2358B3DE-8FE2-479B-893E-16D456C6965D}" srcOrd="0" destOrd="0" parTransId="{DC15F743-A983-4B04-8DEC-37424DA8DB92}" sibTransId="{4A30AAD4-63CE-4BAD-8DA5-884F594B5364}"/>
    <dgm:cxn modelId="{3A8C21C2-0900-498C-A2FC-C3931689BB92}" type="presOf" srcId="{9315A650-B757-4732-9759-1823DF4B780F}" destId="{E4797D7E-63B0-4B13-93B5-55651D7F307E}" srcOrd="0" destOrd="0" presId="urn:microsoft.com/office/officeart/2005/8/layout/vList2"/>
    <dgm:cxn modelId="{82D2B242-59E2-49E9-96F7-C7B5A6513453}" type="presParOf" srcId="{E4797D7E-63B0-4B13-93B5-55651D7F307E}" destId="{D02B5328-1E77-4F13-A99E-22407A45DB7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B6B52B-4AE7-49DE-9B1C-95196C4A060A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9A2AC95-9D9E-40F4-9DC2-F20E141D84E8}">
      <dgm:prSet/>
      <dgm:spPr/>
      <dgm:t>
        <a:bodyPr/>
        <a:lstStyle/>
        <a:p>
          <a:pPr rtl="0"/>
          <a:r>
            <a:rPr lang="cs-CZ" dirty="0" smtClean="0"/>
            <a:t>Kolik čtvercových dlaždic o šířce 30 cm je potřeba na vydláždění podlahy koupelny tvaru obdélníku s rozměry 2m a 3m?</a:t>
          </a:r>
          <a:endParaRPr lang="cs-CZ" dirty="0"/>
        </a:p>
      </dgm:t>
    </dgm:pt>
    <dgm:pt modelId="{A8F93264-F55E-4FC6-85B4-9A79E0B2F60E}" type="parTrans" cxnId="{00CD1BAF-96B8-4567-BF2D-9007D68AA478}">
      <dgm:prSet/>
      <dgm:spPr/>
      <dgm:t>
        <a:bodyPr/>
        <a:lstStyle/>
        <a:p>
          <a:endParaRPr lang="cs-CZ"/>
        </a:p>
      </dgm:t>
    </dgm:pt>
    <dgm:pt modelId="{3972FC80-4AFC-4103-8E85-D5DA0DCE8026}" type="sibTrans" cxnId="{00CD1BAF-96B8-4567-BF2D-9007D68AA478}">
      <dgm:prSet/>
      <dgm:spPr/>
      <dgm:t>
        <a:bodyPr/>
        <a:lstStyle/>
        <a:p>
          <a:endParaRPr lang="cs-CZ"/>
        </a:p>
      </dgm:t>
    </dgm:pt>
    <dgm:pt modelId="{CE73DE46-C2EB-4974-91E6-85B07548A952}" type="pres">
      <dgm:prSet presAssocID="{D1B6B52B-4AE7-49DE-9B1C-95196C4A060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B9E72F-1EE2-42C5-A1A6-9851A2200D39}" type="pres">
      <dgm:prSet presAssocID="{49A2AC95-9D9E-40F4-9DC2-F20E141D84E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CD1BAF-96B8-4567-BF2D-9007D68AA478}" srcId="{D1B6B52B-4AE7-49DE-9B1C-95196C4A060A}" destId="{49A2AC95-9D9E-40F4-9DC2-F20E141D84E8}" srcOrd="0" destOrd="0" parTransId="{A8F93264-F55E-4FC6-85B4-9A79E0B2F60E}" sibTransId="{3972FC80-4AFC-4103-8E85-D5DA0DCE8026}"/>
    <dgm:cxn modelId="{3869BAFC-0A49-425B-8421-64EE88C938A6}" type="presOf" srcId="{49A2AC95-9D9E-40F4-9DC2-F20E141D84E8}" destId="{DEB9E72F-1EE2-42C5-A1A6-9851A2200D39}" srcOrd="0" destOrd="0" presId="urn:microsoft.com/office/officeart/2005/8/layout/vList2"/>
    <dgm:cxn modelId="{269C8174-F35F-49B8-ADC5-6CF789DE4A40}" type="presOf" srcId="{D1B6B52B-4AE7-49DE-9B1C-95196C4A060A}" destId="{CE73DE46-C2EB-4974-91E6-85B07548A952}" srcOrd="0" destOrd="0" presId="urn:microsoft.com/office/officeart/2005/8/layout/vList2"/>
    <dgm:cxn modelId="{0696D5A8-A429-49EF-A72F-9FF6D126DBBA}" type="presParOf" srcId="{CE73DE46-C2EB-4974-91E6-85B07548A952}" destId="{DEB9E72F-1EE2-42C5-A1A6-9851A2200D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57349-0362-4880-AA6D-754603E750C2}">
      <dsp:nvSpPr>
        <dsp:cNvPr id="0" name=""/>
        <dsp:cNvSpPr/>
      </dsp:nvSpPr>
      <dsp:spPr>
        <a:xfrm>
          <a:off x="144824" y="894"/>
          <a:ext cx="5763423" cy="2305369"/>
        </a:xfrm>
        <a:prstGeom prst="chevron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0" tIns="41275" rIns="0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S = a . b</a:t>
          </a:r>
          <a:endParaRPr lang="cs-CZ" sz="6500" kern="1200"/>
        </a:p>
      </dsp:txBody>
      <dsp:txXfrm>
        <a:off x="1297509" y="894"/>
        <a:ext cx="3458054" cy="2305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36CB0-93C0-45D0-8FB9-B0516F567CBB}">
      <dsp:nvSpPr>
        <dsp:cNvPr id="0" name=""/>
        <dsp:cNvSpPr/>
      </dsp:nvSpPr>
      <dsp:spPr>
        <a:xfrm>
          <a:off x="0" y="461"/>
          <a:ext cx="7920880" cy="9531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Dům má půdorys tvaru obdélníku s rozměry 12m a 8m. Urči velikost zastavěné plochy.</a:t>
          </a:r>
          <a:endParaRPr lang="cs-CZ" sz="2800" kern="1200" dirty="0"/>
        </a:p>
      </dsp:txBody>
      <dsp:txXfrm>
        <a:off x="46531" y="46992"/>
        <a:ext cx="7827818" cy="8601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F594F-C520-4C88-B0C5-5EC12C6A89AC}">
      <dsp:nvSpPr>
        <dsp:cNvPr id="0" name=""/>
        <dsp:cNvSpPr/>
      </dsp:nvSpPr>
      <dsp:spPr>
        <a:xfrm>
          <a:off x="0" y="13312"/>
          <a:ext cx="7704856" cy="135836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Podlaha místnosti má obsah 21 m</a:t>
          </a:r>
          <a:r>
            <a:rPr lang="cs-CZ" sz="2700" kern="1200" baseline="30000" smtClean="0"/>
            <a:t>2</a:t>
          </a:r>
          <a:r>
            <a:rPr lang="cs-CZ" sz="2700" kern="1200" smtClean="0"/>
            <a:t>. Kolik metrů koberce, jehož šíře 3,5 m odpovídá šířce pokoje, je třeba koupit?</a:t>
          </a:r>
          <a:endParaRPr lang="cs-CZ" sz="2700" kern="1200"/>
        </a:p>
      </dsp:txBody>
      <dsp:txXfrm>
        <a:off x="66310" y="79622"/>
        <a:ext cx="7572236" cy="12257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B5328-1E77-4F13-A99E-22407A45DB78}">
      <dsp:nvSpPr>
        <dsp:cNvPr id="0" name=""/>
        <dsp:cNvSpPr/>
      </dsp:nvSpPr>
      <dsp:spPr>
        <a:xfrm>
          <a:off x="0" y="13312"/>
          <a:ext cx="7344816" cy="135836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accent2"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Kolik korun zaplatí majitel 35 garáží za natření vrat ve tvaru obdélníku o šířce 4,5m a výšce 3,5m? Plechovka barvy vystačí na 20m</a:t>
          </a:r>
          <a:r>
            <a:rPr lang="cs-CZ" sz="2700" kern="1200" baseline="30000" dirty="0" smtClean="0"/>
            <a:t>2</a:t>
          </a:r>
          <a:r>
            <a:rPr lang="cs-CZ" sz="2700" kern="1200" dirty="0" smtClean="0"/>
            <a:t> a stojí 158 Kč.</a:t>
          </a:r>
          <a:endParaRPr lang="cs-CZ" sz="2700" kern="1200" dirty="0"/>
        </a:p>
      </dsp:txBody>
      <dsp:txXfrm>
        <a:off x="66310" y="79622"/>
        <a:ext cx="7212196" cy="12257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9E72F-1EE2-42C5-A1A6-9851A2200D39}">
      <dsp:nvSpPr>
        <dsp:cNvPr id="0" name=""/>
        <dsp:cNvSpPr/>
      </dsp:nvSpPr>
      <dsp:spPr>
        <a:xfrm>
          <a:off x="0" y="13312"/>
          <a:ext cx="8064896" cy="135836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Kolik čtvercových dlaždic o šířce 30 cm je potřeba na vydláždění podlahy koupelny tvaru obdélníku s rozměry 2m a 3m?</a:t>
          </a:r>
          <a:endParaRPr lang="cs-CZ" sz="2700" kern="1200" dirty="0"/>
        </a:p>
      </dsp:txBody>
      <dsp:txXfrm>
        <a:off x="66310" y="79622"/>
        <a:ext cx="7932276" cy="1225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3.png"/><Relationship Id="rId5" Type="http://schemas.openxmlformats.org/officeDocument/2006/relationships/tags" Target="../tags/tag4.xml"/><Relationship Id="rId10" Type="http://schemas.openxmlformats.org/officeDocument/2006/relationships/image" Target="../media/image2.png"/><Relationship Id="rId4" Type="http://schemas.openxmlformats.org/officeDocument/2006/relationships/tags" Target="../tags/tag3.xml"/><Relationship Id="rId9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36576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685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96012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23444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2pPr>
            <a:lvl3pPr marL="685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3pPr>
            <a:lvl4pPr marL="96012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4pPr>
            <a:lvl5pPr marL="123444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2pPr>
            <a:lvl3pPr marL="685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3pPr>
            <a:lvl4pPr marL="96012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4pPr>
            <a:lvl5pPr marL="123444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2pPr>
            <a:lvl3pPr marL="685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3pPr>
            <a:lvl4pPr marL="96012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4pPr>
            <a:lvl5pPr marL="123444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682262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EB5CA9F-A68A-49D1-99F3-8D8B3FD6454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98B5C93-1515-4908-915E-65889BC1ABF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13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Obsah obdélníku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149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obsahu obdélníku.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obsahu obdélníku a převodů jednotek obsahu.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847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Obsah obdélníku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07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52120" y="836712"/>
            <a:ext cx="2520280" cy="16561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60477" y="1556792"/>
            <a:ext cx="29523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r>
              <a:rPr lang="cs-CZ" sz="2800" dirty="0" smtClean="0"/>
              <a:t>                  b</a:t>
            </a:r>
            <a:endParaRPr lang="cs-CZ" sz="2800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84760176"/>
              </p:ext>
            </p:extLst>
          </p:nvPr>
        </p:nvGraphicFramePr>
        <p:xfrm>
          <a:off x="683567" y="2634009"/>
          <a:ext cx="6053073" cy="2307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83568" y="83671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Obsah obdélníku</a:t>
            </a:r>
            <a:endParaRPr lang="cs-CZ" sz="32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79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8029639"/>
              </p:ext>
            </p:extLst>
          </p:nvPr>
        </p:nvGraphicFramePr>
        <p:xfrm>
          <a:off x="611560" y="476672"/>
          <a:ext cx="7920880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21328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 . 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12 . 8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00506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96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111606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Domem zastavěná plocha má velikost 96 m</a:t>
            </a:r>
            <a:r>
              <a:rPr lang="cs-CZ" sz="2800" baseline="30000" dirty="0" smtClean="0"/>
              <a:t>2.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4244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53963131"/>
              </p:ext>
            </p:extLst>
          </p:nvPr>
        </p:nvGraphicFramePr>
        <p:xfrm>
          <a:off x="827584" y="548680"/>
          <a:ext cx="7704856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263691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a. b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71703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21 = 3,5 . b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6916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m= 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87727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třeba koupit 6 m  koberce.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510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78020635"/>
              </p:ext>
            </p:extLst>
          </p:nvPr>
        </p:nvGraphicFramePr>
        <p:xfrm>
          <a:off x="755576" y="764704"/>
          <a:ext cx="7344816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2852936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S= a . b</a:t>
            </a:r>
            <a:endParaRPr lang="cs-CZ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78904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85000"/>
                  </a:schemeClr>
                </a:solidFill>
              </a:rPr>
              <a:t>S = 3,5 . 4,5</a:t>
            </a:r>
            <a:endParaRPr lang="cs-CZ" sz="24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86916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S =15,75 m</a:t>
            </a:r>
            <a:r>
              <a:rPr lang="cs-CZ" sz="2800" baseline="30000" dirty="0" smtClean="0">
                <a:solidFill>
                  <a:schemeClr val="tx1">
                    <a:lumMod val="85000"/>
                  </a:schemeClr>
                </a:solidFill>
              </a:rPr>
              <a:t>2</a:t>
            </a:r>
            <a:endParaRPr lang="cs-CZ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9972" y="2852936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35 .15,75 = 551,25 m</a:t>
            </a:r>
            <a:r>
              <a:rPr lang="cs-CZ" sz="2800" baseline="30000" dirty="0" smtClean="0">
                <a:solidFill>
                  <a:schemeClr val="tx1">
                    <a:lumMod val="85000"/>
                  </a:schemeClr>
                </a:solidFill>
              </a:rPr>
              <a:t>2</a:t>
            </a:r>
            <a:endParaRPr lang="cs-CZ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04498" y="378904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551,25 :20 = 27,6 </a:t>
            </a:r>
            <a:endParaRPr lang="cs-CZ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13417" y="4943021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</a:schemeClr>
                </a:solidFill>
              </a:rPr>
              <a:t>27,6 . 158 = 4 355 Kč</a:t>
            </a:r>
            <a:endParaRPr lang="cs-CZ" sz="28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6093296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Natření všech vrat bude stát 4 355Kč.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470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824827586"/>
              </p:ext>
            </p:extLst>
          </p:nvPr>
        </p:nvGraphicFramePr>
        <p:xfrm>
          <a:off x="607756" y="332656"/>
          <a:ext cx="8064896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1916832"/>
            <a:ext cx="38884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Dlaždice: S = a</a:t>
            </a:r>
            <a:r>
              <a:rPr lang="cs-CZ" sz="2800" baseline="30000" dirty="0" smtClean="0"/>
              <a:t>2</a:t>
            </a:r>
          </a:p>
          <a:p>
            <a:r>
              <a:rPr lang="cs-CZ" sz="2800" baseline="30000" dirty="0"/>
              <a:t> </a:t>
            </a:r>
            <a:r>
              <a:rPr lang="cs-CZ" sz="2800" baseline="30000" dirty="0" smtClean="0"/>
              <a:t>                     </a:t>
            </a:r>
            <a:r>
              <a:rPr lang="cs-CZ" sz="2800" dirty="0" smtClean="0"/>
              <a:t>S = 30 . 30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     S = 900cm</a:t>
            </a:r>
            <a:r>
              <a:rPr lang="cs-CZ" sz="2800" baseline="30000" dirty="0" smtClean="0"/>
              <a:t>2</a:t>
            </a:r>
          </a:p>
          <a:p>
            <a:r>
              <a:rPr lang="cs-CZ" sz="2800" baseline="30000" dirty="0"/>
              <a:t>	</a:t>
            </a:r>
            <a:r>
              <a:rPr lang="cs-CZ" sz="2800" dirty="0" smtClean="0"/>
              <a:t>     S = 0,09m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	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8236" y="191683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Podlaha: S = a . 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563163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2 . 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098" y="320949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6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87007" y="422108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: 0,09 = 67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9097" y="537321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koupelnu je potřeba 67 dlaždic.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420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54,1 cm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541 </a:t>
            </a:r>
            <a:r>
              <a:rPr lang="cs-CZ" dirty="0" smtClean="0"/>
              <a:t>000mm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54 100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5 410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2816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0,23 km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230 000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23 000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2 300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7195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7,52 dm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752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0,0752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0,000752 </a:t>
            </a:r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1085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23,8 m</a:t>
            </a:r>
            <a:r>
              <a:rPr lang="cs-CZ" sz="3600" baseline="30000" dirty="0"/>
              <a:t>2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238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2 380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23 800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7183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042988" y="836613"/>
            <a:ext cx="741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CCECFF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17667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9BFC5B5C-EE81-4F9E-8A48-D6234A2B539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66</TotalTime>
  <Words>381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Prezentace aplikace PowerPoint</vt:lpstr>
      <vt:lpstr>Obsah obdélníku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obdélníku</dc:title>
  <dc:creator>Irena Nešněrová</dc:creator>
  <cp:lastModifiedBy>Irena</cp:lastModifiedBy>
  <cp:revision>10</cp:revision>
  <dcterms:created xsi:type="dcterms:W3CDTF">2013-10-06T18:36:26Z</dcterms:created>
  <dcterms:modified xsi:type="dcterms:W3CDTF">2013-11-07T10:42:28Z</dcterms:modified>
</cp:coreProperties>
</file>