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71" r:id="rId2"/>
    <p:sldId id="372" r:id="rId3"/>
    <p:sldId id="395" r:id="rId4"/>
    <p:sldId id="396" r:id="rId5"/>
    <p:sldId id="373" r:id="rId6"/>
    <p:sldId id="284" r:id="rId7"/>
    <p:sldId id="344" r:id="rId8"/>
    <p:sldId id="311" r:id="rId9"/>
    <p:sldId id="288" r:id="rId10"/>
    <p:sldId id="378" r:id="rId11"/>
    <p:sldId id="289" r:id="rId12"/>
    <p:sldId id="290" r:id="rId13"/>
    <p:sldId id="291" r:id="rId14"/>
    <p:sldId id="380" r:id="rId15"/>
    <p:sldId id="379" r:id="rId16"/>
    <p:sldId id="293" r:id="rId17"/>
    <p:sldId id="294" r:id="rId18"/>
    <p:sldId id="295" r:id="rId19"/>
    <p:sldId id="296" r:id="rId20"/>
    <p:sldId id="385" r:id="rId21"/>
    <p:sldId id="384" r:id="rId22"/>
    <p:sldId id="297" r:id="rId23"/>
    <p:sldId id="382" r:id="rId24"/>
    <p:sldId id="298" r:id="rId25"/>
    <p:sldId id="299" r:id="rId26"/>
    <p:sldId id="301" r:id="rId27"/>
    <p:sldId id="387" r:id="rId28"/>
    <p:sldId id="389" r:id="rId29"/>
    <p:sldId id="300" r:id="rId30"/>
    <p:sldId id="390" r:id="rId31"/>
    <p:sldId id="391" r:id="rId32"/>
    <p:sldId id="392" r:id="rId33"/>
    <p:sldId id="393" r:id="rId34"/>
    <p:sldId id="394" r:id="rId35"/>
    <p:sldId id="374" r:id="rId36"/>
    <p:sldId id="377" r:id="rId37"/>
    <p:sldId id="381" r:id="rId38"/>
    <p:sldId id="386" r:id="rId39"/>
    <p:sldId id="398" r:id="rId40"/>
    <p:sldId id="375" r:id="rId4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4C972"/>
    <a:srgbClr val="007033"/>
    <a:srgbClr val="0BA94B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2888" autoAdjust="0"/>
  </p:normalViewPr>
  <p:slideViewPr>
    <p:cSldViewPr>
      <p:cViewPr varScale="1">
        <p:scale>
          <a:sx n="82" d="100"/>
          <a:sy n="82" d="100"/>
        </p:scale>
        <p:origin x="159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DDF52-4551-4F97-8CD4-52E5025EB05B}" type="datetimeFigureOut">
              <a:rPr lang="cs-CZ" smtClean="0"/>
              <a:t>24. 8. 2013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86949-161D-4909-9374-721FF12F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61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24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B47504E-8CB8-41EB-8BE1-9C67760583B0}" type="slidenum">
              <a:rPr lang="cs-CZ" sz="1200">
                <a:latin typeface="Arial" pitchFamily="34" charset="0"/>
              </a:rPr>
              <a:pPr/>
              <a:t>1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859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34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BE8C4A-6D24-4FE5-847F-55FEBD89DA46}" type="slidenum">
              <a:rPr lang="cs-CZ" sz="1200">
                <a:latin typeface="Arial" pitchFamily="34" charset="0"/>
              </a:rPr>
              <a:pPr/>
              <a:t>2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59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Paul Ranson – malíř, </a:t>
            </a:r>
            <a:r>
              <a:rPr lang="cs-CZ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nabisté se v 90. letech scházeli v jeho ateliéru, častovali se podivnými přezdívkami a diskutovali o symbolismu.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807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946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39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52DEF-7C38-4D68-ADE5-0AD30D73F21F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A85BB-4071-4057-8CEB-C0D404AD93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240-2E19-4FF6-9D3F-7D2C03F385F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9787-4433-4F80-936F-6C02ECBCE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áze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240-2E19-4FF6-9D3F-7D2C03F385F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9787-4433-4F80-936F-6C02ECBCE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1454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5BFB3E-882A-4CF9-9041-B3B74E8C01D8}" type="datetimeFigureOut">
              <a:rPr lang="cs-CZ" smtClean="0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D5C071-FB7E-4472-80F2-15C8C9C850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74883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362B2-F4C0-4311-8773-EB414282EBA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8ABA6-58BE-47B9-BE9A-529EF82FE5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1CB16-2180-40F6-8DE3-8236CC116182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84D9B-5383-4A60-89FD-FD5171C3A8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66848-65A3-4E96-81B1-CAEB83DCA2AC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1C92C-1640-4AA9-A8B6-E715E6865C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FC0CE-C630-4643-8F98-6F18C48D4493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92AB7-DD37-41D8-BD76-D52C24CA8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/>
          <a:lstStyle>
            <a:lvl1pPr>
              <a:defRPr sz="320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nadpisů</a:t>
            </a:r>
            <a:r>
              <a:rPr lang="en-US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251520" y="836712"/>
            <a:ext cx="8712968" cy="5884763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400"/>
            </a:lvl1pPr>
            <a:lvl2pPr marL="971550" indent="-514350">
              <a:buFont typeface="+mj-lt"/>
              <a:buAutoNum type="arabicPeriod"/>
              <a:defRPr/>
            </a:lvl2pPr>
            <a:lvl3pPr marL="1371600" indent="-457200">
              <a:buFont typeface="+mj-lt"/>
              <a:buAutoNum type="arabicPeriod"/>
              <a:defRPr/>
            </a:lvl3pPr>
            <a:lvl4pPr marL="1828800" indent="-457200">
              <a:buFont typeface="+mj-lt"/>
              <a:buAutoNum type="arabicPeriod"/>
              <a:defRPr/>
            </a:lvl4pPr>
            <a:lvl5pPr marL="2286000" indent="-457200">
              <a:buFont typeface="+mj-lt"/>
              <a:buAutoNum type="arabicPeriod"/>
              <a:defRPr/>
            </a:lvl5pPr>
          </a:lstStyle>
          <a:p>
            <a:pPr lvl="0"/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styly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textu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46EA4-F8AB-4513-9792-F68E70AAA42D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0F6C-BDC2-44A8-80BE-EC380091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070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9EE4-B4E7-4FBB-A3F4-E2F3A5A420CA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9D5FA-896C-4A5D-A557-531D6CC34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542B0-C846-4F04-88A4-1F25F9102BEF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28A95-1E03-44F5-8E86-56A9B205DF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CC169-32D8-414D-ADD1-9783B3C7FC24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59B57-92B0-4E0D-BAC1-1B110F9933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D507E-5DE4-4200-B10E-5C2F131A66A0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15AB7-2201-491C-A228-2F97BA876A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5CA3-133D-4217-9919-F8A8CD38181A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48CCD-CC53-475A-943A-9FB679E050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nadpisů</a:t>
            </a:r>
            <a:r>
              <a:rPr lang="en-US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46EA4-F8AB-4513-9792-F68E70AAA42D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0F6C-BDC2-44A8-80BE-EC380091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B3FC8-3BC3-4DAD-AAB6-FF4A21DACB90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D9B9-F48D-48FB-8177-A18DD78D16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2">
                <a:tint val="40000"/>
                <a:satMod val="350000"/>
              </a:schemeClr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5BFB3E-882A-4CF9-9041-B3B74E8C01D8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D5C071-FB7E-4472-80F2-15C8C9C850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4" r:id="rId3"/>
    <p:sldLayoutId id="2147483665" r:id="rId4"/>
    <p:sldLayoutId id="2147483651" r:id="rId5"/>
    <p:sldLayoutId id="2147483652" r:id="rId6"/>
    <p:sldLayoutId id="2147483653" r:id="rId7"/>
    <p:sldLayoutId id="2147483654" r:id="rId8"/>
    <p:sldLayoutId id="2147483663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erusier-BoisSacre.jpg" TargetMode="External"/><Relationship Id="rId13" Type="http://schemas.openxmlformats.org/officeDocument/2006/relationships/hyperlink" Target="http://www.wikipaintings.org/en/pierre-bonnard/the-mediterranean-triptych-1" TargetMode="External"/><Relationship Id="rId3" Type="http://schemas.openxmlformats.org/officeDocument/2006/relationships/hyperlink" Target="http://www.wikipaintings.org/en/paul-gauguin/washerwomen-at-pont-aven-1886" TargetMode="External"/><Relationship Id="rId7" Type="http://schemas.openxmlformats.org/officeDocument/2006/relationships/hyperlink" Target="http://commons.wikimedia.org/wiki/File:Serusier-EveBretonne.jpg" TargetMode="External"/><Relationship Id="rId12" Type="http://schemas.openxmlformats.org/officeDocument/2006/relationships/hyperlink" Target="http://www.wikipaintings.org/en/pierre-bonnard/the-mediterranean-centre-of-triptych" TargetMode="External"/><Relationship Id="rId2" Type="http://schemas.openxmlformats.org/officeDocument/2006/relationships/notesSlide" Target="../notesSlides/notesSlide5.xml"/><Relationship Id="rId16" Type="http://schemas.openxmlformats.org/officeDocument/2006/relationships/hyperlink" Target="http://www.wikipaintings.org/en/pierre-bonnard/model-in-backligh-1908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commons.wikimedia.org/wiki/File:Portr%C3%A4t_Paul_Ranson.jpg" TargetMode="External"/><Relationship Id="rId11" Type="http://schemas.openxmlformats.org/officeDocument/2006/relationships/hyperlink" Target="http://www.wikipaintings.org/en/pierre-bonnard/the-mediterranean-triptych" TargetMode="External"/><Relationship Id="rId5" Type="http://schemas.openxmlformats.org/officeDocument/2006/relationships/hyperlink" Target="http://cs.wikipedia.org/wiki/Soubor:Serusier_-_the_talisman.JPG" TargetMode="External"/><Relationship Id="rId15" Type="http://schemas.openxmlformats.org/officeDocument/2006/relationships/hyperlink" Target="http://www.wikipaintings.org/en/pierre-bonnard/nude-at-the-fireplace-1913" TargetMode="External"/><Relationship Id="rId10" Type="http://schemas.openxmlformats.org/officeDocument/2006/relationships/hyperlink" Target="http://en.wikipedia.org/wiki/File:Bonnard74.JPG" TargetMode="External"/><Relationship Id="rId4" Type="http://schemas.openxmlformats.org/officeDocument/2006/relationships/hyperlink" Target="http://cs.wikipedia.org/wiki/Soubor:Serusier-picture.jpg" TargetMode="External"/><Relationship Id="rId9" Type="http://schemas.openxmlformats.org/officeDocument/2006/relationships/hyperlink" Target="http://www.wikipaintings.org/en/paul-serusier/bathers-with-white-veils-1908" TargetMode="External"/><Relationship Id="rId14" Type="http://schemas.openxmlformats.org/officeDocument/2006/relationships/hyperlink" Target="http://www.wikipaintings.org/en/pierre-bonnard/in-the-bathroom-1907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ikipaintings.org/en/maurice-denis/april-1892" TargetMode="External"/><Relationship Id="rId13" Type="http://schemas.openxmlformats.org/officeDocument/2006/relationships/hyperlink" Target="http://commons.wikimedia.org/wiki/File:Vuillard5.JPG" TargetMode="External"/><Relationship Id="rId3" Type="http://schemas.openxmlformats.org/officeDocument/2006/relationships/hyperlink" Target="http://www.wikipaintings.org/en/pierre-bonnard/nude-before-a-mirror-1931" TargetMode="External"/><Relationship Id="rId7" Type="http://schemas.openxmlformats.org/officeDocument/2006/relationships/hyperlink" Target="http://www.wikipaintings.org/en/maurice-denis/self-portrait-1916" TargetMode="External"/><Relationship Id="rId12" Type="http://schemas.openxmlformats.org/officeDocument/2006/relationships/hyperlink" Target="http://en.wikipedia.org/wiki/File:%C3%89douard_Vuillard_001.jpg" TargetMode="External"/><Relationship Id="rId2" Type="http://schemas.openxmlformats.org/officeDocument/2006/relationships/hyperlink" Target="http://www.wikipaintings.org/en/pierre-bonnard/nude-with-covered-legs-1911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www.wikipaintings.org/en/maurice-denis/noli-me-tangere" TargetMode="External"/><Relationship Id="rId11" Type="http://schemas.openxmlformats.org/officeDocument/2006/relationships/hyperlink" Target="http://g1b2i3.wordpress.com/2010/11/25/maurice-denis-25-noiembrie-1870-%E2%80%93-noiembrie-1943-pictor-francez/" TargetMode="External"/><Relationship Id="rId5" Type="http://schemas.openxmlformats.org/officeDocument/2006/relationships/hyperlink" Target="http://www.wikipaintings.org/en/pierre-bonnard/the-last-self-portrait-1945" TargetMode="External"/><Relationship Id="rId15" Type="http://schemas.openxmlformats.org/officeDocument/2006/relationships/hyperlink" Target="http://commons.wikimedia.org/wiki/File:Edouard_Vuillard_-_Interieur.jpg" TargetMode="External"/><Relationship Id="rId10" Type="http://schemas.openxmlformats.org/officeDocument/2006/relationships/hyperlink" Target="http://en.wikipedia.org/wiki/File:Maurice_Denis_-_Wave_-_Google_Art_Project.jpg" TargetMode="External"/><Relationship Id="rId4" Type="http://schemas.openxmlformats.org/officeDocument/2006/relationships/hyperlink" Target="http://www.wikipaintings.org/en/pierre-bonnard/self-portrait-1942" TargetMode="External"/><Relationship Id="rId9" Type="http://schemas.openxmlformats.org/officeDocument/2006/relationships/hyperlink" Target="http://www.wikipaintings.org/en/maurice-denis/the-muses-1893" TargetMode="External"/><Relationship Id="rId14" Type="http://schemas.openxmlformats.org/officeDocument/2006/relationships/hyperlink" Target="http://www.abcgallery.com/V/vuillard/vuillard7.html" TargetMode="Externa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etsurf11_-_Rodin.jpg" TargetMode="External"/><Relationship Id="rId3" Type="http://schemas.openxmlformats.org/officeDocument/2006/relationships/hyperlink" Target="http://pinterest.com/pin/28358672625815395/" TargetMode="External"/><Relationship Id="rId7" Type="http://schemas.openxmlformats.org/officeDocument/2006/relationships/hyperlink" Target="http://commons.wikimedia.org/wiki/File:Fernand_Khnopff_002.jpg" TargetMode="External"/><Relationship Id="rId2" Type="http://schemas.openxmlformats.org/officeDocument/2006/relationships/hyperlink" Target="http://commons.wikimedia.org/wiki/File:Interieur_a_la_Table_%C3%A0_Ouvrage_-Vuillard.jpg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cs.wikipedia.org/wiki/Soubor:Arnold_Boecklin_-_Island_of_the_Dead,_Third_Version.JPG" TargetMode="External"/><Relationship Id="rId5" Type="http://schemas.openxmlformats.org/officeDocument/2006/relationships/hyperlink" Target="http://cs.wikipedia.org/wiki/Soubor:Arnold_Boecklin_Font.svg" TargetMode="External"/><Relationship Id="rId10" Type="http://schemas.openxmlformats.org/officeDocument/2006/relationships/hyperlink" Target="http://picasaweb.google.com/lh/photo/BI-uHRNrDnKsxwcFF2Awb2a--VBGWB_TZEF_meDP0wY" TargetMode="External"/><Relationship Id="rId4" Type="http://schemas.openxmlformats.org/officeDocument/2006/relationships/hyperlink" Target="http://cs.wikipedia.org/wiki/Soubor:Arnold_Boecklin-fiedelnder_Tod.jpg" TargetMode="External"/><Relationship Id="rId9" Type="http://schemas.openxmlformats.org/officeDocument/2006/relationships/hyperlink" Target="http://cs.wikipedia.org/wiki/Soubor:Z%C3%BCrich_-_Kunsthaus_-_Rodin's_H%C3%B6llentor_IMG_7384_ShiftN.jpg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w/index.php?title=Datei:Moreau-Salome.jpg&amp;filetimestamp=20050408171639" TargetMode="External"/><Relationship Id="rId7" Type="http://schemas.openxmlformats.org/officeDocument/2006/relationships/hyperlink" Target="http://commons.wikimedia.org/wiki/File:Redon.eye-balloon.jpg?uselang=cs" TargetMode="External"/><Relationship Id="rId2" Type="http://schemas.openxmlformats.org/officeDocument/2006/relationships/hyperlink" Target="http://cs.wikipedia.org/wiki/Soubor:Paul_Gauguin_137.jpg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commons.wikimedia.org/wiki/File:Pierre_Puvis_de_Chavannes_-_The_Poor_Fisherman_-_Google_Art_Project.jpg" TargetMode="External"/><Relationship Id="rId5" Type="http://schemas.openxmlformats.org/officeDocument/2006/relationships/hyperlink" Target="http://commons.wikimedia.org/wiki/File:Redon.yeux-clos.jpg?uselang=cs" TargetMode="External"/><Relationship Id="rId4" Type="http://schemas.openxmlformats.org/officeDocument/2006/relationships/hyperlink" Target="http://commons.wikimedia.org/wiki/File:Redon.cyclops.jpg?uselang=cs" TargetMode="Externa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271770"/>
              </p:ext>
            </p:extLst>
          </p:nvPr>
        </p:nvGraphicFramePr>
        <p:xfrm>
          <a:off x="614363" y="2816225"/>
          <a:ext cx="8137525" cy="2692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VY_32_INOVACE_05B_13_Symbolismus</a:t>
                      </a:r>
                      <a:r>
                        <a:rPr lang="cs-CZ" sz="18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II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pl-PL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</a:t>
                      </a:r>
                      <a:r>
                        <a:rPr lang="pl-PL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umění 19</a:t>
                      </a:r>
                      <a:r>
                        <a:rPr lang="pl-PL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09.04.2013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330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14660"/>
            <a:ext cx="8229600" cy="1054100"/>
          </a:xfrm>
        </p:spPr>
        <p:txBody>
          <a:bodyPr/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08124"/>
            <a:ext cx="8147248" cy="4929188"/>
          </a:xfrm>
        </p:spPr>
        <p:txBody>
          <a:bodyPr>
            <a:normAutofit lnSpcReduction="10000"/>
          </a:bodyPr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Prezentace je určena pro výklad, opakování a upevnění nového tématu z historie umění. Její součástí je motivační úkol pro interaktivní zapojení žáků do vyučovacího procesu.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Obsahově se zaměřuje na symbolismus ve výtvarném umění. Navazuje na prezentací s částí vysvětlující jeho vznik, charakteristické znaky a dílo několika hlavních reprezentantů tohoto stylu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V úvodu výkladu nové látky si žáci mohou interaktivní formou zopakovat předchozí probrané učivo (viz snímky č. 3 a 4). Jejich úkolem je určit několik ukázek s díly předních představitelů francouzského symbolismu a kliknutím na snímek zkontrolovat správnost odpovědi.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Tento materiál se věnuje především tvorbě malířů skupiny Nabis a několika dalších evropských umělců. Rovněž se stručně zmiňuje o symbolismu v sochařství.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 prezentaci navazuje další část o symbolismu v českém výtvarném umění.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Látka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je určena pro studenty 2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ročníků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čtyřletého a 3.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ročníků šestiletého gymnázia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Může být využita i jako podklad pro samostatné studium žáků.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>Vzdělávací cíle: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zopakovat interaktivní formou probrané učivo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seznámit 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žáky </a:t>
            </a: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 symbolismem v tvorbě skupiny Nabis a dalších představitelů evropského malířství a sochařství19. století 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motivovat žáky k propojení nových poznatků s jejich předcházejícími znalostmi a zkušenostmi</a:t>
            </a:r>
          </a:p>
        </p:txBody>
      </p:sp>
    </p:spTree>
    <p:extLst>
      <p:ext uri="{BB962C8B-B14F-4D97-AF65-F5344CB8AC3E}">
        <p14:creationId xmlns:p14="http://schemas.microsoft.com/office/powerpoint/2010/main" val="5410281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Prohlédněte si následující ukázky, určete je a okomentujte.</a:t>
            </a:r>
            <a:endParaRPr lang="cs-C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1441938" y="5517232"/>
            <a:ext cx="640080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chemeClr val="tx1"/>
                </a:solidFill>
              </a:rPr>
              <a:t>Po kliknutí obrázek zmizí a objeví se informace se jménem autora názvem díla. Při určování obrázku je třeba dodržovat abecední pořadí.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6353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35" y="1236347"/>
            <a:ext cx="32063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Paul Gauguin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Vidění po kázání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Zápas Jakuba s andělem</a:t>
            </a:r>
            <a:endParaRPr lang="cs-CZ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35896" y="1236346"/>
            <a:ext cx="2188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Gustave Moreau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Salome tančící před Herodesem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60232" y="1236346"/>
            <a:ext cx="18662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Odilon Redon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Kyklop</a:t>
            </a:r>
            <a:endParaRPr lang="cs-CZ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4827" y="4558104"/>
            <a:ext cx="18662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Odilon Redon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Zavřené oči</a:t>
            </a:r>
            <a:endParaRPr lang="cs-CZ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68672" y="4558104"/>
            <a:ext cx="26805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Puvis de Chavannes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Chudý rybář</a:t>
            </a:r>
            <a:endParaRPr lang="cs-CZ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619271" y="4554960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Odilon Redon</a:t>
            </a:r>
          </a:p>
          <a:p>
            <a:pPr algn="ctr"/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</a:rPr>
              <a:t>Ve snu</a:t>
            </a:r>
            <a:endParaRPr lang="cs-CZ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395536" y="620684"/>
            <a:ext cx="2927420" cy="2688896"/>
            <a:chOff x="395536" y="620684"/>
            <a:chExt cx="2927420" cy="2688896"/>
          </a:xfrm>
        </p:grpSpPr>
        <p:pic>
          <p:nvPicPr>
            <p:cNvPr id="3" name="Picture 2" descr="C:\Documents and Settings\Jelinkova\Dokumenty\Marcela\Výtvarná výchova\4.19.století\5.Postimpresionismus\Paul Gauguin 1848-1903\Vidění po kázání 188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620684"/>
              <a:ext cx="2927420" cy="224699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4C972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0" name="TextBox 19"/>
            <p:cNvSpPr txBox="1"/>
            <p:nvPr/>
          </p:nvSpPr>
          <p:spPr>
            <a:xfrm>
              <a:off x="2936174" y="2909470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>
                  <a:solidFill>
                    <a:schemeClr val="accent2">
                      <a:lumMod val="75000"/>
                    </a:schemeClr>
                  </a:solidFill>
                </a:rPr>
                <a:t>A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635896" y="269119"/>
            <a:ext cx="2154527" cy="3400215"/>
            <a:chOff x="3635896" y="269119"/>
            <a:chExt cx="2154527" cy="3400215"/>
          </a:xfrm>
        </p:grpSpPr>
        <p:pic>
          <p:nvPicPr>
            <p:cNvPr id="6" name="Picture 2" descr="Datei:Moreau-Salome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269119"/>
              <a:ext cx="2154527" cy="295012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bg2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2" name="TextBox 21"/>
            <p:cNvSpPr txBox="1"/>
            <p:nvPr/>
          </p:nvSpPr>
          <p:spPr>
            <a:xfrm>
              <a:off x="5419809" y="3269224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75000"/>
                    </a:schemeClr>
                  </a:solidFill>
                </a:rPr>
                <a:t>B</a:t>
              </a:r>
              <a:endParaRPr lang="cs-CZ" sz="20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6382764" y="404664"/>
            <a:ext cx="2434934" cy="3275567"/>
            <a:chOff x="6382764" y="404664"/>
            <a:chExt cx="2434934" cy="3275567"/>
          </a:xfrm>
        </p:grpSpPr>
        <p:pic>
          <p:nvPicPr>
            <p:cNvPr id="15" name="Picture 2" descr="http://upload.wikimedia.org/wikipedia/commons/e/e9/Redon.cyclops.jpg?uselang=c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2764" y="404664"/>
              <a:ext cx="2290523" cy="290677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4C972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1" name="TextBox 20"/>
            <p:cNvSpPr txBox="1"/>
            <p:nvPr/>
          </p:nvSpPr>
          <p:spPr>
            <a:xfrm>
              <a:off x="8447084" y="3280121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75000"/>
                    </a:schemeClr>
                  </a:solidFill>
                </a:rPr>
                <a:t>C</a:t>
              </a:r>
              <a:endParaRPr lang="cs-CZ" sz="2000" b="1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72827" y="3429000"/>
            <a:ext cx="2356832" cy="3408954"/>
            <a:chOff x="272827" y="3429000"/>
            <a:chExt cx="2356832" cy="3408954"/>
          </a:xfrm>
        </p:grpSpPr>
        <p:pic>
          <p:nvPicPr>
            <p:cNvPr id="12" name="Picture 2" descr="http://upload.wikimedia.org/wikipedia/commons/f/fb/Redon.yeux-clos.jpg?uselang=c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827" y="3429000"/>
              <a:ext cx="2356832" cy="296609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bg2">
                  <a:lumMod val="9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3" name="TextBox 22"/>
            <p:cNvSpPr txBox="1"/>
            <p:nvPr/>
          </p:nvSpPr>
          <p:spPr>
            <a:xfrm>
              <a:off x="2195736" y="6437844"/>
              <a:ext cx="37061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</a:rPr>
                <a:t>D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940918" y="3712019"/>
            <a:ext cx="3359274" cy="3122416"/>
            <a:chOff x="2940918" y="3712019"/>
            <a:chExt cx="3359274" cy="3122416"/>
          </a:xfrm>
        </p:grpSpPr>
        <p:pic>
          <p:nvPicPr>
            <p:cNvPr id="18" name="Picture 2" descr="C:\Documents and Settings\Jelinkova\Dokumenty\Marcela\Výtvarná výchova\4.19.století\6.Symbolismus\2.Puvis de Chavannes 1824 -1898\2.Chudý rybář1881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40918" y="3712019"/>
              <a:ext cx="3359274" cy="267232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4C972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4" name="TextBox 23"/>
            <p:cNvSpPr txBox="1"/>
            <p:nvPr/>
          </p:nvSpPr>
          <p:spPr>
            <a:xfrm>
              <a:off x="5929578" y="6434325"/>
              <a:ext cx="3561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</a:rPr>
                <a:t>E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588223" y="3680231"/>
            <a:ext cx="2190744" cy="3165231"/>
            <a:chOff x="6588223" y="3680231"/>
            <a:chExt cx="2190744" cy="3165231"/>
          </a:xfrm>
        </p:grpSpPr>
        <p:pic>
          <p:nvPicPr>
            <p:cNvPr id="9" name="Picture 2" descr="http://upload.wikimedia.org/wikipedia/commons/4/49/Redon.eye-balloon.jpg?uselang=cs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3" y="3680231"/>
              <a:ext cx="2177947" cy="270411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bg2">
                  <a:lumMod val="9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sp>
          <p:nvSpPr>
            <p:cNvPr id="25" name="TextBox 24"/>
            <p:cNvSpPr txBox="1"/>
            <p:nvPr/>
          </p:nvSpPr>
          <p:spPr>
            <a:xfrm>
              <a:off x="8437207" y="6445352"/>
              <a:ext cx="34176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</a:rPr>
                <a:t>F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98289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293096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107504" y="1700808"/>
            <a:ext cx="9085566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8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SYMBOLISMUS II</a:t>
            </a:r>
            <a:endParaRPr lang="cs-CZ" sz="88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2040" y="580526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3960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3.33333E-6 L 3.05556E-6 -0.07222 " pathEditMode="relative" rAng="0" ptsTypes="AA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0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dirty="0" smtClean="0"/>
              <a:t>Skupina Nabis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1888 – 1903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spolužáci z pařížské Académie Julian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inspirace  dílem Paula Gauguina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cs-CZ" dirty="0" smtClean="0"/>
              <a:t>lekce malířství P. Sérusierovi v Lese lásky v Pont Avenu → Talisman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dílo →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dirty="0" smtClean="0"/>
              <a:t>oproti </a:t>
            </a:r>
            <a:r>
              <a:rPr lang="cs-CZ" dirty="0"/>
              <a:t>impresionismu zdůrazňovali barevnou plochu a souvislé </a:t>
            </a:r>
            <a:r>
              <a:rPr lang="cs-CZ" dirty="0" smtClean="0"/>
              <a:t>kontury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dirty="0" smtClean="0"/>
              <a:t>náměty ze života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dirty="0" smtClean="0"/>
              <a:t>volná inspirace </a:t>
            </a:r>
            <a:r>
              <a:rPr lang="cs-CZ" dirty="0"/>
              <a:t>japonským barevným </a:t>
            </a:r>
            <a:r>
              <a:rPr lang="cs-CZ" dirty="0" smtClean="0"/>
              <a:t>dřevořezem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cs-CZ" dirty="0" smtClean="0"/>
              <a:t>užité umění → návrhy na plakáty</a:t>
            </a:r>
            <a:r>
              <a:rPr lang="cs-CZ" dirty="0"/>
              <a:t>, divadelní dekorace a knižní </a:t>
            </a:r>
            <a:r>
              <a:rPr lang="cs-CZ" dirty="0" smtClean="0"/>
              <a:t>ilustrace, skleněné mozaiky…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1" grpId="0"/>
      <p:bldP spid="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Paul Gauguin - Pont Aven 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432073" y="1512188"/>
            <a:ext cx="6261145" cy="5166464"/>
            <a:chOff x="1432073" y="1512188"/>
            <a:chExt cx="6261145" cy="5166464"/>
          </a:xfrm>
        </p:grpSpPr>
        <p:grpSp>
          <p:nvGrpSpPr>
            <p:cNvPr id="3" name="Group 2"/>
            <p:cNvGrpSpPr/>
            <p:nvPr/>
          </p:nvGrpSpPr>
          <p:grpSpPr>
            <a:xfrm>
              <a:off x="1432073" y="1512188"/>
              <a:ext cx="6261145" cy="5166464"/>
              <a:chOff x="1432073" y="1512188"/>
              <a:chExt cx="6261145" cy="5166464"/>
            </a:xfrm>
          </p:grpSpPr>
          <p:pic>
            <p:nvPicPr>
              <p:cNvPr id="1026" name="Picture 2" descr="http://uploads3.wikipaintings.org/images/paul-gauguin/washerwomen-at-pont-aven-1886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32073" y="1512188"/>
                <a:ext cx="6236271" cy="4797132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" name="TextBox 1"/>
              <p:cNvSpPr txBox="1"/>
              <p:nvPr/>
            </p:nvSpPr>
            <p:spPr>
              <a:xfrm>
                <a:off x="7380312" y="630932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</p:grpSp>
        <p:sp>
          <p:nvSpPr>
            <p:cNvPr id="4" name="TextBox 3"/>
            <p:cNvSpPr txBox="1"/>
            <p:nvPr/>
          </p:nvSpPr>
          <p:spPr>
            <a:xfrm>
              <a:off x="1432073" y="6309320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1886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Představitelé</a:t>
            </a:r>
          </a:p>
        </p:txBody>
      </p:sp>
      <p:sp>
        <p:nvSpPr>
          <p:cNvPr id="48130" name="Zástupný symbol pro obsah 2"/>
          <p:cNvSpPr>
            <a:spLocks noGrp="1"/>
          </p:cNvSpPr>
          <p:nvPr>
            <p:ph idx="1"/>
          </p:nvPr>
        </p:nvSpPr>
        <p:spPr>
          <a:xfrm>
            <a:off x="1907704" y="1927373"/>
            <a:ext cx="5328592" cy="4525963"/>
          </a:xfrm>
        </p:spPr>
        <p:txBody>
          <a:bodyPr/>
          <a:lstStyle/>
          <a:p>
            <a:pPr eaLnBrk="1" hangingPunct="1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Pierre Bonnard</a:t>
            </a:r>
          </a:p>
          <a:p>
            <a:pPr eaLnBrk="1" hangingPunct="1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Edouard Vuillard</a:t>
            </a:r>
          </a:p>
          <a:p>
            <a:pPr eaLnBrk="1" hangingPunct="1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Paul Sérusier</a:t>
            </a:r>
          </a:p>
          <a:p>
            <a:pPr eaLnBrk="1" hangingPunct="1"/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Maurice Denis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300" dirty="0" smtClean="0">
                <a:solidFill>
                  <a:srgbClr val="7030A0"/>
                </a:solidFill>
              </a:rPr>
              <a:t>Paul Sérusier</a:t>
            </a:r>
            <a:br>
              <a:rPr lang="cs-CZ" sz="5300" dirty="0" smtClean="0">
                <a:solidFill>
                  <a:srgbClr val="7030A0"/>
                </a:solidFill>
              </a:rPr>
            </a:br>
            <a:r>
              <a:rPr lang="cs-CZ" sz="3600" b="0" dirty="0" smtClean="0">
                <a:solidFill>
                  <a:schemeClr val="tx1"/>
                </a:solidFill>
                <a:effectLst/>
              </a:rPr>
              <a:t>(1864 – 1927)</a:t>
            </a:r>
            <a:endParaRPr lang="cs-CZ" sz="36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5209" y="3095015"/>
            <a:ext cx="4366791" cy="2710249"/>
          </a:xfrm>
        </p:spPr>
        <p:txBody>
          <a:bodyPr/>
          <a:lstStyle/>
          <a:p>
            <a:r>
              <a:rPr lang="cs-CZ" dirty="0" smtClean="0"/>
              <a:t>francouzský malíř</a:t>
            </a:r>
          </a:p>
          <a:p>
            <a:r>
              <a:rPr lang="cs-CZ" dirty="0" smtClean="0"/>
              <a:t>žák P. Gauguina v Pont-Avenu</a:t>
            </a:r>
          </a:p>
          <a:p>
            <a:r>
              <a:rPr lang="cs-CZ" dirty="0" smtClean="0"/>
              <a:t>vliv exotismu, romantiky</a:t>
            </a:r>
            <a:r>
              <a:rPr lang="cs-CZ" dirty="0"/>
              <a:t>, mystiky a </a:t>
            </a:r>
            <a:r>
              <a:rPr lang="cs-CZ" dirty="0" smtClean="0"/>
              <a:t>symbolismu</a:t>
            </a:r>
            <a:endParaRPr lang="cs-CZ" dirty="0"/>
          </a:p>
          <a:p>
            <a:endParaRPr lang="cs-CZ" dirty="0"/>
          </a:p>
        </p:txBody>
      </p:sp>
      <p:grpSp>
        <p:nvGrpSpPr>
          <p:cNvPr id="3" name="Group 2"/>
          <p:cNvGrpSpPr/>
          <p:nvPr/>
        </p:nvGrpSpPr>
        <p:grpSpPr>
          <a:xfrm>
            <a:off x="2662766" y="1489182"/>
            <a:ext cx="6024034" cy="5108061"/>
            <a:chOff x="2436398" y="1561299"/>
            <a:chExt cx="6024034" cy="5108061"/>
          </a:xfrm>
        </p:grpSpPr>
        <p:sp>
          <p:nvSpPr>
            <p:cNvPr id="49157" name="Obdélník 5"/>
            <p:cNvSpPr>
              <a:spLocks noChangeArrowheads="1"/>
            </p:cNvSpPr>
            <p:nvPr/>
          </p:nvSpPr>
          <p:spPr bwMode="auto">
            <a:xfrm>
              <a:off x="2436398" y="6269250"/>
              <a:ext cx="201766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dirty="0">
                  <a:latin typeface="Calibri" pitchFamily="34" charset="0"/>
                </a:rPr>
                <a:t> 3</a:t>
              </a:r>
              <a:r>
                <a:rPr lang="cs-CZ" dirty="0" smtClean="0">
                  <a:latin typeface="Calibri" pitchFamily="34" charset="0"/>
                </a:rPr>
                <a:t>. </a:t>
              </a:r>
              <a:r>
                <a:rPr lang="cs-CZ" sz="2000" dirty="0" smtClean="0">
                  <a:latin typeface="Calibri" pitchFamily="34" charset="0"/>
                </a:rPr>
                <a:t>Talisman</a:t>
              </a:r>
              <a:r>
                <a:rPr lang="cs-CZ" sz="2000" dirty="0">
                  <a:latin typeface="Calibri" pitchFamily="34" charset="0"/>
                </a:rPr>
                <a:t>, 1888</a:t>
              </a:r>
            </a:p>
          </p:txBody>
        </p:sp>
        <p:pic>
          <p:nvPicPr>
            <p:cNvPr id="1026" name="Picture 2" descr="http://upload.wikimedia.org/wikipedia/commons/2/20/Serusier_-_the_talisman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082" y="1561299"/>
              <a:ext cx="3914350" cy="502827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/>
          <p:cNvGrpSpPr/>
          <p:nvPr/>
        </p:nvGrpSpPr>
        <p:grpSpPr>
          <a:xfrm>
            <a:off x="323528" y="394374"/>
            <a:ext cx="2508615" cy="2224663"/>
            <a:chOff x="338329" y="325303"/>
            <a:chExt cx="2508615" cy="2224663"/>
          </a:xfrm>
        </p:grpSpPr>
        <p:pic>
          <p:nvPicPr>
            <p:cNvPr id="26628" name="Picture 4" descr="C:\Documents and Settings\Jelinkova\Dokumenty\Marcela\Výtvarná výchova\4.19.století\6.Symbolismus\4.Nabis\4.Serusier (1864 -1927)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38329" y="325303"/>
              <a:ext cx="2092141" cy="2070902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5" name="TextBox 4"/>
            <p:cNvSpPr txBox="1"/>
            <p:nvPr/>
          </p:nvSpPr>
          <p:spPr>
            <a:xfrm>
              <a:off x="2534038" y="218063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773558" y="444684"/>
            <a:ext cx="3629000" cy="1143000"/>
          </a:xfrm>
        </p:spPr>
        <p:txBody>
          <a:bodyPr/>
          <a:lstStyle/>
          <a:p>
            <a:r>
              <a:rPr lang="cs-CZ" sz="4000" dirty="0" smtClean="0"/>
              <a:t>Melancholie, </a:t>
            </a:r>
            <a:br>
              <a:rPr lang="cs-CZ" sz="4000" dirty="0" smtClean="0"/>
            </a:br>
            <a:r>
              <a:rPr lang="cs-CZ" sz="4000" dirty="0" smtClean="0"/>
              <a:t>1891</a:t>
            </a:r>
            <a:endParaRPr lang="cs-CZ" sz="4000" dirty="0"/>
          </a:p>
        </p:txBody>
      </p:sp>
      <p:sp>
        <p:nvSpPr>
          <p:cNvPr id="9" name="Title 5"/>
          <p:cNvSpPr txBox="1">
            <a:spLocks/>
          </p:cNvSpPr>
          <p:nvPr/>
        </p:nvSpPr>
        <p:spPr bwMode="auto">
          <a:xfrm>
            <a:off x="0" y="444684"/>
            <a:ext cx="447484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sz="4000" dirty="0" smtClean="0"/>
              <a:t>Portrét Paula </a:t>
            </a:r>
            <a:r>
              <a:rPr lang="cs-CZ" sz="4000" dirty="0" err="1" smtClean="0"/>
              <a:t>Ransona</a:t>
            </a:r>
            <a:r>
              <a:rPr lang="cs-CZ" sz="4000" dirty="0" smtClean="0"/>
              <a:t>, 1890 </a:t>
            </a:r>
            <a:endParaRPr lang="cs-CZ" sz="4000" dirty="0"/>
          </a:p>
        </p:txBody>
      </p:sp>
      <p:grpSp>
        <p:nvGrpSpPr>
          <p:cNvPr id="8" name="Group 7"/>
          <p:cNvGrpSpPr/>
          <p:nvPr/>
        </p:nvGrpSpPr>
        <p:grpSpPr>
          <a:xfrm>
            <a:off x="683568" y="1772816"/>
            <a:ext cx="3283812" cy="4950654"/>
            <a:chOff x="683568" y="1772816"/>
            <a:chExt cx="3283812" cy="4950654"/>
          </a:xfrm>
        </p:grpSpPr>
        <p:pic>
          <p:nvPicPr>
            <p:cNvPr id="2052" name="Picture 4" descr="http://upload.wikimedia.org/wikipedia/commons/3/3b/Portr%C3%A4t_Paul_Ranso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1772816"/>
              <a:ext cx="3263451" cy="45639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3654474" y="635413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4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16016" y="1772816"/>
            <a:ext cx="3769290" cy="4914964"/>
            <a:chOff x="4716016" y="1772816"/>
            <a:chExt cx="3769290" cy="4914964"/>
          </a:xfrm>
        </p:grpSpPr>
        <p:pic>
          <p:nvPicPr>
            <p:cNvPr id="2050" name="Picture 2" descr="http://upload.wikimedia.org/wikipedia/commons/a/a6/Serusier-EveBretonne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1772816"/>
              <a:ext cx="3700080" cy="45456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8172400" y="631844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22470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78098"/>
          </a:xfrm>
        </p:spPr>
        <p:txBody>
          <a:bodyPr/>
          <a:lstStyle/>
          <a:p>
            <a:pPr eaLnBrk="1" hangingPunct="1"/>
            <a:r>
              <a:rPr lang="cs-CZ" sz="4000" dirty="0"/>
              <a:t>Zaříkávání v Zakázaném </a:t>
            </a:r>
            <a:r>
              <a:rPr lang="cs-CZ" sz="4000" dirty="0" smtClean="0"/>
              <a:t>lese, 1891-92</a:t>
            </a:r>
          </a:p>
        </p:txBody>
      </p:sp>
      <p:sp>
        <p:nvSpPr>
          <p:cNvPr id="50183" name="Obdélník 3"/>
          <p:cNvSpPr>
            <a:spLocks noChangeArrowheads="1"/>
          </p:cNvSpPr>
          <p:nvPr/>
        </p:nvSpPr>
        <p:spPr bwMode="auto">
          <a:xfrm>
            <a:off x="2843808" y="5752513"/>
            <a:ext cx="3816424" cy="340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Calibri" pitchFamily="34" charset="0"/>
              </a:rPr>
              <a:t> </a:t>
            </a:r>
            <a:endParaRPr lang="cs-CZ" sz="2000" b="1" dirty="0">
              <a:latin typeface="Calibri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483768" y="1124744"/>
            <a:ext cx="4266529" cy="5701280"/>
            <a:chOff x="2483768" y="1124744"/>
            <a:chExt cx="4266529" cy="5701280"/>
          </a:xfrm>
        </p:grpSpPr>
        <p:pic>
          <p:nvPicPr>
            <p:cNvPr id="50182" name="Picture 2" descr="C:\Documents and Settings\Jelinkova\Dokumenty\Marcela\Výtvarná výchova\4.19.století\6.Symbolismus\4.Nabis\5.Serusier - Zaříkávání v Zakázaném lese 1891-9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483768" y="1124744"/>
              <a:ext cx="4194666" cy="533377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TextBox 1"/>
            <p:cNvSpPr txBox="1"/>
            <p:nvPr/>
          </p:nvSpPr>
          <p:spPr>
            <a:xfrm>
              <a:off x="6437391" y="645669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6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63"/>
          </a:xfrm>
        </p:spPr>
        <p:txBody>
          <a:bodyPr/>
          <a:lstStyle/>
          <a:p>
            <a:pPr eaLnBrk="1" hangingPunct="1"/>
            <a:r>
              <a:rPr lang="cs-CZ" dirty="0" smtClean="0"/>
              <a:t> Koupající se s bílými závoji, 1908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44550" y="1096715"/>
            <a:ext cx="7460834" cy="5639832"/>
            <a:chOff x="965666" y="1125732"/>
            <a:chExt cx="7460834" cy="5639832"/>
          </a:xfrm>
        </p:grpSpPr>
        <p:pic>
          <p:nvPicPr>
            <p:cNvPr id="51202" name="Picture 2" descr="C:\Documents and Settings\Jelinkova\Dokumenty\Marcela\Výtvarná výchova\4.19.století\6.Symbolismus\4.Nabis\7.Serusier - oupající se s bílými závoji 190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65666" y="1125732"/>
              <a:ext cx="7454900" cy="52705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TextBox 1"/>
            <p:cNvSpPr txBox="1"/>
            <p:nvPr/>
          </p:nvSpPr>
          <p:spPr>
            <a:xfrm>
              <a:off x="8113594" y="6396232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7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900" dirty="0" smtClean="0"/>
              <a:t> </a:t>
            </a:r>
            <a:r>
              <a:rPr lang="fr-FR" sz="5300" dirty="0" smtClean="0"/>
              <a:t>Pierre Bonnard</a:t>
            </a:r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fr-FR" sz="3600" b="0" dirty="0" smtClean="0">
                <a:solidFill>
                  <a:schemeClr val="tx1"/>
                </a:solidFill>
                <a:effectLst/>
              </a:rPr>
              <a:t>(1867 –</a:t>
            </a:r>
            <a:r>
              <a:rPr lang="cs-CZ" sz="3600" b="0" dirty="0" smtClean="0">
                <a:solidFill>
                  <a:schemeClr val="tx1"/>
                </a:solidFill>
                <a:effectLst/>
              </a:rPr>
              <a:t> </a:t>
            </a:r>
            <a:r>
              <a:rPr lang="fr-FR" sz="3600" b="0" dirty="0" smtClean="0">
                <a:solidFill>
                  <a:schemeClr val="tx1"/>
                </a:solidFill>
                <a:effectLst/>
              </a:rPr>
              <a:t>1947)</a:t>
            </a:r>
            <a:endParaRPr lang="cs-CZ" sz="36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francouzský malíř</a:t>
            </a:r>
          </a:p>
          <a:p>
            <a:pPr eaLnBrk="1" hangingPunct="1"/>
            <a:r>
              <a:rPr lang="cs-CZ" dirty="0" smtClean="0"/>
              <a:t>intimní výjevy, akty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004048" y="1700808"/>
            <a:ext cx="3414539" cy="4943338"/>
            <a:chOff x="4788024" y="1587697"/>
            <a:chExt cx="3414539" cy="4943338"/>
          </a:xfrm>
        </p:grpSpPr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5436096" y="6130925"/>
              <a:ext cx="238315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000" dirty="0">
                  <a:latin typeface="Calibri" pitchFamily="34" charset="0"/>
                </a:rPr>
                <a:t>8</a:t>
              </a:r>
              <a:r>
                <a:rPr lang="cs-CZ" sz="2000" dirty="0" smtClean="0">
                  <a:latin typeface="Calibri" pitchFamily="34" charset="0"/>
                </a:rPr>
                <a:t>. </a:t>
              </a:r>
              <a:r>
                <a:rPr lang="fr-FR" sz="2000" dirty="0" smtClean="0">
                  <a:latin typeface="Calibri" pitchFamily="34" charset="0"/>
                </a:rPr>
                <a:t>Autoportrét</a:t>
              </a:r>
              <a:r>
                <a:rPr lang="cs-CZ" sz="2000" dirty="0">
                  <a:latin typeface="Calibri" pitchFamily="34" charset="0"/>
                </a:rPr>
                <a:t>,</a:t>
              </a:r>
              <a:r>
                <a:rPr lang="fr-FR" sz="2000" dirty="0">
                  <a:latin typeface="Calibri" pitchFamily="34" charset="0"/>
                </a:rPr>
                <a:t> 1889 </a:t>
              </a:r>
              <a:endParaRPr lang="cs-CZ" sz="2000" dirty="0">
                <a:latin typeface="Calibri" pitchFamily="34" charset="0"/>
              </a:endParaRPr>
            </a:p>
          </p:txBody>
        </p:sp>
        <p:pic>
          <p:nvPicPr>
            <p:cNvPr id="3076" name="Picture 4" descr="http://upload.wikimedia.org/wikipedia/en/c/c0/Bonnard7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587697"/>
              <a:ext cx="3414539" cy="4522337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/>
              <a:t>Středomoří </a:t>
            </a:r>
            <a:r>
              <a:rPr lang="cs-CZ" dirty="0" smtClean="0"/>
              <a:t>– Triptych, </a:t>
            </a:r>
            <a:r>
              <a:rPr lang="cs-CZ" dirty="0"/>
              <a:t>1891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384573" y="1268760"/>
            <a:ext cx="1916157" cy="5563880"/>
            <a:chOff x="1384573" y="1268760"/>
            <a:chExt cx="1916157" cy="5563880"/>
          </a:xfrm>
        </p:grpSpPr>
        <p:pic>
          <p:nvPicPr>
            <p:cNvPr id="5124" name="Picture 4" descr="The Mediterranean. Triptych - Pierre Bonnar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4573" y="1268760"/>
              <a:ext cx="1891283" cy="516744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2987824" y="646330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9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595795" y="1268760"/>
            <a:ext cx="2128333" cy="5544616"/>
            <a:chOff x="3595795" y="1268760"/>
            <a:chExt cx="2128333" cy="5544616"/>
          </a:xfrm>
        </p:grpSpPr>
        <p:pic>
          <p:nvPicPr>
            <p:cNvPr id="5122" name="Picture 2" descr="The Mediterranean (centre of triptych) - Pierre Bonnar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5795" y="1268760"/>
              <a:ext cx="1984317" cy="519454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5282982" y="644404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955888" y="1268760"/>
            <a:ext cx="1987918" cy="5533193"/>
            <a:chOff x="5955888" y="1268760"/>
            <a:chExt cx="1987918" cy="5533193"/>
          </a:xfrm>
        </p:grpSpPr>
        <p:pic>
          <p:nvPicPr>
            <p:cNvPr id="5126" name="Picture 6" descr="The Mediterranean. Triptych - Pierre Bonnard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5888" y="1268760"/>
              <a:ext cx="1920956" cy="516386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7519779" y="6432621"/>
              <a:ext cx="4240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11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225146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305833"/>
            <a:ext cx="4608512" cy="1143000"/>
          </a:xfrm>
        </p:spPr>
        <p:txBody>
          <a:bodyPr/>
          <a:lstStyle/>
          <a:p>
            <a:r>
              <a:rPr lang="cs-CZ" sz="4000" dirty="0" smtClean="0"/>
              <a:t>V koupelně, 1907</a:t>
            </a:r>
            <a:endParaRPr lang="cs-CZ" sz="40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4427984" y="283420"/>
            <a:ext cx="43204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sz="4000" dirty="0" smtClean="0"/>
              <a:t>Akt u krbu, 1913</a:t>
            </a:r>
            <a:endParaRPr lang="cs-CZ" sz="4000" dirty="0"/>
          </a:p>
        </p:txBody>
      </p:sp>
      <p:grpSp>
        <p:nvGrpSpPr>
          <p:cNvPr id="6" name="Group 5"/>
          <p:cNvGrpSpPr/>
          <p:nvPr/>
        </p:nvGrpSpPr>
        <p:grpSpPr>
          <a:xfrm>
            <a:off x="755576" y="1448833"/>
            <a:ext cx="3177450" cy="5258764"/>
            <a:chOff x="755576" y="1448833"/>
            <a:chExt cx="3177450" cy="5258764"/>
          </a:xfrm>
        </p:grpSpPr>
        <p:pic>
          <p:nvPicPr>
            <p:cNvPr id="4098" name="Picture 2" descr="In the Bathroom - Pierre Bonnar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1448833"/>
              <a:ext cx="3168352" cy="48894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491880" y="6338265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12</a:t>
              </a:r>
              <a:endParaRPr lang="cs-CZ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88024" y="1425785"/>
            <a:ext cx="3681506" cy="5281812"/>
            <a:chOff x="4932040" y="1425785"/>
            <a:chExt cx="3681506" cy="5281812"/>
          </a:xfrm>
        </p:grpSpPr>
        <p:pic>
          <p:nvPicPr>
            <p:cNvPr id="4100" name="Picture 4" descr="Nude at the Fireplace - Pierre Bonnard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1425785"/>
              <a:ext cx="3664710" cy="491248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8172400" y="6338265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13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2277945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Nadpis 1"/>
          <p:cNvSpPr>
            <a:spLocks noGrp="1"/>
          </p:cNvSpPr>
          <p:nvPr>
            <p:ph type="title"/>
          </p:nvPr>
        </p:nvSpPr>
        <p:spPr>
          <a:xfrm>
            <a:off x="251520" y="559178"/>
            <a:ext cx="2500313" cy="2082800"/>
          </a:xfrm>
        </p:spPr>
        <p:txBody>
          <a:bodyPr/>
          <a:lstStyle/>
          <a:p>
            <a:pPr algn="l" eaLnBrk="1" hangingPunct="1"/>
            <a:r>
              <a:rPr lang="cs-CZ" dirty="0" smtClean="0"/>
              <a:t>Akt u pohovky, 1908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124200" y="571500"/>
            <a:ext cx="5162550" cy="6084332"/>
            <a:chOff x="3124200" y="571500"/>
            <a:chExt cx="5162550" cy="6084332"/>
          </a:xfrm>
        </p:grpSpPr>
        <p:pic>
          <p:nvPicPr>
            <p:cNvPr id="54274" name="Picture 3" descr="C:\Documents and Settings\Jelinkova\Dokumenty\Marcela\Výtvarná výchova\4.19.století\6.Symbolismus\4.Nabis\11.Bonnard - Akt u pohovky.bmp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24200" y="571500"/>
              <a:ext cx="516255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TextBox 1"/>
            <p:cNvSpPr txBox="1"/>
            <p:nvPr/>
          </p:nvSpPr>
          <p:spPr>
            <a:xfrm>
              <a:off x="7845604" y="628650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14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196522" y="332657"/>
            <a:ext cx="2758139" cy="5283942"/>
            <a:chOff x="664426" y="743807"/>
            <a:chExt cx="2963610" cy="5671863"/>
          </a:xfrm>
        </p:grpSpPr>
        <p:pic>
          <p:nvPicPr>
            <p:cNvPr id="55301" name="Picture 2" descr="C:\Documents and Settings\Jelinkova\Dokumenty\Marcela\Výtvarná výchova\4.19.století\6.Symbolismus\4.Nabis\12.Bonnard - Akt se zakrytýma nohama 191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64426" y="743807"/>
              <a:ext cx="2449992" cy="55721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5302" name="Obdélník 3"/>
            <p:cNvSpPr>
              <a:spLocks noChangeArrowheads="1"/>
            </p:cNvSpPr>
            <p:nvPr/>
          </p:nvSpPr>
          <p:spPr bwMode="auto">
            <a:xfrm>
              <a:off x="3150581" y="5986186"/>
              <a:ext cx="477455" cy="429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000" dirty="0" smtClean="0">
                  <a:latin typeface="Calibri" pitchFamily="34" charset="0"/>
                </a:rPr>
                <a:t>15</a:t>
              </a:r>
              <a:endParaRPr lang="cs-CZ" sz="2000" dirty="0">
                <a:latin typeface="Calibri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2234" y="76800"/>
            <a:ext cx="4935584" cy="1143000"/>
          </a:xfrm>
        </p:spPr>
        <p:txBody>
          <a:bodyPr/>
          <a:lstStyle/>
          <a:p>
            <a:r>
              <a:rPr lang="cs-CZ" sz="3200" dirty="0" smtClean="0"/>
              <a:t>Akt před zrcadlem, 1931</a:t>
            </a:r>
            <a:endParaRPr lang="cs-CZ" sz="3200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126655" y="5683087"/>
            <a:ext cx="475252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sz="3200" dirty="0"/>
              <a:t>Akt se zakrytýma nohama, 1911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981202" y="1219800"/>
            <a:ext cx="3795496" cy="5219453"/>
            <a:chOff x="5012553" y="1121221"/>
            <a:chExt cx="3795496" cy="5219453"/>
          </a:xfrm>
        </p:grpSpPr>
        <p:pic>
          <p:nvPicPr>
            <p:cNvPr id="7170" name="Picture 2" descr="Nude Before a Mirror - Pierre Bonnar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2553" y="1121221"/>
              <a:ext cx="3384376" cy="512784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8366903" y="597134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16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Autoportréty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727575" y="1268760"/>
            <a:ext cx="3959225" cy="5441925"/>
            <a:chOff x="4727575" y="1268760"/>
            <a:chExt cx="3959225" cy="5441925"/>
          </a:xfrm>
        </p:grpSpPr>
        <p:pic>
          <p:nvPicPr>
            <p:cNvPr id="56321" name="Picture 2" descr="C:\Documents and Settings\Jelinkova\Dokumenty\Marcela\Výtvarná výchova\4.19.století\6.Symbolismus\4.Nabis\17.Bonnard - Poslední autoportrét 1944-45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727575" y="1268760"/>
              <a:ext cx="3959225" cy="50085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Rectangle 1"/>
            <p:cNvSpPr/>
            <p:nvPr/>
          </p:nvSpPr>
          <p:spPr>
            <a:xfrm>
              <a:off x="4860032" y="6341353"/>
              <a:ext cx="36215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18. Poslední </a:t>
              </a:r>
              <a:r>
                <a:rPr lang="cs-CZ" dirty="0"/>
                <a:t>autoportrét, 1944-45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1560" y="1268760"/>
            <a:ext cx="3733428" cy="5441925"/>
            <a:chOff x="611560" y="1268760"/>
            <a:chExt cx="3733428" cy="5441925"/>
          </a:xfrm>
        </p:grpSpPr>
        <p:pic>
          <p:nvPicPr>
            <p:cNvPr id="8194" name="Picture 2" descr="Self Portrait - Pierre Bonnar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268760"/>
              <a:ext cx="3733428" cy="50725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1475656" y="6341353"/>
              <a:ext cx="227504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17. Autoportrét,1942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</a:t>
            </a:r>
            <a:r>
              <a:rPr lang="cs-CZ" sz="5300" dirty="0" smtClean="0"/>
              <a:t>Maurice Denis</a:t>
            </a:r>
            <a:br>
              <a:rPr lang="cs-CZ" sz="5300" dirty="0" smtClean="0"/>
            </a:br>
            <a:r>
              <a:rPr lang="cs-CZ" sz="3600" b="0" dirty="0" smtClean="0">
                <a:solidFill>
                  <a:schemeClr val="tx1"/>
                </a:solidFill>
                <a:effectLst/>
              </a:rPr>
              <a:t>(1870 – 1943)</a:t>
            </a:r>
            <a:endParaRPr lang="cs-CZ" sz="36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23528" y="1741850"/>
            <a:ext cx="4680520" cy="4742454"/>
          </a:xfrm>
        </p:spPr>
        <p:txBody>
          <a:bodyPr/>
          <a:lstStyle/>
          <a:p>
            <a:pPr eaLnBrk="1" hangingPunct="1"/>
            <a:r>
              <a:rPr lang="cs-CZ" dirty="0" smtClean="0"/>
              <a:t>francouzský malíř - </a:t>
            </a:r>
            <a:r>
              <a:rPr lang="pl-PL" dirty="0" smtClean="0"/>
              <a:t>jeden </a:t>
            </a:r>
            <a:r>
              <a:rPr lang="pl-PL" dirty="0"/>
              <a:t>z hlavních členů skupiny Nabis</a:t>
            </a:r>
            <a:endParaRPr lang="cs-CZ" dirty="0" smtClean="0"/>
          </a:p>
          <a:p>
            <a:pPr eaLnBrk="1" hangingPunct="1"/>
            <a:r>
              <a:rPr lang="cs-CZ" dirty="0" smtClean="0"/>
              <a:t>podepisoval se Maud</a:t>
            </a:r>
          </a:p>
          <a:p>
            <a:pPr eaLnBrk="1" hangingPunct="1"/>
            <a:r>
              <a:rPr lang="cs-CZ" dirty="0" smtClean="0"/>
              <a:t>zabýval se designem </a:t>
            </a:r>
            <a:r>
              <a:rPr lang="cs-CZ" dirty="0"/>
              <a:t>– navrhoval koberce, vitráže, mozaiky i </a:t>
            </a:r>
            <a:r>
              <a:rPr lang="cs-CZ" dirty="0" smtClean="0"/>
              <a:t>keramiku</a:t>
            </a:r>
          </a:p>
          <a:p>
            <a:pPr eaLnBrk="1" hangingPunct="1"/>
            <a:r>
              <a:rPr lang="cs-CZ" dirty="0"/>
              <a:t>t</a:t>
            </a:r>
            <a:r>
              <a:rPr lang="cs-CZ" dirty="0" smtClean="0"/>
              <a:t>ematicky se zaměřoval </a:t>
            </a:r>
            <a:r>
              <a:rPr lang="cs-CZ" dirty="0"/>
              <a:t>na krajiny, postavy (především matka s dítětem) a náboženské výjevy</a:t>
            </a:r>
            <a:endParaRPr lang="cs-CZ" dirty="0" smtClean="0"/>
          </a:p>
          <a:p>
            <a:pPr eaLnBrk="1" hangingPunct="1"/>
            <a:endParaRPr lang="cs-CZ" dirty="0" smtClean="0"/>
          </a:p>
        </p:txBody>
      </p:sp>
      <p:grpSp>
        <p:nvGrpSpPr>
          <p:cNvPr id="9" name="Skupina 8"/>
          <p:cNvGrpSpPr/>
          <p:nvPr/>
        </p:nvGrpSpPr>
        <p:grpSpPr>
          <a:xfrm>
            <a:off x="5148064" y="1660098"/>
            <a:ext cx="3321466" cy="4946546"/>
            <a:chOff x="5220072" y="1700686"/>
            <a:chExt cx="3321466" cy="4946546"/>
          </a:xfrm>
        </p:grpSpPr>
        <p:pic>
          <p:nvPicPr>
            <p:cNvPr id="3076" name="Picture 4" descr="http://uploads0.wikipaintings.org/images/maurice-denis/noli-me-tangere.jpg!Large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1700686"/>
              <a:ext cx="3303662" cy="460976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8100392" y="627790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19</a:t>
              </a:r>
              <a:endParaRPr lang="cs-CZ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Autoportrét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1763688" y="1484784"/>
            <a:ext cx="6048672" cy="5021364"/>
            <a:chOff x="661604" y="3501008"/>
            <a:chExt cx="3239457" cy="2856778"/>
          </a:xfrm>
        </p:grpSpPr>
        <p:sp>
          <p:nvSpPr>
            <p:cNvPr id="4" name="Obdélník 3"/>
            <p:cNvSpPr>
              <a:spLocks noChangeArrowheads="1"/>
            </p:cNvSpPr>
            <p:nvPr/>
          </p:nvSpPr>
          <p:spPr bwMode="auto">
            <a:xfrm>
              <a:off x="3638054" y="6147664"/>
              <a:ext cx="263007" cy="2101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cs-CZ" dirty="0" smtClean="0">
                  <a:latin typeface="Calibri" pitchFamily="34" charset="0"/>
                </a:rPr>
                <a:t>20 </a:t>
              </a:r>
              <a:endParaRPr lang="cs-CZ" dirty="0">
                <a:latin typeface="Calibri" pitchFamily="34" charset="0"/>
              </a:endParaRPr>
            </a:p>
          </p:txBody>
        </p:sp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604" y="3501008"/>
              <a:ext cx="3155379" cy="264261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521624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Duben, 1892</a:t>
            </a:r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1240462" y="1628800"/>
            <a:ext cx="6715914" cy="4473788"/>
            <a:chOff x="1240462" y="1628800"/>
            <a:chExt cx="6715914" cy="4473788"/>
          </a:xfrm>
        </p:grpSpPr>
        <p:pic>
          <p:nvPicPr>
            <p:cNvPr id="1026" name="Picture 2" descr="April - Maurice Den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0462" y="1628800"/>
              <a:ext cx="6663076" cy="41044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7515230" y="573325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21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0548392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Nadpis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Múzy, 1893</a:t>
            </a:r>
          </a:p>
        </p:txBody>
      </p:sp>
      <p:grpSp>
        <p:nvGrpSpPr>
          <p:cNvPr id="2" name="Skupina 1"/>
          <p:cNvGrpSpPr/>
          <p:nvPr/>
        </p:nvGrpSpPr>
        <p:grpSpPr>
          <a:xfrm>
            <a:off x="2417068" y="1276747"/>
            <a:ext cx="4309863" cy="5449473"/>
            <a:chOff x="2638401" y="1484784"/>
            <a:chExt cx="3867197" cy="5251072"/>
          </a:xfrm>
        </p:grpSpPr>
        <p:pic>
          <p:nvPicPr>
            <p:cNvPr id="2050" name="Picture 2" descr="The Muses - Maurice Den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8401" y="1484784"/>
              <a:ext cx="3867197" cy="489518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048816" y="6379970"/>
              <a:ext cx="395836" cy="355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22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Vlna, 1916</a:t>
            </a:r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1579427" y="1417638"/>
            <a:ext cx="6088917" cy="5189006"/>
            <a:chOff x="1579427" y="1417638"/>
            <a:chExt cx="6088917" cy="5189006"/>
          </a:xfrm>
        </p:grpSpPr>
        <p:pic>
          <p:nvPicPr>
            <p:cNvPr id="2050" name="Picture 2" descr="http://upload.wikimedia.org/wikipedia/en/9/9a/Maurice_Denis_-_Wave_-_Google_Art_Project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9427" y="1417638"/>
              <a:ext cx="5985146" cy="48245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7227198" y="623731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23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0532577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Nadpis 1"/>
          <p:cNvSpPr>
            <a:spLocks noGrp="1"/>
          </p:cNvSpPr>
          <p:nvPr>
            <p:ph type="title"/>
          </p:nvPr>
        </p:nvSpPr>
        <p:spPr>
          <a:xfrm>
            <a:off x="457200" y="123478"/>
            <a:ext cx="8229600" cy="857250"/>
          </a:xfrm>
        </p:spPr>
        <p:txBody>
          <a:bodyPr/>
          <a:lstStyle/>
          <a:p>
            <a:pPr eaLnBrk="1" hangingPunct="1"/>
            <a:r>
              <a:rPr lang="cs-CZ" dirty="0" smtClean="0"/>
              <a:t>Zvěstování, 1912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331640" y="1124744"/>
            <a:ext cx="6633834" cy="5769932"/>
            <a:chOff x="1331640" y="1124744"/>
            <a:chExt cx="6633834" cy="5769932"/>
          </a:xfrm>
        </p:grpSpPr>
        <p:pic>
          <p:nvPicPr>
            <p:cNvPr id="59394" name="Picture 2" descr="C:\Documents and Settings\Jelinkova\Dokumenty\Marcela\Výtvarná výchova\4.19.století\6.Symbolismus\4.Nabis\22.Denis - Zvěstování 191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31640" y="1124744"/>
              <a:ext cx="6492007" cy="537114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sp>
          <p:nvSpPr>
            <p:cNvPr id="3" name="TextBox 2"/>
            <p:cNvSpPr txBox="1"/>
            <p:nvPr/>
          </p:nvSpPr>
          <p:spPr>
            <a:xfrm>
              <a:off x="7524328" y="652534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24</a:t>
              </a:r>
              <a:endParaRPr lang="cs-CZ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85392" y="764704"/>
            <a:ext cx="483488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 </a:t>
            </a:r>
            <a:r>
              <a:rPr lang="fr-FR" sz="5300" dirty="0" smtClean="0"/>
              <a:t>Edouard Vuillard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fr-FR" dirty="0" smtClean="0"/>
              <a:t> </a:t>
            </a:r>
            <a:r>
              <a:rPr lang="cs-CZ" sz="3600" b="0" dirty="0" smtClean="0">
                <a:solidFill>
                  <a:schemeClr val="tx1"/>
                </a:solidFill>
                <a:effectLst/>
              </a:rPr>
              <a:t>(</a:t>
            </a:r>
            <a:r>
              <a:rPr lang="fr-FR" sz="3600" b="0" dirty="0" smtClean="0">
                <a:solidFill>
                  <a:schemeClr val="tx1"/>
                </a:solidFill>
                <a:effectLst/>
              </a:rPr>
              <a:t>1868 – 1940</a:t>
            </a:r>
            <a:r>
              <a:rPr lang="cs-CZ" sz="3600" b="0" dirty="0" smtClean="0">
                <a:solidFill>
                  <a:schemeClr val="tx1"/>
                </a:solidFill>
                <a:effectLst/>
              </a:rPr>
              <a:t>)</a:t>
            </a:r>
            <a:endParaRPr lang="cs-CZ" sz="36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521704" y="5672173"/>
            <a:ext cx="2375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Calibri" pitchFamily="34" charset="0"/>
              </a:rPr>
              <a:t> </a:t>
            </a:r>
            <a:endParaRPr lang="cs-CZ" sz="2000" dirty="0">
              <a:latin typeface="Calibri" pitchFamily="34" charset="0"/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130506" y="274638"/>
            <a:ext cx="2260796" cy="3006591"/>
            <a:chOff x="5455685" y="2210455"/>
            <a:chExt cx="2845321" cy="4037988"/>
          </a:xfrm>
        </p:grpSpPr>
        <p:sp>
          <p:nvSpPr>
            <p:cNvPr id="8" name="TextovéPole 7"/>
            <p:cNvSpPr txBox="1"/>
            <p:nvPr/>
          </p:nvSpPr>
          <p:spPr>
            <a:xfrm>
              <a:off x="5514701" y="5879111"/>
              <a:ext cx="2281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latin typeface="+mj-lt"/>
                </a:rPr>
                <a:t>25. </a:t>
              </a:r>
              <a:r>
                <a:rPr lang="fr-FR" dirty="0">
                  <a:latin typeface="+mj-lt"/>
                </a:rPr>
                <a:t>Autoportrét</a:t>
              </a:r>
              <a:r>
                <a:rPr lang="cs-CZ" dirty="0">
                  <a:latin typeface="+mj-lt"/>
                </a:rPr>
                <a:t>,</a:t>
              </a:r>
              <a:r>
                <a:rPr lang="fr-FR" dirty="0">
                  <a:latin typeface="+mj-lt"/>
                </a:rPr>
                <a:t> 188</a:t>
              </a:r>
              <a:r>
                <a:rPr lang="cs-CZ" dirty="0">
                  <a:latin typeface="+mj-lt"/>
                </a:rPr>
                <a:t>8</a:t>
              </a:r>
              <a:r>
                <a:rPr lang="fr-FR" dirty="0">
                  <a:latin typeface="+mj-lt"/>
                </a:rPr>
                <a:t> </a:t>
              </a:r>
              <a:endParaRPr lang="cs-CZ" dirty="0">
                <a:latin typeface="+mj-lt"/>
              </a:endParaRPr>
            </a:p>
          </p:txBody>
        </p:sp>
        <p:pic>
          <p:nvPicPr>
            <p:cNvPr id="1028" name="Picture 4" descr="Self-Portrait - Edouard Vuillar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5685" y="2210455"/>
              <a:ext cx="2845321" cy="35835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7891" name="Picture 3" descr="C:\Documents and Settings\Jelinkova\Dokumenty\Marcela\Výtvarná výchova\4.19.století\6.Symbolismus\4.Nabis\27.Vuillard - Oktagonální autoportrét 188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044135" y="236073"/>
            <a:ext cx="1920353" cy="2440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6278264" y="2685437"/>
            <a:ext cx="286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+mn-lt"/>
              </a:rPr>
              <a:t>26. </a:t>
            </a:r>
            <a:r>
              <a:rPr lang="cs-CZ" dirty="0">
                <a:latin typeface="+mn-lt"/>
              </a:rPr>
              <a:t>Oktagonální autoportrét</a:t>
            </a:r>
            <a:r>
              <a:rPr lang="cs-CZ" dirty="0" smtClean="0">
                <a:latin typeface="+mn-lt"/>
              </a:rPr>
              <a:t>,</a:t>
            </a:r>
          </a:p>
          <a:p>
            <a:r>
              <a:rPr lang="cs-CZ" dirty="0" smtClean="0">
                <a:latin typeface="+mn-lt"/>
              </a:rPr>
              <a:t>1889</a:t>
            </a:r>
            <a:endParaRPr lang="cs-CZ" dirty="0">
              <a:latin typeface="+mn-lt"/>
            </a:endParaRPr>
          </a:p>
        </p:txBody>
      </p:sp>
      <p:sp>
        <p:nvSpPr>
          <p:cNvPr id="11" name="Zástupný symbol pro obsah 4"/>
          <p:cNvSpPr txBox="1">
            <a:spLocks/>
          </p:cNvSpPr>
          <p:nvPr/>
        </p:nvSpPr>
        <p:spPr bwMode="auto">
          <a:xfrm>
            <a:off x="611560" y="3429000"/>
            <a:ext cx="8352928" cy="2759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Blip>
                <a:blip r:embed="rId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/>
              <a:t>francouzský malíř</a:t>
            </a:r>
          </a:p>
          <a:p>
            <a:pPr eaLnBrk="1" hangingPunct="1"/>
            <a:r>
              <a:rPr lang="cs-CZ" dirty="0" smtClean="0"/>
              <a:t>vliv impresionismu a Lautreca</a:t>
            </a:r>
          </a:p>
          <a:p>
            <a:pPr eaLnBrk="1" hangingPunct="1"/>
            <a:r>
              <a:rPr lang="cs-CZ" dirty="0" smtClean="0"/>
              <a:t>nejčastěji maloval interiéry, ulice, zahrady…</a:t>
            </a:r>
          </a:p>
          <a:p>
            <a:pPr eaLnBrk="1" hangingPunct="1"/>
            <a:r>
              <a:rPr lang="cs-CZ" dirty="0" smtClean="0"/>
              <a:t>miloval domácí prostředí</a:t>
            </a:r>
          </a:p>
          <a:p>
            <a:pPr lvl="1" eaLnBrk="1" hangingPunct="1"/>
            <a:r>
              <a:rPr lang="cs-CZ" dirty="0" smtClean="0"/>
              <a:t>celý život žil s matkou (modistka a švadlena) a starší sestrou</a:t>
            </a:r>
          </a:p>
          <a:p>
            <a:pPr lvl="1" eaLnBrk="1" hangingPunct="1"/>
            <a:r>
              <a:rPr lang="cs-CZ" dirty="0" smtClean="0"/>
              <a:t>měl zálibu v potištěných tkaninách a stěnách polepených barevnými tapetami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7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 lůžku, 1891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763688" y="1504944"/>
            <a:ext cx="5900564" cy="5134492"/>
            <a:chOff x="1763688" y="1504944"/>
            <a:chExt cx="5900564" cy="5134492"/>
          </a:xfrm>
        </p:grpSpPr>
        <p:sp>
          <p:nvSpPr>
            <p:cNvPr id="4" name="TextovéPole 3"/>
            <p:cNvSpPr txBox="1"/>
            <p:nvPr/>
          </p:nvSpPr>
          <p:spPr>
            <a:xfrm>
              <a:off x="7223106" y="6270104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27</a:t>
              </a:r>
              <a:endParaRPr lang="cs-CZ" dirty="0"/>
            </a:p>
          </p:txBody>
        </p:sp>
        <p:pic>
          <p:nvPicPr>
            <p:cNvPr id="2050" name="Picture 2" descr="Edouard Vuillard. In Bed/Au lit.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1504944"/>
              <a:ext cx="5900564" cy="467785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  <a:extLst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Interiér, 1902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1420895" y="1484784"/>
            <a:ext cx="6400563" cy="5116998"/>
            <a:chOff x="1420895" y="1484784"/>
            <a:chExt cx="6400563" cy="5116998"/>
          </a:xfrm>
        </p:grpSpPr>
        <p:pic>
          <p:nvPicPr>
            <p:cNvPr id="2050" name="Picture 2" descr="File:Edouard Vuillard - Interieur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0895" y="1484784"/>
              <a:ext cx="6302210" cy="47476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380312" y="6232450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28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6642742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Interiér, </a:t>
            </a:r>
            <a:r>
              <a:rPr lang="cs-CZ" dirty="0"/>
              <a:t>1893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19672" y="1417638"/>
            <a:ext cx="6201786" cy="5389060"/>
            <a:chOff x="1619672" y="1417638"/>
            <a:chExt cx="6201786" cy="5389060"/>
          </a:xfrm>
        </p:grpSpPr>
        <p:pic>
          <p:nvPicPr>
            <p:cNvPr id="5122" name="Picture 2" descr="http://plogger.itsanet.us/plog-content/images/alphabetical-artist-names/v/vuillardedouardthesuitor1893jp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1417638"/>
              <a:ext cx="6053943" cy="50197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7380312" y="643736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29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6780533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Nadpis 1"/>
          <p:cNvSpPr>
            <a:spLocks noGrp="1"/>
          </p:cNvSpPr>
          <p:nvPr>
            <p:ph type="title"/>
          </p:nvPr>
        </p:nvSpPr>
        <p:spPr>
          <a:xfrm>
            <a:off x="444624" y="563334"/>
            <a:ext cx="3682752" cy="993458"/>
          </a:xfrm>
        </p:spPr>
        <p:txBody>
          <a:bodyPr/>
          <a:lstStyle/>
          <a:p>
            <a:pPr eaLnBrk="1" hangingPunct="1"/>
            <a:r>
              <a:rPr lang="cs-CZ" dirty="0" smtClean="0"/>
              <a:t>Modrý šat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499992" y="585709"/>
            <a:ext cx="4041546" cy="6155659"/>
            <a:chOff x="4499992" y="585709"/>
            <a:chExt cx="4041546" cy="6155659"/>
          </a:xfrm>
        </p:grpSpPr>
        <p:sp>
          <p:nvSpPr>
            <p:cNvPr id="4" name="TextovéPole 3"/>
            <p:cNvSpPr txBox="1"/>
            <p:nvPr/>
          </p:nvSpPr>
          <p:spPr>
            <a:xfrm>
              <a:off x="8100392" y="637203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30</a:t>
              </a:r>
              <a:endParaRPr lang="cs-CZ" dirty="0"/>
            </a:p>
          </p:txBody>
        </p:sp>
        <p:pic>
          <p:nvPicPr>
            <p:cNvPr id="4098" name="Picture 2" descr="Pinned Imag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9992" y="585709"/>
              <a:ext cx="4031420" cy="58125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/>
              <a:t>Arnold </a:t>
            </a:r>
            <a:r>
              <a:rPr lang="cs-CZ" sz="4800" dirty="0" smtClean="0"/>
              <a:t>Böcklin</a:t>
            </a:r>
            <a:br>
              <a:rPr lang="cs-CZ" sz="48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(1827 – 1901)</a:t>
            </a:r>
            <a:endParaRPr lang="cs-CZ" sz="32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764954"/>
            <a:ext cx="4896544" cy="4248472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cs-CZ" sz="2800" dirty="0"/>
              <a:t>švýcarský malíř, kreslíř, grafik a </a:t>
            </a:r>
            <a:r>
              <a:rPr lang="cs-CZ" sz="2800" dirty="0" smtClean="0"/>
              <a:t>sochař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2400" dirty="0" smtClean="0"/>
              <a:t>je </a:t>
            </a:r>
            <a:r>
              <a:rPr lang="cs-CZ" sz="2400" dirty="0"/>
              <a:t>považován za jednoho z nejvýznamnějších výtvarných umělců 19. </a:t>
            </a:r>
            <a:r>
              <a:rPr lang="cs-CZ" sz="2400" dirty="0" smtClean="0"/>
              <a:t>století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2400" dirty="0" smtClean="0"/>
              <a:t>navrhl secesní typ písma</a:t>
            </a:r>
            <a:r>
              <a:rPr lang="cs-CZ" sz="2400" dirty="0"/>
              <a:t>, které po něm bylo i </a:t>
            </a:r>
            <a:r>
              <a:rPr lang="cs-CZ" sz="2400" dirty="0" smtClean="0"/>
              <a:t>pojmenováno</a:t>
            </a:r>
            <a:endParaRPr lang="cs-CZ" sz="2400" dirty="0"/>
          </a:p>
        </p:txBody>
      </p:sp>
      <p:grpSp>
        <p:nvGrpSpPr>
          <p:cNvPr id="5" name="Group 4"/>
          <p:cNvGrpSpPr/>
          <p:nvPr/>
        </p:nvGrpSpPr>
        <p:grpSpPr>
          <a:xfrm>
            <a:off x="4932040" y="1612703"/>
            <a:ext cx="3855320" cy="5166714"/>
            <a:chOff x="4932040" y="1612703"/>
            <a:chExt cx="3855320" cy="5166714"/>
          </a:xfrm>
        </p:grpSpPr>
        <p:pic>
          <p:nvPicPr>
            <p:cNvPr id="6146" name="Picture 2" descr="http://upload.wikimedia.org/wikipedia/commons/d/db/Arnold_Boecklin-fiedelnder_Tod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1612703"/>
              <a:ext cx="3855320" cy="477589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5868144" y="6410085"/>
              <a:ext cx="23391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31. Autoportrét, 1872</a:t>
              </a:r>
              <a:endParaRPr lang="cs-CZ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117079" y="5100768"/>
            <a:ext cx="2919216" cy="1064909"/>
            <a:chOff x="1220736" y="5665166"/>
            <a:chExt cx="2919216" cy="1064909"/>
          </a:xfrm>
        </p:grpSpPr>
        <p:pic>
          <p:nvPicPr>
            <p:cNvPr id="6148" name="Picture 4" descr="Soubor:Arnold Boecklin Font.sv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0736" y="5665166"/>
              <a:ext cx="2127128" cy="1053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698806" y="6360743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32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77631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Ostrov mrtvých </a:t>
            </a:r>
            <a:r>
              <a:rPr lang="cs-CZ" dirty="0" smtClean="0"/>
              <a:t>(</a:t>
            </a:r>
            <a:r>
              <a:rPr lang="cs-CZ" dirty="0"/>
              <a:t>1883)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23528" y="1628800"/>
            <a:ext cx="8650058" cy="5026660"/>
            <a:chOff x="323528" y="1628800"/>
            <a:chExt cx="8650058" cy="5026660"/>
          </a:xfrm>
        </p:grpSpPr>
        <p:pic>
          <p:nvPicPr>
            <p:cNvPr id="7170" name="Picture 2" descr="http://upload.wikimedia.org/wikipedia/commons/0/0b/Arnold_Boecklin_-_Island_of_the_Dead%2C_Third_Version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28800"/>
              <a:ext cx="8466357" cy="46573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8532440" y="6286128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33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2622624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69776"/>
            <a:ext cx="8229600" cy="1143000"/>
          </a:xfrm>
        </p:spPr>
        <p:txBody>
          <a:bodyPr/>
          <a:lstStyle/>
          <a:p>
            <a:r>
              <a:rPr lang="cs-CZ" sz="4800" dirty="0"/>
              <a:t>Fernand </a:t>
            </a:r>
            <a:r>
              <a:rPr lang="cs-CZ" sz="4800" dirty="0" smtClean="0"/>
              <a:t>Khnopff</a:t>
            </a:r>
            <a:br>
              <a:rPr lang="cs-CZ" sz="48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(1858 – 1921)</a:t>
            </a:r>
            <a:endParaRPr lang="cs-CZ" sz="32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600201"/>
            <a:ext cx="8424936" cy="748680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cs-CZ" dirty="0" smtClean="0"/>
              <a:t>přední belgický symbolista</a:t>
            </a:r>
            <a:endParaRPr lang="cs-CZ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547664" y="5589240"/>
            <a:ext cx="597666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007033"/>
                </a:solidFill>
              </a:rPr>
              <a:t>Sfinx (Laskání), 1883</a:t>
            </a:r>
            <a:endParaRPr lang="cs-CZ" dirty="0">
              <a:solidFill>
                <a:srgbClr val="007033"/>
              </a:solidFill>
            </a:endParaRPr>
          </a:p>
        </p:txBody>
      </p:sp>
      <p:pic>
        <p:nvPicPr>
          <p:cNvPr id="8194" name="Picture 2" descr="http://upload.wikimedia.org/wikipedia/commons/2/21/Fernand_Khnopff_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70" y="2601904"/>
            <a:ext cx="8845026" cy="2843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686800" y="5445223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622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/>
              <a:t>Auguste </a:t>
            </a:r>
            <a:r>
              <a:rPr lang="cs-CZ" sz="4800" dirty="0" smtClean="0"/>
              <a:t>Rodin</a:t>
            </a:r>
            <a:br>
              <a:rPr lang="cs-CZ" sz="48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(1840 – 1917)</a:t>
            </a:r>
            <a:endParaRPr lang="cs-CZ" sz="32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19872" y="1855365"/>
            <a:ext cx="5616624" cy="4525963"/>
          </a:xfrm>
        </p:spPr>
        <p:txBody>
          <a:bodyPr/>
          <a:lstStyle/>
          <a:p>
            <a:r>
              <a:rPr lang="cs-CZ" sz="2800" dirty="0"/>
              <a:t>jeden z největších sochařů 19. </a:t>
            </a:r>
            <a:r>
              <a:rPr lang="cs-CZ" sz="2800" dirty="0" smtClean="0"/>
              <a:t>století</a:t>
            </a:r>
          </a:p>
          <a:p>
            <a:pPr lvl="1"/>
            <a:r>
              <a:rPr lang="cs-CZ" sz="2400" dirty="0" smtClean="0"/>
              <a:t>jím začíná </a:t>
            </a:r>
            <a:r>
              <a:rPr lang="cs-CZ" sz="2400" dirty="0"/>
              <a:t>éra moderního </a:t>
            </a:r>
            <a:r>
              <a:rPr lang="cs-CZ" sz="2400" dirty="0" smtClean="0"/>
              <a:t>sochařství</a:t>
            </a:r>
            <a:endParaRPr lang="cs-CZ" sz="2400" dirty="0"/>
          </a:p>
          <a:p>
            <a:r>
              <a:rPr lang="cs-CZ" sz="2800" dirty="0"/>
              <a:t>v</a:t>
            </a:r>
            <a:r>
              <a:rPr lang="cs-CZ" sz="2800" dirty="0" smtClean="0"/>
              <a:t>ycházel </a:t>
            </a:r>
            <a:r>
              <a:rPr lang="cs-CZ" sz="2800" dirty="0"/>
              <a:t>ze studia antiky, gotiky, renesance a orientálního </a:t>
            </a:r>
            <a:r>
              <a:rPr lang="cs-CZ" sz="2800" dirty="0" smtClean="0"/>
              <a:t>umění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a </a:t>
            </a:r>
            <a:r>
              <a:rPr lang="cs-CZ" sz="2800" dirty="0"/>
              <a:t>základ své umělecké činnosti pokládal </a:t>
            </a:r>
            <a:r>
              <a:rPr lang="cs-CZ" sz="2800" dirty="0" smtClean="0"/>
              <a:t>přírodu</a:t>
            </a:r>
          </a:p>
          <a:p>
            <a:pPr lvl="1"/>
            <a:r>
              <a:rPr lang="cs-CZ" sz="2400" dirty="0"/>
              <a:t>l</a:t>
            </a:r>
            <a:r>
              <a:rPr lang="cs-CZ" sz="2400" dirty="0" smtClean="0"/>
              <a:t>idské </a:t>
            </a:r>
            <a:r>
              <a:rPr lang="cs-CZ" sz="2400" dirty="0"/>
              <a:t>tělo bylo pro něj nejvhodnějším prostředkem, kterým je možné vyjádřit každý duševní </a:t>
            </a:r>
            <a:r>
              <a:rPr lang="cs-CZ" sz="2400" dirty="0" smtClean="0"/>
              <a:t>stav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23528" y="1626195"/>
            <a:ext cx="2961426" cy="4969908"/>
            <a:chOff x="323528" y="1626195"/>
            <a:chExt cx="2961426" cy="4969908"/>
          </a:xfrm>
        </p:grpSpPr>
        <p:pic>
          <p:nvPicPr>
            <p:cNvPr id="9218" name="Picture 2" descr="Soubor:Netsurf11 - Rodin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626195"/>
              <a:ext cx="2857500" cy="46005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843808" y="6226771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35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35306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/>
              <a:t>Brány pekla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4464496" cy="4525963"/>
          </a:xfrm>
        </p:spPr>
        <p:txBody>
          <a:bodyPr/>
          <a:lstStyle/>
          <a:p>
            <a:pPr marL="457200" indent="-457200" eaLnBrk="1" hangingPunct="1">
              <a:buBlip>
                <a:blip r:embed="rId2"/>
              </a:buBlip>
            </a:pPr>
            <a:r>
              <a:rPr lang="cs-CZ" sz="2800" dirty="0"/>
              <a:t>v roce 1880 byl vybrán, aby vytvořil portál plánovaného Muzea dekorativního umění</a:t>
            </a:r>
          </a:p>
          <a:p>
            <a:pPr lvl="1" eaLnBrk="1" hangingPunct="1">
              <a:buFont typeface="Calibri" panose="020F0502020204030204" pitchFamily="34" charset="0"/>
              <a:buChar char="‒"/>
            </a:pPr>
            <a:r>
              <a:rPr lang="cs-CZ" sz="2400" dirty="0"/>
              <a:t>nikdy nebylo </a:t>
            </a:r>
            <a:r>
              <a:rPr lang="cs-CZ" sz="2400" dirty="0" smtClean="0"/>
              <a:t>postaveno</a:t>
            </a:r>
          </a:p>
          <a:p>
            <a:pPr marL="457200" indent="-457200" eaLnBrk="1" hangingPunct="1">
              <a:buBlip>
                <a:blip r:embed="rId2"/>
              </a:buBlip>
            </a:pPr>
            <a:r>
              <a:rPr lang="cs-CZ" sz="2800" dirty="0" smtClean="0"/>
              <a:t>pracoval </a:t>
            </a:r>
            <a:r>
              <a:rPr lang="cs-CZ" sz="2800" dirty="0"/>
              <a:t>37 let na monumentálním sousoší Brány pekla</a:t>
            </a:r>
          </a:p>
          <a:p>
            <a:pPr lvl="1" eaLnBrk="1" hangingPunct="1">
              <a:buFont typeface="Calibri" panose="020F0502020204030204" pitchFamily="34" charset="0"/>
              <a:buChar char="‒"/>
            </a:pPr>
            <a:r>
              <a:rPr lang="cs-CZ" sz="2400" dirty="0"/>
              <a:t>scény Dante Alighieriho Božské komedie</a:t>
            </a:r>
          </a:p>
          <a:p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5049168" y="1103435"/>
            <a:ext cx="3624088" cy="5670376"/>
            <a:chOff x="5127301" y="1417638"/>
            <a:chExt cx="3624088" cy="5670376"/>
          </a:xfrm>
        </p:grpSpPr>
        <p:pic>
          <p:nvPicPr>
            <p:cNvPr id="5" name="Picture 2" descr="http://upload.wikimedia.org/wikipedia/commons/6/69/Z%C3%BCrich_-_Kunsthaus_-_Rodin%27s_H%C3%B6llentor_IMG_7384_Shift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7301" y="1417638"/>
              <a:ext cx="3577631" cy="53657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8310243" y="671868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36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583800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957" y="4149080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2267744" y="1859340"/>
            <a:ext cx="46313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KONEC</a:t>
            </a:r>
            <a:endParaRPr lang="cs-CZ" sz="96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4048" y="5661248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3065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3.33333E-6 L 4.72222E-6 -0.07223 " pathEditMode="relative" rAng="0" ptsTypes="AA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400"/>
                            </p:stCondLst>
                            <p:childTnLst>
                              <p:par>
                                <p:cTn id="2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b="1" dirty="0"/>
              <a:t>Paul Gauguin </a:t>
            </a:r>
            <a:r>
              <a:rPr lang="cs-CZ" sz="1200" b="1" dirty="0" smtClean="0"/>
              <a:t>– Pont Aven: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10.4.2013].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www.wikipaintings.org/en/paul-gauguin/washerwomen-at-pont-aven-1886</a:t>
            </a:r>
            <a:endParaRPr lang="cs-CZ" sz="1200" b="1" dirty="0" smtClean="0"/>
          </a:p>
          <a:p>
            <a:r>
              <a:rPr lang="cs-CZ" sz="1200" b="1" dirty="0" smtClean="0"/>
              <a:t>Paul Sérusier – foto: </a:t>
            </a:r>
            <a:r>
              <a:rPr lang="cs-CZ" sz="1200" dirty="0"/>
              <a:t>AUTOR 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8.4.2013]. Dostupný pod licencí public domain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cs.wikipedia.org/wiki/Soubor:Serusier-picture.jpg</a:t>
            </a:r>
            <a:endParaRPr lang="cs-CZ" sz="1200" dirty="0" smtClean="0"/>
          </a:p>
          <a:p>
            <a:r>
              <a:rPr lang="cs-CZ" sz="1200" b="1" dirty="0" smtClean="0"/>
              <a:t>Paul Sérusier – Talisman: </a:t>
            </a:r>
            <a:r>
              <a:rPr lang="cs-CZ" sz="1200" dirty="0"/>
              <a:t>AUTOR 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8.4.2013]. Dostupný pod licencí public domain na WWW: </a:t>
            </a:r>
            <a:r>
              <a:rPr lang="cs-CZ" sz="1200" dirty="0">
                <a:hlinkClick r:id="rId5"/>
              </a:rPr>
              <a:t>http://cs.wikipedia.org/wiki/Soubor:Serusier_-_</a:t>
            </a:r>
            <a:r>
              <a:rPr lang="cs-CZ" sz="1200" dirty="0" smtClean="0">
                <a:hlinkClick r:id="rId5"/>
              </a:rPr>
              <a:t>the_talisman.JPG</a:t>
            </a:r>
            <a:endParaRPr lang="cs-CZ" sz="1200" dirty="0" smtClean="0"/>
          </a:p>
          <a:p>
            <a:r>
              <a:rPr lang="cs-CZ" sz="1200" b="1" dirty="0" smtClean="0"/>
              <a:t>Paul </a:t>
            </a:r>
            <a:r>
              <a:rPr lang="cs-CZ" sz="1200" b="1" dirty="0"/>
              <a:t>Sérusier </a:t>
            </a:r>
            <a:r>
              <a:rPr lang="cs-CZ" sz="1200" b="1" dirty="0" smtClean="0"/>
              <a:t>–  </a:t>
            </a:r>
            <a:r>
              <a:rPr lang="cs-CZ" sz="1200" b="1" dirty="0"/>
              <a:t>Portrét Paula </a:t>
            </a:r>
            <a:r>
              <a:rPr lang="cs-CZ" sz="1200" b="1" dirty="0" err="1" smtClean="0"/>
              <a:t>Ransona</a:t>
            </a:r>
            <a:r>
              <a:rPr lang="cs-CZ" sz="1200" b="1" dirty="0" smtClean="0"/>
              <a:t>:  </a:t>
            </a:r>
            <a:r>
              <a:rPr lang="cs-CZ" sz="1200" dirty="0"/>
              <a:t>AUTOR NEUVEDEN. </a:t>
            </a:r>
            <a:r>
              <a:rPr lang="cs-CZ" sz="1200" i="1" dirty="0"/>
              <a:t>http://commons.wikimedia.org</a:t>
            </a:r>
            <a:r>
              <a:rPr lang="cs-CZ" sz="1200" dirty="0"/>
              <a:t> [online]. [cit. 8.4.2013]. Dostupný pod licencí public domain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commons.wikimedia.org/wiki/File:Portr%C3%A4t_Paul_Ranson.jpg</a:t>
            </a:r>
            <a:endParaRPr lang="cs-CZ" sz="1200" dirty="0" smtClean="0"/>
          </a:p>
          <a:p>
            <a:r>
              <a:rPr lang="fr-FR" sz="1200" b="1" dirty="0"/>
              <a:t>Paul Sérusier –  </a:t>
            </a:r>
            <a:r>
              <a:rPr lang="fr-FR" sz="1200" b="1" dirty="0" err="1"/>
              <a:t>Melancholie</a:t>
            </a:r>
            <a:r>
              <a:rPr lang="fr-FR" sz="1200" b="1" dirty="0"/>
              <a:t>: </a:t>
            </a:r>
            <a:r>
              <a:rPr lang="fr-FR" sz="1200" dirty="0"/>
              <a:t>AUTOR NEUVEDEN. http://commons.wikimedia.org [online]. [</a:t>
            </a:r>
            <a:r>
              <a:rPr lang="fr-FR" sz="1200" dirty="0" err="1"/>
              <a:t>cit</a:t>
            </a:r>
            <a:r>
              <a:rPr lang="fr-FR" sz="1200" dirty="0"/>
              <a:t>. 8.4.2013]. </a:t>
            </a:r>
            <a:r>
              <a:rPr lang="fr-FR" sz="1200" dirty="0" err="1"/>
              <a:t>Dostupný</a:t>
            </a:r>
            <a:r>
              <a:rPr lang="fr-FR" sz="1200" dirty="0"/>
              <a:t> </a:t>
            </a:r>
            <a:r>
              <a:rPr lang="fr-FR" sz="1200" dirty="0" err="1"/>
              <a:t>pod</a:t>
            </a:r>
            <a:r>
              <a:rPr lang="fr-FR" sz="1200" dirty="0"/>
              <a:t> </a:t>
            </a:r>
            <a:r>
              <a:rPr lang="fr-FR" sz="1200" dirty="0" err="1"/>
              <a:t>licencí</a:t>
            </a:r>
            <a:r>
              <a:rPr lang="fr-FR" sz="1200" dirty="0"/>
              <a:t> public domain  na WWW: </a:t>
            </a:r>
            <a:r>
              <a:rPr lang="fr-FR" sz="1200" dirty="0">
                <a:hlinkClick r:id="rId7"/>
              </a:rPr>
              <a:t>http://</a:t>
            </a:r>
            <a:r>
              <a:rPr lang="fr-FR" sz="1200" dirty="0" smtClean="0">
                <a:hlinkClick r:id="rId7"/>
              </a:rPr>
              <a:t>commons.wikimedia.org/wiki/File:Serusier-EveBretonne.jpg</a:t>
            </a:r>
            <a:endParaRPr lang="cs-CZ" sz="1200" dirty="0" smtClean="0"/>
          </a:p>
          <a:p>
            <a:r>
              <a:rPr lang="fr-FR" sz="1200" b="1" dirty="0"/>
              <a:t>Paul Sérusier – </a:t>
            </a:r>
            <a:r>
              <a:rPr lang="cs-CZ" sz="1200" b="1" dirty="0" smtClean="0"/>
              <a:t> </a:t>
            </a:r>
            <a:r>
              <a:rPr lang="cs-CZ" sz="1200" b="1" dirty="0"/>
              <a:t>Zaříkávání v Zakázaném </a:t>
            </a:r>
            <a:r>
              <a:rPr lang="cs-CZ" sz="1200" b="1" dirty="0" smtClean="0"/>
              <a:t>lese: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http://commons.wikimedia.org</a:t>
            </a:r>
            <a:r>
              <a:rPr lang="cs-CZ" sz="1200" dirty="0"/>
              <a:t> [online]. [cit. 8.4.2013]. Dostupný pod licencí public domain na WWW: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commons.wikimedia.org/wiki/File:Serusier-BoisSacre.jpg</a:t>
            </a:r>
            <a:endParaRPr lang="cs-CZ" sz="1200" dirty="0" smtClean="0"/>
          </a:p>
          <a:p>
            <a:r>
              <a:rPr lang="fr-FR" sz="1200" b="1" dirty="0"/>
              <a:t>Paul Sérusier – </a:t>
            </a:r>
            <a:r>
              <a:rPr lang="cs-CZ" sz="1200" b="1" dirty="0" smtClean="0"/>
              <a:t> </a:t>
            </a:r>
            <a:r>
              <a:rPr lang="cs-CZ" sz="1200" b="1" dirty="0"/>
              <a:t>Koupající se s bílými závoji</a:t>
            </a:r>
            <a:r>
              <a:rPr lang="cs-CZ" sz="1200" b="1" dirty="0" smtClean="0"/>
              <a:t>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http://www.wikipaintings.org</a:t>
            </a:r>
            <a:r>
              <a:rPr lang="cs-CZ" sz="1200" dirty="0"/>
              <a:t> [online]. [cit. 8.4.2013]. Dostupný pod licencí public domain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www.wikipaintings.org/en/paul-serusier/bathers-with-white-veils-1908</a:t>
            </a:r>
            <a:endParaRPr lang="cs-CZ" sz="1200" dirty="0"/>
          </a:p>
          <a:p>
            <a:r>
              <a:rPr lang="fr-FR" sz="1200" b="1" dirty="0"/>
              <a:t>Pierre Bonnard </a:t>
            </a:r>
            <a:r>
              <a:rPr lang="cs-CZ" sz="1200" b="1" dirty="0"/>
              <a:t>– </a:t>
            </a:r>
            <a:r>
              <a:rPr lang="cs-CZ" sz="1200" b="1" dirty="0" smtClean="0"/>
              <a:t>Autoportrét: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http://en.wikipedia.org</a:t>
            </a:r>
            <a:r>
              <a:rPr lang="cs-CZ" sz="1200" dirty="0"/>
              <a:t> [online]. [cit. 8.4.2013]. Dostupný pod licencí public domain na WWW: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en.wikipedia.org/wiki/File:Bonnard74.JPG</a:t>
            </a:r>
            <a:endParaRPr lang="cs-CZ" sz="1200" dirty="0" smtClean="0"/>
          </a:p>
          <a:p>
            <a:r>
              <a:rPr lang="fr-FR" sz="1200" b="1" dirty="0" smtClean="0"/>
              <a:t>Pierre </a:t>
            </a:r>
            <a:r>
              <a:rPr lang="fr-FR" sz="1200" b="1" dirty="0"/>
              <a:t>Bonnard </a:t>
            </a:r>
            <a:r>
              <a:rPr lang="cs-CZ" sz="1200" b="1" dirty="0" smtClean="0"/>
              <a:t>– Středomoří I: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11"/>
              </a:rPr>
              <a:t>http://</a:t>
            </a:r>
            <a:r>
              <a:rPr lang="pt-BR" sz="1200" dirty="0" smtClean="0">
                <a:hlinkClick r:id="rId11"/>
              </a:rPr>
              <a:t>www.wikipaintings.org/en/pierre-bonnard/the-mediterranean-triptych</a:t>
            </a:r>
            <a:endParaRPr lang="cs-CZ" sz="1200" dirty="0" smtClean="0"/>
          </a:p>
          <a:p>
            <a:r>
              <a:rPr lang="fr-FR" sz="1200" b="1" dirty="0" smtClean="0"/>
              <a:t>Pierre </a:t>
            </a:r>
            <a:r>
              <a:rPr lang="fr-FR" sz="1200" b="1" dirty="0"/>
              <a:t>Bonnard </a:t>
            </a:r>
            <a:r>
              <a:rPr lang="cs-CZ" sz="1200" b="1" dirty="0"/>
              <a:t>– Středomoří I</a:t>
            </a:r>
            <a:r>
              <a:rPr lang="cs-CZ" sz="1200" b="1" dirty="0" smtClean="0"/>
              <a:t>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12"/>
              </a:rPr>
              <a:t>http://</a:t>
            </a:r>
            <a:r>
              <a:rPr lang="pt-BR" sz="1200" dirty="0" smtClean="0">
                <a:hlinkClick r:id="rId12"/>
              </a:rPr>
              <a:t>www.wikipaintings.org/en/pierre-bonnard/the-mediterranean-centre-of-triptych</a:t>
            </a:r>
            <a:endParaRPr lang="cs-CZ" sz="1200" dirty="0" smtClean="0"/>
          </a:p>
          <a:p>
            <a:r>
              <a:rPr lang="cs-CZ" sz="1200" b="1" dirty="0"/>
              <a:t>Pierre Bonnard – Středomoří I</a:t>
            </a:r>
            <a:r>
              <a:rPr lang="cs-CZ" sz="1200" dirty="0"/>
              <a:t>:  </a:t>
            </a:r>
            <a:r>
              <a:rPr lang="pt-BR" sz="1200" dirty="0"/>
              <a:t>AUTOR NEUVEDEN. http://www.wikipaintings.org [online]. [cit. 8.4.2013]. Dostupný na WWW: </a:t>
            </a:r>
            <a:r>
              <a:rPr lang="pt-BR" sz="1200" dirty="0">
                <a:hlinkClick r:id="rId13"/>
              </a:rPr>
              <a:t>http://</a:t>
            </a:r>
            <a:r>
              <a:rPr lang="pt-BR" sz="1200" dirty="0" smtClean="0">
                <a:hlinkClick r:id="rId13"/>
              </a:rPr>
              <a:t>www.wikipaintings.org/en/pierre-bonnard/the-mediterranean-triptych-1</a:t>
            </a:r>
            <a:endParaRPr lang="cs-CZ" sz="1200" dirty="0" smtClean="0"/>
          </a:p>
          <a:p>
            <a:r>
              <a:rPr lang="fr-FR" sz="1200" b="1" dirty="0"/>
              <a:t>Pierre Bonnard </a:t>
            </a:r>
            <a:r>
              <a:rPr lang="cs-CZ" sz="1200" b="1" dirty="0" smtClean="0"/>
              <a:t>– </a:t>
            </a:r>
            <a:r>
              <a:rPr lang="cs-CZ" sz="1200" b="1" dirty="0"/>
              <a:t>V koupelně: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14"/>
              </a:rPr>
              <a:t>http://www.wikipaintings.org/en/pierre-bonnard/in-the-bathroom-1907</a:t>
            </a:r>
            <a:endParaRPr lang="cs-CZ" sz="1200" dirty="0"/>
          </a:p>
          <a:p>
            <a:r>
              <a:rPr lang="fr-FR" sz="1200" b="1" dirty="0"/>
              <a:t>Pierre Bonnard </a:t>
            </a:r>
            <a:r>
              <a:rPr lang="cs-CZ" sz="1200" b="1" dirty="0"/>
              <a:t>–  Akt  krbu: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15"/>
              </a:rPr>
              <a:t>http://</a:t>
            </a:r>
            <a:r>
              <a:rPr lang="pt-BR" sz="1200" dirty="0" smtClean="0">
                <a:hlinkClick r:id="rId15"/>
              </a:rPr>
              <a:t>www.wikipaintings.org/en/pierre-bonnard/nude-at-the-fireplace-1913</a:t>
            </a:r>
            <a:endParaRPr lang="cs-CZ" sz="1200" dirty="0" smtClean="0"/>
          </a:p>
          <a:p>
            <a:r>
              <a:rPr lang="fr-FR" sz="1200" b="1" dirty="0"/>
              <a:t>Pierre Bonnard </a:t>
            </a:r>
            <a:r>
              <a:rPr lang="cs-CZ" sz="1200" b="1" dirty="0"/>
              <a:t>– Akt u pohovky: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16"/>
              </a:rPr>
              <a:t>http://www.wikipaintings.org/en/pierre-bonnard/model-in-backligh-1908</a:t>
            </a:r>
            <a:endParaRPr lang="cs-CZ" sz="1200" dirty="0"/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3727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15"/>
            </a:pPr>
            <a:r>
              <a:rPr lang="fr-FR" sz="1200" b="1" dirty="0" smtClean="0"/>
              <a:t>Pierre </a:t>
            </a:r>
            <a:r>
              <a:rPr lang="fr-FR" sz="1200" b="1" dirty="0"/>
              <a:t>Bonnard </a:t>
            </a:r>
            <a:r>
              <a:rPr lang="cs-CZ" sz="1200" b="1" dirty="0"/>
              <a:t>– </a:t>
            </a:r>
            <a:r>
              <a:rPr lang="sv-SE" sz="1200" b="1" dirty="0"/>
              <a:t>Akt se zakrytýma nohama</a:t>
            </a:r>
            <a:r>
              <a:rPr lang="cs-CZ" sz="1200" b="1" dirty="0"/>
              <a:t>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2"/>
              </a:rPr>
              <a:t>http://www.wikipaintings.org/en/pierre-bonnard/nude-with-covered-legs-1911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fr-FR" sz="1200" b="1" dirty="0"/>
              <a:t>Pierre Bonnard </a:t>
            </a:r>
            <a:r>
              <a:rPr lang="cs-CZ" sz="1200" b="1" dirty="0"/>
              <a:t>–  Akt před zrcadlem: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www.wikipaintings.org/en/pierre-bonnard/nude-before-a-mirror-1931</a:t>
            </a:r>
            <a:endParaRPr lang="cs-CZ" sz="1200" dirty="0" smtClean="0"/>
          </a:p>
          <a:p>
            <a:pPr>
              <a:buFont typeface="+mj-lt"/>
              <a:buAutoNum type="arabicPeriod" startAt="15"/>
            </a:pPr>
            <a:r>
              <a:rPr lang="fr-FR" sz="1200" b="1" dirty="0"/>
              <a:t>Pierre Bonnard </a:t>
            </a:r>
            <a:r>
              <a:rPr lang="cs-CZ" sz="1200" b="1" dirty="0" smtClean="0"/>
              <a:t>– Autoportrét: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9.4.2013]. Dostupný na WWW: </a:t>
            </a:r>
            <a:r>
              <a:rPr lang="pt-BR" sz="1200" dirty="0">
                <a:hlinkClick r:id="rId4"/>
              </a:rPr>
              <a:t>http://</a:t>
            </a:r>
            <a:r>
              <a:rPr lang="pt-BR" sz="1200" dirty="0" smtClean="0">
                <a:hlinkClick r:id="rId4"/>
              </a:rPr>
              <a:t>www.wikipaintings.org/en/pierre-bonnard/self-portrait-1942</a:t>
            </a:r>
            <a:endParaRPr lang="cs-CZ" sz="1200" dirty="0" smtClean="0"/>
          </a:p>
          <a:p>
            <a:pPr>
              <a:buFont typeface="+mj-lt"/>
              <a:buAutoNum type="arabicPeriod" startAt="15"/>
            </a:pPr>
            <a:r>
              <a:rPr lang="fr-FR" sz="1200" b="1" dirty="0" smtClean="0"/>
              <a:t>Pierre </a:t>
            </a:r>
            <a:r>
              <a:rPr lang="fr-FR" sz="1200" b="1" dirty="0"/>
              <a:t>Bonnard </a:t>
            </a:r>
            <a:r>
              <a:rPr lang="cs-CZ" sz="1200" b="1" dirty="0"/>
              <a:t>– Poslední autoportrét: </a:t>
            </a:r>
            <a:r>
              <a:rPr lang="pt-BR" sz="1200" dirty="0"/>
              <a:t>AUTOR NEUVEDEN. </a:t>
            </a:r>
            <a:r>
              <a:rPr lang="pt-BR" sz="1200" i="1" dirty="0"/>
              <a:t>http://www.wikipaintings.org</a:t>
            </a:r>
            <a:r>
              <a:rPr lang="pt-BR" sz="1200" dirty="0"/>
              <a:t> [online]. [cit. 8.4.2013]. Dostupný na WWW: </a:t>
            </a:r>
            <a:r>
              <a:rPr lang="pt-BR" sz="1200" dirty="0">
                <a:hlinkClick r:id="rId5"/>
              </a:rPr>
              <a:t>http://www.wikipaintings.org/en/pierre-bonnard/the-last-self-portrait-1945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cs-CZ" sz="1200" b="1" dirty="0"/>
              <a:t>M. Denis –  </a:t>
            </a:r>
            <a:r>
              <a:rPr lang="cs-CZ" sz="1200" b="1" dirty="0" err="1"/>
              <a:t>Noli</a:t>
            </a:r>
            <a:r>
              <a:rPr lang="cs-CZ" sz="1200" b="1" dirty="0"/>
              <a:t> </a:t>
            </a:r>
            <a:r>
              <a:rPr lang="cs-CZ" sz="1200" b="1" dirty="0" err="1"/>
              <a:t>Me</a:t>
            </a:r>
            <a:r>
              <a:rPr lang="cs-CZ" sz="1200" b="1" dirty="0"/>
              <a:t> </a:t>
            </a:r>
            <a:r>
              <a:rPr lang="cs-CZ" sz="1200" b="1" dirty="0" err="1"/>
              <a:t>Tangere</a:t>
            </a:r>
            <a:r>
              <a:rPr lang="cs-CZ" sz="1200" b="1" dirty="0"/>
              <a:t>: </a:t>
            </a:r>
            <a:r>
              <a:rPr lang="cs-CZ" sz="1200" dirty="0"/>
              <a:t>AUTOR NEUVEDEN. </a:t>
            </a:r>
            <a:r>
              <a:rPr lang="cs-CZ" sz="1200" i="1" dirty="0"/>
              <a:t>http://www.wikipaintings.org</a:t>
            </a:r>
            <a:r>
              <a:rPr lang="cs-CZ" sz="1200" dirty="0"/>
              <a:t> [online]. [cit. 9.4.2013]. Dostupný pod licencí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6"/>
              </a:rPr>
              <a:t>http://www.wikipaintings.org/en/maurice-denis/noli-me-tangere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cs-CZ" sz="1200" b="1" dirty="0" smtClean="0"/>
              <a:t>M</a:t>
            </a:r>
            <a:r>
              <a:rPr lang="cs-CZ" sz="1200" b="1" dirty="0"/>
              <a:t>. Denis – autoportrét: </a:t>
            </a:r>
            <a:r>
              <a:rPr lang="cs-CZ" sz="1200" dirty="0"/>
              <a:t>AUTOR NEUVEDEN. </a:t>
            </a:r>
            <a:r>
              <a:rPr lang="cs-CZ" sz="1200" i="1" dirty="0"/>
              <a:t>http://www.wikipaintings.org</a:t>
            </a:r>
            <a:r>
              <a:rPr lang="cs-CZ" sz="1200" dirty="0"/>
              <a:t> [online]. [cit. 9.4.2013]. Dostupný pod licencí public domain na WWW: </a:t>
            </a:r>
            <a:r>
              <a:rPr lang="cs-CZ" sz="1200" dirty="0">
                <a:hlinkClick r:id="rId7"/>
              </a:rPr>
              <a:t>http://www.wikipaintings.org/en/maurice-denis/self-portrait-1916</a:t>
            </a:r>
            <a:endParaRPr lang="cs-CZ" sz="1200" dirty="0"/>
          </a:p>
          <a:p>
            <a:pPr>
              <a:buFont typeface="+mj-lt"/>
              <a:buAutoNum type="arabicPeriod" startAt="15"/>
            </a:pPr>
            <a:r>
              <a:rPr lang="cs-CZ" sz="1200" b="1" dirty="0" smtClean="0"/>
              <a:t>M</a:t>
            </a:r>
            <a:r>
              <a:rPr lang="cs-CZ" sz="1200" b="1" dirty="0"/>
              <a:t>. Denis – Duben: </a:t>
            </a:r>
            <a:r>
              <a:rPr lang="cs-CZ" sz="1200" dirty="0"/>
              <a:t>AUTOR NEUVEDEN. </a:t>
            </a:r>
            <a:r>
              <a:rPr lang="cs-CZ" sz="1200" i="1" dirty="0"/>
              <a:t>http://www.wikipaintings.org</a:t>
            </a:r>
            <a:r>
              <a:rPr lang="cs-CZ" sz="1200" dirty="0"/>
              <a:t> [online]. [cit. 9.4.2013]. Dostupný pod licencí public domain na WWW: </a:t>
            </a:r>
            <a:r>
              <a:rPr lang="cs-CZ" sz="1200" dirty="0">
                <a:hlinkClick r:id="rId8"/>
              </a:rPr>
              <a:t>http://www.wikipaintings.org/en/maurice-denis/april-1892</a:t>
            </a:r>
            <a:endParaRPr lang="cs-CZ" sz="1200" b="1" dirty="0"/>
          </a:p>
          <a:p>
            <a:pPr>
              <a:buFont typeface="+mj-lt"/>
              <a:buAutoNum type="arabicPeriod" startAt="15"/>
            </a:pPr>
            <a:r>
              <a:rPr lang="cs-CZ" sz="1200" b="1" dirty="0"/>
              <a:t>M. Denis – Múzy: </a:t>
            </a:r>
            <a:r>
              <a:rPr lang="cs-CZ" sz="1200" dirty="0"/>
              <a:t>AUTOR NEUVEDEN. </a:t>
            </a:r>
            <a:r>
              <a:rPr lang="cs-CZ" sz="1200" i="1" dirty="0"/>
              <a:t>http://www.wikipaintings.org</a:t>
            </a:r>
            <a:r>
              <a:rPr lang="cs-CZ" sz="1200" dirty="0"/>
              <a:t> [online]. [cit. 9.4.2013]. Dostupný pod licencí public domain na WWW: </a:t>
            </a:r>
            <a:r>
              <a:rPr lang="cs-CZ" sz="1200" dirty="0">
                <a:hlinkClick r:id="rId9"/>
              </a:rPr>
              <a:t>http://www.wikipaintings.org/en/maurice-denis/the-muses-1893</a:t>
            </a:r>
            <a:endParaRPr lang="cs-CZ" sz="1200" dirty="0"/>
          </a:p>
          <a:p>
            <a:pPr>
              <a:buAutoNum type="arabicPeriod" startAt="15"/>
            </a:pPr>
            <a:r>
              <a:rPr lang="cs-CZ" sz="1200" b="1" dirty="0" smtClean="0"/>
              <a:t>M. Denis – Vlna: </a:t>
            </a:r>
            <a:r>
              <a:rPr lang="cs-CZ" sz="1200" dirty="0"/>
              <a:t>AUTOR NEUVEDEN. </a:t>
            </a:r>
            <a:r>
              <a:rPr lang="cs-CZ" sz="1200" i="1" dirty="0"/>
              <a:t>http://en.wikipedia.org</a:t>
            </a:r>
            <a:r>
              <a:rPr lang="cs-CZ" sz="1200" dirty="0"/>
              <a:t> [online]. [cit. 9.4.2013]. Dostupný pod licencí public domain na WWW: </a:t>
            </a:r>
            <a:r>
              <a:rPr lang="cs-CZ" sz="1200" dirty="0">
                <a:hlinkClick r:id="rId10"/>
              </a:rPr>
              <a:t>http://en.wikipedia.org/wiki/File:Maurice_Denis_-_Wave_-_</a:t>
            </a:r>
            <a:r>
              <a:rPr lang="cs-CZ" sz="1200" dirty="0" smtClean="0">
                <a:hlinkClick r:id="rId10"/>
              </a:rPr>
              <a:t>Google_Art_Project.jpg</a:t>
            </a:r>
            <a:endParaRPr lang="cs-CZ" sz="1200" dirty="0" smtClean="0"/>
          </a:p>
          <a:p>
            <a:pPr>
              <a:buAutoNum type="arabicPeriod" startAt="15"/>
            </a:pPr>
            <a:r>
              <a:rPr lang="cs-CZ" sz="1200" b="1" dirty="0"/>
              <a:t>M. Denis – </a:t>
            </a:r>
            <a:r>
              <a:rPr lang="cs-CZ" sz="1200" b="1" dirty="0" smtClean="0"/>
              <a:t> Zvěstování: </a:t>
            </a:r>
            <a:r>
              <a:rPr lang="pt-BR" sz="1200" dirty="0" smtClean="0"/>
              <a:t>AUTOR </a:t>
            </a:r>
            <a:r>
              <a:rPr lang="pt-BR" sz="1200" dirty="0"/>
              <a:t>NEUVEDEN. </a:t>
            </a:r>
            <a:r>
              <a:rPr lang="pt-BR" sz="1200" i="1" dirty="0"/>
              <a:t>http://g1b2i3.wordpress.com</a:t>
            </a:r>
            <a:r>
              <a:rPr lang="pt-BR" sz="1200" dirty="0"/>
              <a:t> [online]. [cit. 10.4.2013]. Dostupný na WWW: </a:t>
            </a:r>
            <a:r>
              <a:rPr lang="pt-BR" sz="1200" dirty="0">
                <a:hlinkClick r:id="rId11"/>
              </a:rPr>
              <a:t>http://g1b2i3.wordpress.com/2010/11/25/maurice-denis-25-noiembrie-1870-%E2%80%93-noiembrie-1943-pictor-francez</a:t>
            </a:r>
            <a:r>
              <a:rPr lang="pt-BR" sz="1200" dirty="0" smtClean="0">
                <a:hlinkClick r:id="rId11"/>
              </a:rPr>
              <a:t>/</a:t>
            </a:r>
            <a:endParaRPr lang="cs-CZ" sz="1200" dirty="0" smtClean="0"/>
          </a:p>
          <a:p>
            <a:pPr>
              <a:buAutoNum type="arabicPeriod" startAt="15"/>
            </a:pPr>
            <a:r>
              <a:rPr lang="fr-FR" sz="1200" b="1" dirty="0" smtClean="0"/>
              <a:t>Edouard </a:t>
            </a:r>
            <a:r>
              <a:rPr lang="fr-FR" sz="1200" b="1" dirty="0"/>
              <a:t>Vuillard </a:t>
            </a:r>
            <a:r>
              <a:rPr lang="cs-CZ" sz="1200" b="1" dirty="0" smtClean="0"/>
              <a:t>– Autoportrét I: 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http://en.wikipedia.org</a:t>
            </a:r>
            <a:r>
              <a:rPr lang="cs-CZ" sz="1200" dirty="0"/>
              <a:t> [online]. [cit. 9.4.2013]. Dostupný pod licencí public </a:t>
            </a:r>
            <a:r>
              <a:rPr lang="cs-CZ" sz="1200" dirty="0" err="1"/>
              <a:t>domain</a:t>
            </a:r>
            <a:r>
              <a:rPr lang="cs-CZ" sz="1200" dirty="0"/>
              <a:t> na WWW: </a:t>
            </a:r>
            <a:r>
              <a:rPr lang="cs-CZ" sz="1200" dirty="0">
                <a:hlinkClick r:id="rId12"/>
              </a:rPr>
              <a:t>http://en.wikipedia.org/wiki/File:%</a:t>
            </a:r>
            <a:r>
              <a:rPr lang="cs-CZ" sz="1200" dirty="0" smtClean="0">
                <a:hlinkClick r:id="rId12"/>
              </a:rPr>
              <a:t>C3%89douard_Vuillard_001.jpg</a:t>
            </a:r>
            <a:endParaRPr lang="cs-CZ" sz="1200" dirty="0" smtClean="0"/>
          </a:p>
          <a:p>
            <a:pPr>
              <a:buAutoNum type="arabicPeriod" startAt="15"/>
            </a:pPr>
            <a:r>
              <a:rPr lang="fr-FR" sz="1200" b="1" dirty="0"/>
              <a:t>Edouard Vuillard </a:t>
            </a:r>
            <a:r>
              <a:rPr lang="cs-CZ" sz="1200" b="1" dirty="0"/>
              <a:t>–  Oktagonální autoportrét: </a:t>
            </a:r>
            <a:r>
              <a:rPr lang="cs-CZ" sz="1200" dirty="0"/>
              <a:t>AUTOR NEUVEDEN. </a:t>
            </a:r>
            <a:r>
              <a:rPr lang="cs-CZ" sz="1200" i="1" dirty="0"/>
              <a:t>http://commons.wikimedia.org</a:t>
            </a:r>
            <a:r>
              <a:rPr lang="cs-CZ" sz="1200" dirty="0"/>
              <a:t> [online]. [cit. 9.4.2013]. Dostupný pod licencí public domain na WWW: </a:t>
            </a:r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commons.wikimedia.org/wiki/File:Vuillard5.JPG</a:t>
            </a:r>
            <a:endParaRPr lang="cs-CZ" sz="1200" b="1" dirty="0"/>
          </a:p>
          <a:p>
            <a:pPr>
              <a:buAutoNum type="arabicPeriod" startAt="15"/>
            </a:pPr>
            <a:r>
              <a:rPr lang="fr-FR" sz="1200" b="1" dirty="0"/>
              <a:t>Edouard Vuillard </a:t>
            </a:r>
            <a:r>
              <a:rPr lang="cs-CZ" sz="1200" b="1" dirty="0" smtClean="0"/>
              <a:t>– Na lůžku: </a:t>
            </a:r>
            <a:r>
              <a:rPr lang="pt-BR" sz="1200" dirty="0"/>
              <a:t>AUTOR NEUVEDEN. </a:t>
            </a:r>
            <a:r>
              <a:rPr lang="pt-BR" sz="1200" i="1" dirty="0"/>
              <a:t>http://www.abcgallery.com</a:t>
            </a:r>
            <a:r>
              <a:rPr lang="pt-BR" sz="1200" dirty="0"/>
              <a:t> [online]. [cit. 9.4.2013]. Dostupný na WWW: </a:t>
            </a:r>
            <a:r>
              <a:rPr lang="pt-BR" sz="1200" dirty="0">
                <a:hlinkClick r:id="rId14"/>
              </a:rPr>
              <a:t>http://</a:t>
            </a:r>
            <a:r>
              <a:rPr lang="pt-BR" sz="1200" dirty="0" smtClean="0">
                <a:hlinkClick r:id="rId14"/>
              </a:rPr>
              <a:t>www.abcgallery.com/V/vuillard/vuillard7.html</a:t>
            </a:r>
            <a:endParaRPr lang="cs-CZ" sz="1200" dirty="0"/>
          </a:p>
          <a:p>
            <a:pPr>
              <a:buAutoNum type="arabicPeriod" startAt="15"/>
            </a:pPr>
            <a:r>
              <a:rPr lang="fr-FR" sz="1200" b="1" dirty="0" smtClean="0"/>
              <a:t>Edouard </a:t>
            </a:r>
            <a:r>
              <a:rPr lang="fr-FR" sz="1200" b="1" dirty="0"/>
              <a:t>Vuillard </a:t>
            </a:r>
            <a:r>
              <a:rPr lang="cs-CZ" sz="1200" b="1" dirty="0"/>
              <a:t>– Interiér: </a:t>
            </a:r>
            <a:r>
              <a:rPr lang="cs-CZ" sz="1200" dirty="0"/>
              <a:t>AUTOR NEUVEDEN. http://commons.wikimedia.org [online]. [cit. 10.4.2013]. Dostupný pod licencí public domain na WWW: </a:t>
            </a:r>
            <a:r>
              <a:rPr lang="cs-CZ" sz="1200" dirty="0">
                <a:hlinkClick r:id="rId15"/>
              </a:rPr>
              <a:t>http://commons.wikimedia.org/wiki/File:Edouard_Vuillard_-_Interieur.jpg</a:t>
            </a:r>
            <a:endParaRPr lang="cs-CZ" sz="1200" dirty="0"/>
          </a:p>
          <a:p>
            <a:pPr marL="0" indent="0">
              <a:buNone/>
            </a:pPr>
            <a:endParaRPr lang="cs-CZ" sz="1200" b="1" dirty="0"/>
          </a:p>
          <a:p>
            <a:pPr>
              <a:buAutoNum type="arabicPeriod" startAt="15"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8089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29"/>
            </a:pPr>
            <a:r>
              <a:rPr lang="fr-FR" sz="1200" b="1" dirty="0" smtClean="0"/>
              <a:t>Edouard </a:t>
            </a:r>
            <a:r>
              <a:rPr lang="fr-FR" sz="1200" b="1" dirty="0"/>
              <a:t>Vuillard </a:t>
            </a:r>
            <a:r>
              <a:rPr lang="cs-CZ" sz="1200" b="1" dirty="0"/>
              <a:t>– </a:t>
            </a:r>
            <a:r>
              <a:rPr lang="cs-CZ" sz="1200" b="1" dirty="0" smtClean="0"/>
              <a:t>Interiér s pracovním stolem: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http://commons.wikimedia.org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2"/>
              </a:rPr>
              <a:t>http://commons.wikimedia.org/wiki/File:Interieur_a_la_Table_%C3%A0_Ouvrage_-</a:t>
            </a:r>
            <a:r>
              <a:rPr lang="cs-CZ" sz="1200" dirty="0" smtClean="0">
                <a:hlinkClick r:id="rId2"/>
              </a:rPr>
              <a:t>Vuillard.jpg</a:t>
            </a:r>
            <a:endParaRPr lang="cs-CZ" sz="1200" dirty="0"/>
          </a:p>
          <a:p>
            <a:pPr>
              <a:buAutoNum type="arabicPeriod" startAt="29"/>
            </a:pPr>
            <a:r>
              <a:rPr lang="fr-FR" sz="1200" b="1" dirty="0" smtClean="0"/>
              <a:t>Edouard </a:t>
            </a:r>
            <a:r>
              <a:rPr lang="fr-FR" sz="1200" b="1" dirty="0"/>
              <a:t>Vuillard </a:t>
            </a:r>
            <a:r>
              <a:rPr lang="cs-CZ" sz="1200" b="1" dirty="0" smtClean="0"/>
              <a:t>– Modrý šat: </a:t>
            </a:r>
            <a:r>
              <a:rPr lang="pt-BR" sz="1200" dirty="0"/>
              <a:t>AUTOR NEUVEDEN. </a:t>
            </a:r>
            <a:r>
              <a:rPr lang="pt-BR" sz="1200" i="1" dirty="0"/>
              <a:t>http://pinterest.com</a:t>
            </a:r>
            <a:r>
              <a:rPr lang="pt-BR" sz="1200" dirty="0"/>
              <a:t> [online]. [cit. 10.4.2013].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pinterest.com/pin/28358672625815395/</a:t>
            </a:r>
            <a:endParaRPr lang="cs-CZ" sz="1200" dirty="0"/>
          </a:p>
          <a:p>
            <a:pPr>
              <a:buAutoNum type="arabicPeriod" startAt="29"/>
            </a:pPr>
            <a:r>
              <a:rPr lang="cs-CZ" sz="1200" b="1" dirty="0" smtClean="0"/>
              <a:t>Arnold Böcklin – Autoportrét: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cs.wikipedia.org/wiki/Soubor:Arnold_Boecklin-fiedelnder_Tod.jpg</a:t>
            </a:r>
            <a:endParaRPr lang="cs-CZ" sz="1200" dirty="0" smtClean="0"/>
          </a:p>
          <a:p>
            <a:pPr>
              <a:buAutoNum type="arabicPeriod" startAt="29"/>
            </a:pPr>
            <a:r>
              <a:rPr lang="cs-CZ" sz="1200" b="1" dirty="0" smtClean="0"/>
              <a:t>Arnold </a:t>
            </a:r>
            <a:r>
              <a:rPr lang="cs-CZ" sz="1200" b="1" dirty="0"/>
              <a:t>Böcklin </a:t>
            </a:r>
            <a:r>
              <a:rPr lang="cs-CZ" sz="1200" b="1" dirty="0" smtClean="0"/>
              <a:t>– písmo: </a:t>
            </a:r>
            <a:r>
              <a:rPr lang="pl-PL" sz="1200" dirty="0"/>
              <a:t>LUMU. </a:t>
            </a:r>
            <a:r>
              <a:rPr lang="pl-PL" sz="1200" i="1" dirty="0"/>
              <a:t>http://cs.wikipedia.org</a:t>
            </a:r>
            <a:r>
              <a:rPr lang="pl-PL" sz="1200" dirty="0"/>
              <a:t> [online]. [cit. 10.4.2013]. Dostupný pod licencí public domain na WWW: </a:t>
            </a:r>
            <a:r>
              <a:rPr lang="pl-PL" sz="1200" dirty="0">
                <a:hlinkClick r:id="rId5"/>
              </a:rPr>
              <a:t>http://</a:t>
            </a:r>
            <a:r>
              <a:rPr lang="pl-PL" sz="1200" dirty="0" smtClean="0">
                <a:hlinkClick r:id="rId5"/>
              </a:rPr>
              <a:t>cs.wikipedia.org/wiki/Soubor:Arnold_Boecklin_Font.svg</a:t>
            </a:r>
            <a:endParaRPr lang="cs-CZ" sz="1200" b="1" dirty="0" smtClean="0"/>
          </a:p>
          <a:p>
            <a:pPr>
              <a:buAutoNum type="arabicPeriod" startAt="29"/>
            </a:pPr>
            <a:r>
              <a:rPr lang="cs-CZ" sz="1200" b="1" dirty="0"/>
              <a:t>Arnold Böcklin </a:t>
            </a:r>
            <a:r>
              <a:rPr lang="cs-CZ" sz="1200" b="1" dirty="0" smtClean="0"/>
              <a:t>– Ostrov mrtvých: </a:t>
            </a:r>
            <a:r>
              <a:rPr lang="cs-CZ" sz="1200" dirty="0"/>
              <a:t>AUTOR 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6"/>
              </a:rPr>
              <a:t>http://cs.wikipedia.org/wiki/Soubor:Arnold_Boecklin_-_Island_of_the_Dead,_</a:t>
            </a:r>
            <a:r>
              <a:rPr lang="cs-CZ" sz="1200" dirty="0" smtClean="0">
                <a:hlinkClick r:id="rId6"/>
              </a:rPr>
              <a:t>Third_Version.JPG</a:t>
            </a:r>
            <a:endParaRPr lang="cs-CZ" sz="1200" b="1" dirty="0" smtClean="0"/>
          </a:p>
          <a:p>
            <a:pPr>
              <a:buFont typeface="+mj-lt"/>
              <a:buAutoNum type="arabicPeriod" startAt="29"/>
            </a:pPr>
            <a:r>
              <a:rPr lang="cs-CZ" sz="1200" b="1" dirty="0"/>
              <a:t>Fernand Khnopff </a:t>
            </a:r>
            <a:r>
              <a:rPr lang="cs-CZ" sz="1200" b="1" dirty="0" smtClean="0"/>
              <a:t>– Sfinx: </a:t>
            </a:r>
            <a:r>
              <a:rPr lang="cs-CZ" sz="1200" dirty="0" smtClean="0"/>
              <a:t>AUTOR </a:t>
            </a:r>
            <a:r>
              <a:rPr lang="cs-CZ" sz="1200" dirty="0"/>
              <a:t>NEUVEDEN. http://commons.wikimedia.org [online]. [cit. 10.4.2013]. Dostupný pod licencí public domain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commons.wikimedia.org/wiki/File:Fernand_Khnopff_002.jpg</a:t>
            </a:r>
            <a:endParaRPr lang="cs-CZ" sz="1200" dirty="0" smtClean="0"/>
          </a:p>
          <a:p>
            <a:pPr>
              <a:buFont typeface="+mj-lt"/>
              <a:buAutoNum type="arabicPeriod" startAt="29"/>
            </a:pPr>
            <a:r>
              <a:rPr lang="cs-CZ" sz="1200" b="1" dirty="0" smtClean="0"/>
              <a:t>A. Rodin – foto: </a:t>
            </a:r>
            <a:r>
              <a:rPr lang="cs-CZ" sz="1200" dirty="0"/>
              <a:t>AUTOR 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8"/>
              </a:rPr>
              <a:t>http://cs.wikipedia.org/wiki/Soubor:Netsurf11_-_</a:t>
            </a:r>
            <a:r>
              <a:rPr lang="cs-CZ" sz="1200" dirty="0" smtClean="0">
                <a:hlinkClick r:id="rId8"/>
              </a:rPr>
              <a:t>Rodin.jpg</a:t>
            </a:r>
            <a:endParaRPr lang="cs-CZ" sz="1200" dirty="0" smtClean="0"/>
          </a:p>
          <a:p>
            <a:pPr>
              <a:buFont typeface="+mj-lt"/>
              <a:buAutoNum type="arabicPeriod" startAt="29"/>
            </a:pPr>
            <a:r>
              <a:rPr lang="cs-CZ" sz="1200" b="1" dirty="0"/>
              <a:t>A. Rodin </a:t>
            </a:r>
            <a:r>
              <a:rPr lang="cs-CZ" sz="1200" b="1" dirty="0" smtClean="0"/>
              <a:t>– Brány pekel: </a:t>
            </a:r>
            <a:r>
              <a:rPr lang="en-US" sz="1200" dirty="0"/>
              <a:t>ROLAND ZH. </a:t>
            </a:r>
            <a:r>
              <a:rPr lang="en-US" sz="1200" i="1" dirty="0"/>
              <a:t>http://cs.wikipedia.org</a:t>
            </a:r>
            <a:r>
              <a:rPr lang="en-US" sz="1200" dirty="0"/>
              <a:t> [online]. [cit. 10.4.2013]. Dostupný pod licencí Creative Commons Attribution-Share Alike 3.0 na WWW: </a:t>
            </a:r>
            <a:r>
              <a:rPr lang="en-US" sz="1200" dirty="0">
                <a:hlinkClick r:id="rId9"/>
              </a:rPr>
              <a:t>http://cs.wikipedia.org/wiki/Soubor:Z%C3%BCrich_-_Kunsthaus_-_</a:t>
            </a:r>
            <a:r>
              <a:rPr lang="en-US" sz="1200" dirty="0" smtClean="0">
                <a:hlinkClick r:id="rId9"/>
              </a:rPr>
              <a:t>Rodin%27s_H%C3%B6llentor_IMG_7384_ShiftN.jpg</a:t>
            </a:r>
            <a:endParaRPr lang="cs-CZ" sz="1200" dirty="0" smtClean="0"/>
          </a:p>
          <a:p>
            <a:pPr>
              <a:buFont typeface="+mj-lt"/>
              <a:buAutoNum type="arabicPeriod" startAt="29"/>
            </a:pPr>
            <a:r>
              <a:rPr lang="cs-CZ" sz="1200" b="1" dirty="0" smtClean="0"/>
              <a:t>Motýl: </a:t>
            </a:r>
            <a:r>
              <a:rPr lang="pt-BR" sz="1200" dirty="0"/>
              <a:t>AUTOR NEUVEDEN. </a:t>
            </a:r>
            <a:r>
              <a:rPr lang="pt-BR" sz="1200" i="1" dirty="0"/>
              <a:t>http://picasaweb.google.com</a:t>
            </a:r>
            <a:r>
              <a:rPr lang="pt-BR" sz="1200" dirty="0"/>
              <a:t> [online]. [cit. 20.8.2013]. Dostupný na WWW: </a:t>
            </a:r>
            <a:r>
              <a:rPr lang="pt-BR" sz="1200" dirty="0">
                <a:hlinkClick r:id="rId10"/>
              </a:rPr>
              <a:t>http://picasaweb.google.com/lh/photo/BI-uHRNrDnKsxwcFF2Awb2a--</a:t>
            </a:r>
            <a:r>
              <a:rPr lang="pt-BR" sz="1200" dirty="0" smtClean="0">
                <a:hlinkClick r:id="rId10"/>
              </a:rPr>
              <a:t>VBGWB_TZEF_meDP0wY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52341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k opakování: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28613"/>
            <a:ext cx="8712968" cy="5884763"/>
          </a:xfrm>
        </p:spPr>
        <p:txBody>
          <a:bodyPr/>
          <a:lstStyle/>
          <a:p>
            <a:pPr>
              <a:buFont typeface="+mj-lt"/>
              <a:buAutoNum type="alphaUcPeriod"/>
            </a:pPr>
            <a:r>
              <a:rPr lang="cs-CZ" b="1" dirty="0"/>
              <a:t>P. Gauguin </a:t>
            </a:r>
            <a:r>
              <a:rPr lang="cs-CZ" b="1" dirty="0" smtClean="0"/>
              <a:t>– Vidění </a:t>
            </a:r>
            <a:r>
              <a:rPr lang="cs-CZ" b="1" dirty="0"/>
              <a:t>po kázání: </a:t>
            </a:r>
            <a:r>
              <a:rPr lang="cs-CZ" dirty="0"/>
              <a:t>AUTOR NEUVEDEN. http://cs.wikipedia.org [online]. [cit. 11.2.2013]. Dostupný pod licencí public domain na WWW: </a:t>
            </a:r>
            <a:r>
              <a:rPr lang="cs-CZ" dirty="0">
                <a:hlinkClick r:id="rId2"/>
              </a:rPr>
              <a:t>http://cs.wikipedia.org/wiki/Soubor:Paul_Gauguin_137.jpg</a:t>
            </a:r>
            <a:endParaRPr lang="cs-CZ" dirty="0"/>
          </a:p>
          <a:p>
            <a:pPr>
              <a:buFont typeface="+mj-lt"/>
              <a:buAutoNum type="alphaUcPeriod"/>
            </a:pPr>
            <a:r>
              <a:rPr lang="cs-CZ" b="1" dirty="0"/>
              <a:t>G. </a:t>
            </a:r>
            <a:r>
              <a:rPr lang="cs-CZ" b="1" dirty="0" smtClean="0"/>
              <a:t>Moreau – </a:t>
            </a:r>
            <a:r>
              <a:rPr lang="cs-CZ" b="1" dirty="0"/>
              <a:t>Salome tančící před Herodesem: </a:t>
            </a:r>
            <a:r>
              <a:rPr lang="cs-CZ" dirty="0"/>
              <a:t>AUTOR NEUVEDEN. </a:t>
            </a:r>
            <a:r>
              <a:rPr lang="cs-CZ" i="1" dirty="0"/>
              <a:t>http://de.wikipedia.org</a:t>
            </a:r>
            <a:r>
              <a:rPr lang="cs-CZ" dirty="0"/>
              <a:t> [online]. [cit. 6.4.2013]. Dostupný pod licencí public domain na WWW: </a:t>
            </a:r>
            <a:r>
              <a:rPr lang="cs-CZ" dirty="0">
                <a:hlinkClick r:id="rId3"/>
              </a:rPr>
              <a:t>http://de.wikipedia.org/w/index.php?title=Datei:Moreau-Salome.jpg&amp;filetimestamp=20050408171639</a:t>
            </a:r>
            <a:endParaRPr lang="cs-CZ" dirty="0"/>
          </a:p>
          <a:p>
            <a:pPr>
              <a:buFont typeface="+mj-lt"/>
              <a:buAutoNum type="alphaUcPeriod"/>
            </a:pPr>
            <a:r>
              <a:rPr lang="cs-CZ" b="1" dirty="0"/>
              <a:t>O. Redon – Kyklop: </a:t>
            </a:r>
            <a:r>
              <a:rPr lang="cs-CZ" dirty="0"/>
              <a:t>AUTOR </a:t>
            </a:r>
            <a:r>
              <a:rPr lang="cs-CZ" dirty="0" smtClean="0"/>
              <a:t>NEUVEDEN</a:t>
            </a:r>
            <a:r>
              <a:rPr lang="cs-CZ" dirty="0"/>
              <a:t>. </a:t>
            </a:r>
            <a:r>
              <a:rPr lang="cs-CZ" i="1" dirty="0"/>
              <a:t>https://commons.wikimedia.org</a:t>
            </a:r>
            <a:r>
              <a:rPr lang="cs-CZ" dirty="0"/>
              <a:t> [online]. [cit. 6.4.2013]. Dostupný pod licencí public domain na WWW: </a:t>
            </a:r>
            <a:r>
              <a:rPr lang="cs-CZ" dirty="0">
                <a:hlinkClick r:id="rId4"/>
              </a:rPr>
              <a:t>http://commons.wikimedia.org/wiki/File:Redon.cyclops.jpg?uselang=cs</a:t>
            </a:r>
            <a:endParaRPr lang="cs-CZ" dirty="0"/>
          </a:p>
          <a:p>
            <a:pPr>
              <a:buFont typeface="+mj-lt"/>
              <a:buAutoNum type="alphaUcPeriod"/>
            </a:pPr>
            <a:r>
              <a:rPr lang="cs-CZ" b="1" dirty="0"/>
              <a:t>O. Redon – Zavřené oči: </a:t>
            </a:r>
            <a:r>
              <a:rPr lang="cs-CZ" dirty="0"/>
              <a:t>AUTOR NEUVEDEN. </a:t>
            </a:r>
            <a:r>
              <a:rPr lang="cs-CZ" i="1" dirty="0"/>
              <a:t>https://commons.wikimedia.org</a:t>
            </a:r>
            <a:r>
              <a:rPr lang="cs-CZ" dirty="0"/>
              <a:t> [online]. [cit. 6.4.2013]. Dostupný pod licencí public domain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commons.wikimedia.org/wiki/File:Redon.yeux-clos.jpg?uselang=cs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 smtClean="0"/>
              <a:t>Puvis </a:t>
            </a:r>
            <a:r>
              <a:rPr lang="cs-CZ" b="1" dirty="0"/>
              <a:t>de Chavannes </a:t>
            </a:r>
            <a:r>
              <a:rPr lang="cs-CZ" b="1" dirty="0" smtClean="0"/>
              <a:t>– Chudý </a:t>
            </a:r>
            <a:r>
              <a:rPr lang="cs-CZ" b="1" dirty="0"/>
              <a:t>rybář: </a:t>
            </a:r>
            <a:r>
              <a:rPr lang="cs-CZ" dirty="0"/>
              <a:t>AUTOR NEUVEDEN. </a:t>
            </a:r>
            <a:r>
              <a:rPr lang="cs-CZ" i="1" dirty="0"/>
              <a:t>https://commons.wikimedia.org</a:t>
            </a:r>
            <a:r>
              <a:rPr lang="cs-CZ" dirty="0"/>
              <a:t> [online]. [cit. 6.4.2013]. Dostupný pod licencí public domain na WWW: </a:t>
            </a:r>
            <a:r>
              <a:rPr lang="cs-CZ" dirty="0">
                <a:hlinkClick r:id="rId6"/>
              </a:rPr>
              <a:t>http://commons.wikimedia.org/wiki/File:Pierre_Puvis_de_Chavannes_-_The_Poor_Fisherman_-_</a:t>
            </a:r>
            <a:r>
              <a:rPr lang="cs-CZ" dirty="0" smtClean="0">
                <a:hlinkClick r:id="rId6"/>
              </a:rPr>
              <a:t>Google_Art_Project.jpg</a:t>
            </a:r>
            <a:endParaRPr lang="cs-CZ" dirty="0" smtClean="0"/>
          </a:p>
          <a:p>
            <a:pPr>
              <a:buFont typeface="+mj-lt"/>
              <a:buAutoNum type="alphaUcPeriod"/>
            </a:pPr>
            <a:r>
              <a:rPr lang="cs-CZ" b="1" dirty="0"/>
              <a:t>O. Redon – Ve snu: </a:t>
            </a:r>
            <a:r>
              <a:rPr lang="cs-CZ" dirty="0"/>
              <a:t>AUTOR NEUVEDEN. </a:t>
            </a:r>
            <a:r>
              <a:rPr lang="cs-CZ" i="1" dirty="0"/>
              <a:t>https://commons.wikimedia.org</a:t>
            </a:r>
            <a:r>
              <a:rPr lang="cs-CZ" dirty="0"/>
              <a:t> [online]. [cit. 6.4.2013]. Dostupný pod licencí public domain na WWW: </a:t>
            </a:r>
            <a:r>
              <a:rPr lang="cs-CZ" dirty="0">
                <a:hlinkClick r:id="rId7"/>
              </a:rPr>
              <a:t>http://commons.wikimedia.org/wiki/File:Redon.eye-balloon.jpg?uselang=cs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693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6153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895</Words>
  <Application>Microsoft Office PowerPoint</Application>
  <PresentationFormat>On-screen Show (4:3)</PresentationFormat>
  <Paragraphs>217</Paragraphs>
  <Slides>40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Wingdings</vt:lpstr>
      <vt:lpstr>Motiv sady Office</vt:lpstr>
      <vt:lpstr>PowerPoint Presentation</vt:lpstr>
      <vt:lpstr>ANOTACE</vt:lpstr>
      <vt:lpstr>OPAKOVÁNÍ</vt:lpstr>
      <vt:lpstr>PowerPoint Presentation</vt:lpstr>
      <vt:lpstr>PowerPoint Presentation</vt:lpstr>
      <vt:lpstr>Skupina Nabis</vt:lpstr>
      <vt:lpstr>Paul Gauguin - Pont Aven  </vt:lpstr>
      <vt:lpstr>Představitelé</vt:lpstr>
      <vt:lpstr>Paul Sérusier (1864 – 1927)</vt:lpstr>
      <vt:lpstr>Melancholie,  1891</vt:lpstr>
      <vt:lpstr>Zaříkávání v Zakázaném lese, 1891-92</vt:lpstr>
      <vt:lpstr> Koupající se s bílými závoji, 1908</vt:lpstr>
      <vt:lpstr> Pierre Bonnard (1867 – 1947)</vt:lpstr>
      <vt:lpstr>Středomoří – Triptych, 1891</vt:lpstr>
      <vt:lpstr>V koupelně, 1907</vt:lpstr>
      <vt:lpstr>Akt u pohovky, 1908</vt:lpstr>
      <vt:lpstr>Akt před zrcadlem, 1931</vt:lpstr>
      <vt:lpstr>Autoportréty</vt:lpstr>
      <vt:lpstr> Maurice Denis (1870 – 1943)</vt:lpstr>
      <vt:lpstr>Autoportrét</vt:lpstr>
      <vt:lpstr>Duben, 1892</vt:lpstr>
      <vt:lpstr>Múzy, 1893</vt:lpstr>
      <vt:lpstr>Vlna, 1916</vt:lpstr>
      <vt:lpstr>Zvěstování, 1912</vt:lpstr>
      <vt:lpstr> Edouard Vuillard  (1868 – 1940)</vt:lpstr>
      <vt:lpstr>Na lůžku, 1891</vt:lpstr>
      <vt:lpstr>Interiér, 1902</vt:lpstr>
      <vt:lpstr>Interiér, 1893</vt:lpstr>
      <vt:lpstr>Modrý šat </vt:lpstr>
      <vt:lpstr>Arnold Böcklin (1827 – 1901)</vt:lpstr>
      <vt:lpstr>Ostrov mrtvých (1883)</vt:lpstr>
      <vt:lpstr>Fernand Khnopff (1858 – 1921)</vt:lpstr>
      <vt:lpstr>Auguste Rodin (1840 – 1917)</vt:lpstr>
      <vt:lpstr>Brány pekla</vt:lpstr>
      <vt:lpstr>PowerPoint Presentation</vt:lpstr>
      <vt:lpstr>Citace:</vt:lpstr>
      <vt:lpstr>Citace:</vt:lpstr>
      <vt:lpstr>Citace:</vt:lpstr>
      <vt:lpstr>Citace k opakování:</vt:lpstr>
      <vt:lpstr>Tento materiál je určen k interaktivní výuce.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Symbolismus</dc:title>
  <cp:lastModifiedBy>Marcela Jelínková</cp:lastModifiedBy>
  <cp:revision>127</cp:revision>
  <dcterms:modified xsi:type="dcterms:W3CDTF">2013-08-24T09:34:35Z</dcterms:modified>
</cp:coreProperties>
</file>