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8" r:id="rId5"/>
    <p:sldId id="257" r:id="rId6"/>
    <p:sldId id="259" r:id="rId7"/>
    <p:sldId id="260" r:id="rId8"/>
    <p:sldId id="26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89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7F7B4F-B7A2-4599-AC5D-BAB219A3D688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B6B2387-C614-417C-B52B-C0D7C55A9E81}">
      <dgm:prSet/>
      <dgm:spPr/>
      <dgm:t>
        <a:bodyPr/>
        <a:lstStyle/>
        <a:p>
          <a:pPr rtl="0"/>
          <a:r>
            <a:rPr lang="cs-CZ" smtClean="0"/>
            <a:t>Pro sestrojení těžnice potřebujeme středy stran.</a:t>
          </a:r>
          <a:endParaRPr lang="cs-CZ"/>
        </a:p>
      </dgm:t>
    </dgm:pt>
    <dgm:pt modelId="{B44CA89A-A15D-41DF-BAD7-8ED3C6F57284}" type="parTrans" cxnId="{CA0C67EC-D649-49E6-B54C-2852B51B30A9}">
      <dgm:prSet/>
      <dgm:spPr/>
      <dgm:t>
        <a:bodyPr/>
        <a:lstStyle/>
        <a:p>
          <a:endParaRPr lang="cs-CZ"/>
        </a:p>
      </dgm:t>
    </dgm:pt>
    <dgm:pt modelId="{348204D8-529C-41D8-BE49-938EB2F94644}" type="sibTrans" cxnId="{CA0C67EC-D649-49E6-B54C-2852B51B30A9}">
      <dgm:prSet/>
      <dgm:spPr/>
      <dgm:t>
        <a:bodyPr/>
        <a:lstStyle/>
        <a:p>
          <a:endParaRPr lang="cs-CZ"/>
        </a:p>
      </dgm:t>
    </dgm:pt>
    <dgm:pt modelId="{0DD344D7-93F5-4A48-A2AD-F1E84EBEB185}" type="pres">
      <dgm:prSet presAssocID="{ED7F7B4F-B7A2-4599-AC5D-BAB219A3D68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8E9B9EB-66FC-4CDB-B815-E6E1F440ACE3}" type="pres">
      <dgm:prSet presAssocID="{BB6B2387-C614-417C-B52B-C0D7C55A9E81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B3154A-90D6-4C1F-8A4B-DCB17108D765}" type="presOf" srcId="{ED7F7B4F-B7A2-4599-AC5D-BAB219A3D688}" destId="{0DD344D7-93F5-4A48-A2AD-F1E84EBEB185}" srcOrd="0" destOrd="0" presId="urn:microsoft.com/office/officeart/2005/8/layout/vList2"/>
    <dgm:cxn modelId="{DCEF3BF7-1CD4-471B-9752-A2E4C8BA3BCD}" type="presOf" srcId="{BB6B2387-C614-417C-B52B-C0D7C55A9E81}" destId="{98E9B9EB-66FC-4CDB-B815-E6E1F440ACE3}" srcOrd="0" destOrd="0" presId="urn:microsoft.com/office/officeart/2005/8/layout/vList2"/>
    <dgm:cxn modelId="{CA0C67EC-D649-49E6-B54C-2852B51B30A9}" srcId="{ED7F7B4F-B7A2-4599-AC5D-BAB219A3D688}" destId="{BB6B2387-C614-417C-B52B-C0D7C55A9E81}" srcOrd="0" destOrd="0" parTransId="{B44CA89A-A15D-41DF-BAD7-8ED3C6F57284}" sibTransId="{348204D8-529C-41D8-BE49-938EB2F94644}"/>
    <dgm:cxn modelId="{3D41F421-8D4C-45F3-B03A-0B5EAB72988E}" type="presParOf" srcId="{0DD344D7-93F5-4A48-A2AD-F1E84EBEB185}" destId="{98E9B9EB-66FC-4CDB-B815-E6E1F440ACE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D9E153-EBA2-4C25-A1E1-9FE9742A0428}" type="doc">
      <dgm:prSet loTypeId="urn:microsoft.com/office/officeart/2005/8/layout/vList2" loCatId="list" qsTypeId="urn:microsoft.com/office/officeart/2005/8/quickstyle/simple3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4D88FACE-CCB4-457B-8E23-7B0AF173ACEB}">
      <dgm:prSet/>
      <dgm:spPr/>
      <dgm:t>
        <a:bodyPr/>
        <a:lstStyle/>
        <a:p>
          <a:pPr rtl="0"/>
          <a:r>
            <a:rPr lang="cs-CZ" smtClean="0"/>
            <a:t>Těžnice spojuje vrchol trojúhelníku se středem protější strany.</a:t>
          </a:r>
          <a:endParaRPr lang="cs-CZ"/>
        </a:p>
      </dgm:t>
    </dgm:pt>
    <dgm:pt modelId="{FEDA12AD-DDBA-4582-9C84-AAE8256BCE31}" type="parTrans" cxnId="{ABDEBBE0-87B0-4E67-88BD-90866C2A167B}">
      <dgm:prSet/>
      <dgm:spPr/>
      <dgm:t>
        <a:bodyPr/>
        <a:lstStyle/>
        <a:p>
          <a:endParaRPr lang="cs-CZ"/>
        </a:p>
      </dgm:t>
    </dgm:pt>
    <dgm:pt modelId="{66DC824F-7B50-443D-941D-2604489F6F9B}" type="sibTrans" cxnId="{ABDEBBE0-87B0-4E67-88BD-90866C2A167B}">
      <dgm:prSet/>
      <dgm:spPr/>
      <dgm:t>
        <a:bodyPr/>
        <a:lstStyle/>
        <a:p>
          <a:endParaRPr lang="cs-CZ"/>
        </a:p>
      </dgm:t>
    </dgm:pt>
    <dgm:pt modelId="{9E87585B-9516-4FB3-B6B8-D709CE4D5541}" type="pres">
      <dgm:prSet presAssocID="{1AD9E153-EBA2-4C25-A1E1-9FE9742A042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75B8EC3-A402-4F5B-8974-3FA8E5D2FCE8}" type="pres">
      <dgm:prSet presAssocID="{4D88FACE-CCB4-457B-8E23-7B0AF173ACEB}" presName="parentText" presStyleLbl="node1" presStyleIdx="0" presStyleCnt="1" custLinFactNeighborX="4587" custLinFactNeighborY="-247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F29AE4-B9D3-4BDB-A7E1-8BC84BED4AD1}" type="presOf" srcId="{1AD9E153-EBA2-4C25-A1E1-9FE9742A0428}" destId="{9E87585B-9516-4FB3-B6B8-D709CE4D5541}" srcOrd="0" destOrd="0" presId="urn:microsoft.com/office/officeart/2005/8/layout/vList2"/>
    <dgm:cxn modelId="{ABDEBBE0-87B0-4E67-88BD-90866C2A167B}" srcId="{1AD9E153-EBA2-4C25-A1E1-9FE9742A0428}" destId="{4D88FACE-CCB4-457B-8E23-7B0AF173ACEB}" srcOrd="0" destOrd="0" parTransId="{FEDA12AD-DDBA-4582-9C84-AAE8256BCE31}" sibTransId="{66DC824F-7B50-443D-941D-2604489F6F9B}"/>
    <dgm:cxn modelId="{A70E044A-A7A7-4EA7-86F2-6CEFD4B42AD4}" type="presOf" srcId="{4D88FACE-CCB4-457B-8E23-7B0AF173ACEB}" destId="{275B8EC3-A402-4F5B-8974-3FA8E5D2FCE8}" srcOrd="0" destOrd="0" presId="urn:microsoft.com/office/officeart/2005/8/layout/vList2"/>
    <dgm:cxn modelId="{1727D81F-8F50-4B39-B7B1-ADAB575D6FDF}" type="presParOf" srcId="{9E87585B-9516-4FB3-B6B8-D709CE4D5541}" destId="{275B8EC3-A402-4F5B-8974-3FA8E5D2FCE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D9E153-EBA2-4C25-A1E1-9FE9742A0428}" type="doc">
      <dgm:prSet loTypeId="urn:microsoft.com/office/officeart/2005/8/layout/vList2" loCatId="list" qsTypeId="urn:microsoft.com/office/officeart/2005/8/quickstyle/simple3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9E87585B-9516-4FB3-B6B8-D709CE4D5541}" type="pres">
      <dgm:prSet presAssocID="{1AD9E153-EBA2-4C25-A1E1-9FE9742A042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0178D847-4E53-42E8-AEDB-5767109D4752}" type="presOf" srcId="{1AD9E153-EBA2-4C25-A1E1-9FE9742A0428}" destId="{9E87585B-9516-4FB3-B6B8-D709CE4D554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0D2C3E-98FD-44D7-A967-817D342E6BF8}" type="doc">
      <dgm:prSet loTypeId="urn:microsoft.com/office/officeart/2005/8/layout/vList2" loCatId="list" qsTypeId="urn:microsoft.com/office/officeart/2005/8/quickstyle/simple3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DB116879-CCD4-4EDC-A6BC-2B66908A0E57}">
      <dgm:prSet/>
      <dgm:spPr/>
      <dgm:t>
        <a:bodyPr/>
        <a:lstStyle/>
        <a:p>
          <a:pPr rtl="0"/>
          <a:r>
            <a:rPr lang="cs-CZ" dirty="0" smtClean="0"/>
            <a:t>Těžnice se protínají v těžišti T.</a:t>
          </a:r>
          <a:endParaRPr lang="cs-CZ" dirty="0"/>
        </a:p>
      </dgm:t>
    </dgm:pt>
    <dgm:pt modelId="{31BC00DD-E940-49CD-B80F-8AE607214C72}" type="parTrans" cxnId="{D2B0DDAA-5C7D-4B87-83A5-E53C6B05CC7C}">
      <dgm:prSet/>
      <dgm:spPr/>
      <dgm:t>
        <a:bodyPr/>
        <a:lstStyle/>
        <a:p>
          <a:endParaRPr lang="cs-CZ"/>
        </a:p>
      </dgm:t>
    </dgm:pt>
    <dgm:pt modelId="{5DB9B72B-A8DC-43CD-9886-F2D5F1167C53}" type="sibTrans" cxnId="{D2B0DDAA-5C7D-4B87-83A5-E53C6B05CC7C}">
      <dgm:prSet/>
      <dgm:spPr/>
      <dgm:t>
        <a:bodyPr/>
        <a:lstStyle/>
        <a:p>
          <a:endParaRPr lang="cs-CZ"/>
        </a:p>
      </dgm:t>
    </dgm:pt>
    <dgm:pt modelId="{AAF630F8-29CD-49C1-82A4-D01B6AEA0068}" type="pres">
      <dgm:prSet presAssocID="{C30D2C3E-98FD-44D7-A967-817D342E6BF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0D59D0-1EB8-4809-B1AB-1A9501FC4DD4}" type="pres">
      <dgm:prSet presAssocID="{DB116879-CCD4-4EDC-A6BC-2B66908A0E57}" presName="parentText" presStyleLbl="node1" presStyleIdx="0" presStyleCnt="1" custScaleX="83178" custScaleY="106475" custLinFactY="300000" custLinFactNeighborX="-3738" custLinFactNeighborY="30631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BBED70-E520-4E67-B9A2-3B57FA758CFB}" type="presOf" srcId="{C30D2C3E-98FD-44D7-A967-817D342E6BF8}" destId="{AAF630F8-29CD-49C1-82A4-D01B6AEA0068}" srcOrd="0" destOrd="0" presId="urn:microsoft.com/office/officeart/2005/8/layout/vList2"/>
    <dgm:cxn modelId="{1EEC9BDC-5499-4E0A-B36D-23A7DEA54318}" type="presOf" srcId="{DB116879-CCD4-4EDC-A6BC-2B66908A0E57}" destId="{450D59D0-1EB8-4809-B1AB-1A9501FC4DD4}" srcOrd="0" destOrd="0" presId="urn:microsoft.com/office/officeart/2005/8/layout/vList2"/>
    <dgm:cxn modelId="{D2B0DDAA-5C7D-4B87-83A5-E53C6B05CC7C}" srcId="{C30D2C3E-98FD-44D7-A967-817D342E6BF8}" destId="{DB116879-CCD4-4EDC-A6BC-2B66908A0E57}" srcOrd="0" destOrd="0" parTransId="{31BC00DD-E940-49CD-B80F-8AE607214C72}" sibTransId="{5DB9B72B-A8DC-43CD-9886-F2D5F1167C53}"/>
    <dgm:cxn modelId="{A3434823-892F-4CFD-8352-0DBF15AB9AD7}" type="presParOf" srcId="{AAF630F8-29CD-49C1-82A4-D01B6AEA0068}" destId="{450D59D0-1EB8-4809-B1AB-1A9501FC4D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AD9E153-EBA2-4C25-A1E1-9FE9742A0428}" type="doc">
      <dgm:prSet loTypeId="urn:microsoft.com/office/officeart/2005/8/layout/vList2" loCatId="list" qsTypeId="urn:microsoft.com/office/officeart/2005/8/quickstyle/simple3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9E87585B-9516-4FB3-B6B8-D709CE4D5541}" type="pres">
      <dgm:prSet presAssocID="{1AD9E153-EBA2-4C25-A1E1-9FE9742A042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BEAFE56-AFCA-4776-83C9-5B9F3FEBC8B2}" type="presOf" srcId="{1AD9E153-EBA2-4C25-A1E1-9FE9742A0428}" destId="{9E87585B-9516-4FB3-B6B8-D709CE4D554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6127768-63B3-4064-802B-7BFEA8BCC33F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cs-CZ"/>
        </a:p>
      </dgm:t>
    </dgm:pt>
    <dgm:pt modelId="{B46FE186-5C1E-47F8-9AA6-DC0F75AAF2E4}">
      <dgm:prSet/>
      <dgm:spPr/>
      <dgm:t>
        <a:bodyPr/>
        <a:lstStyle/>
        <a:p>
          <a:pPr rtl="0"/>
          <a:r>
            <a:rPr lang="cs-CZ" smtClean="0"/>
            <a:t>Těžiště dělí těžnici v poměru 2 : 1.</a:t>
          </a:r>
          <a:endParaRPr lang="cs-CZ"/>
        </a:p>
      </dgm:t>
    </dgm:pt>
    <dgm:pt modelId="{A9BD80F4-835D-4F27-823E-D75FA07ACD90}" type="parTrans" cxnId="{2871A71C-6CF4-4CB9-A541-C6BCEEA05563}">
      <dgm:prSet/>
      <dgm:spPr/>
      <dgm:t>
        <a:bodyPr/>
        <a:lstStyle/>
        <a:p>
          <a:endParaRPr lang="cs-CZ"/>
        </a:p>
      </dgm:t>
    </dgm:pt>
    <dgm:pt modelId="{886DD511-3C56-481C-81D3-A3EC0F930C02}" type="sibTrans" cxnId="{2871A71C-6CF4-4CB9-A541-C6BCEEA05563}">
      <dgm:prSet/>
      <dgm:spPr/>
      <dgm:t>
        <a:bodyPr/>
        <a:lstStyle/>
        <a:p>
          <a:endParaRPr lang="cs-CZ"/>
        </a:p>
      </dgm:t>
    </dgm:pt>
    <dgm:pt modelId="{B07AEE9F-5108-40CA-BA9C-17BBD82EAAAF}" type="pres">
      <dgm:prSet presAssocID="{F6127768-63B3-4064-802B-7BFEA8BCC33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7CE3C3-639E-4D37-846C-7715234301C8}" type="pres">
      <dgm:prSet presAssocID="{B46FE186-5C1E-47F8-9AA6-DC0F75AAF2E4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4440C79-6FAD-4254-BAEC-7D51260A52AF}" type="presOf" srcId="{F6127768-63B3-4064-802B-7BFEA8BCC33F}" destId="{B07AEE9F-5108-40CA-BA9C-17BBD82EAAAF}" srcOrd="0" destOrd="0" presId="urn:microsoft.com/office/officeart/2005/8/layout/vList2"/>
    <dgm:cxn modelId="{2871A71C-6CF4-4CB9-A541-C6BCEEA05563}" srcId="{F6127768-63B3-4064-802B-7BFEA8BCC33F}" destId="{B46FE186-5C1E-47F8-9AA6-DC0F75AAF2E4}" srcOrd="0" destOrd="0" parTransId="{A9BD80F4-835D-4F27-823E-D75FA07ACD90}" sibTransId="{886DD511-3C56-481C-81D3-A3EC0F930C02}"/>
    <dgm:cxn modelId="{FC28BD69-D0C1-4272-87D9-EFDB17D889CC}" type="presOf" srcId="{B46FE186-5C1E-47F8-9AA6-DC0F75AAF2E4}" destId="{B57CE3C3-639E-4D37-846C-7715234301C8}" srcOrd="0" destOrd="0" presId="urn:microsoft.com/office/officeart/2005/8/layout/vList2"/>
    <dgm:cxn modelId="{E806AB9E-7D46-4C11-9521-F179586C131F}" type="presParOf" srcId="{B07AEE9F-5108-40CA-BA9C-17BBD82EAAAF}" destId="{B57CE3C3-639E-4D37-846C-7715234301C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AD9E153-EBA2-4C25-A1E1-9FE9742A0428}" type="doc">
      <dgm:prSet loTypeId="urn:microsoft.com/office/officeart/2005/8/layout/vList2" loCatId="list" qsTypeId="urn:microsoft.com/office/officeart/2005/8/quickstyle/simple3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9E87585B-9516-4FB3-B6B8-D709CE4D5541}" type="pres">
      <dgm:prSet presAssocID="{1AD9E153-EBA2-4C25-A1E1-9FE9742A042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53D7CD90-5005-4908-91B8-32EDB5A663AB}" type="presOf" srcId="{1AD9E153-EBA2-4C25-A1E1-9FE9742A0428}" destId="{9E87585B-9516-4FB3-B6B8-D709CE4D554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85190F6-C354-4472-BE09-532098A45ADC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7943DC34-3EB2-46B8-A9A6-D0E62504E709}">
      <dgm:prSet/>
      <dgm:spPr/>
      <dgm:t>
        <a:bodyPr/>
        <a:lstStyle/>
        <a:p>
          <a:pPr rtl="0"/>
          <a:r>
            <a:rPr lang="cs-CZ" smtClean="0"/>
            <a:t>Urči délku těžnice, je-li vzdálenost TC dlouhá 14 cm.</a:t>
          </a:r>
          <a:endParaRPr lang="cs-CZ"/>
        </a:p>
      </dgm:t>
    </dgm:pt>
    <dgm:pt modelId="{2C093819-D0D6-4094-ACFD-658F728B26F1}" type="parTrans" cxnId="{72DFE649-B446-462C-9A19-8ADAAAA4F072}">
      <dgm:prSet/>
      <dgm:spPr/>
      <dgm:t>
        <a:bodyPr/>
        <a:lstStyle/>
        <a:p>
          <a:endParaRPr lang="cs-CZ"/>
        </a:p>
      </dgm:t>
    </dgm:pt>
    <dgm:pt modelId="{CE1E364E-ABE9-4FF6-9BF1-4CEB4BFE13B0}" type="sibTrans" cxnId="{72DFE649-B446-462C-9A19-8ADAAAA4F072}">
      <dgm:prSet/>
      <dgm:spPr/>
      <dgm:t>
        <a:bodyPr/>
        <a:lstStyle/>
        <a:p>
          <a:endParaRPr lang="cs-CZ"/>
        </a:p>
      </dgm:t>
    </dgm:pt>
    <dgm:pt modelId="{B5E97E6B-6B9D-4405-9C25-D350EE5D65B1}" type="pres">
      <dgm:prSet presAssocID="{C85190F6-C354-4472-BE09-532098A45AD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2D1B49-6953-4239-ABE1-C93E114A796E}" type="pres">
      <dgm:prSet presAssocID="{7943DC34-3EB2-46B8-A9A6-D0E62504E709}" presName="parentText" presStyleLbl="node1" presStyleIdx="0" presStyleCnt="1" custScaleY="16989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0C28E1-AF08-412F-9BB1-A6B1D46F5F4C}" type="presOf" srcId="{C85190F6-C354-4472-BE09-532098A45ADC}" destId="{B5E97E6B-6B9D-4405-9C25-D350EE5D65B1}" srcOrd="0" destOrd="0" presId="urn:microsoft.com/office/officeart/2005/8/layout/vList2"/>
    <dgm:cxn modelId="{25C66893-DE01-495A-8AFF-DE9BC8CA6DB4}" type="presOf" srcId="{7943DC34-3EB2-46B8-A9A6-D0E62504E709}" destId="{D52D1B49-6953-4239-ABE1-C93E114A796E}" srcOrd="0" destOrd="0" presId="urn:microsoft.com/office/officeart/2005/8/layout/vList2"/>
    <dgm:cxn modelId="{72DFE649-B446-462C-9A19-8ADAAAA4F072}" srcId="{C85190F6-C354-4472-BE09-532098A45ADC}" destId="{7943DC34-3EB2-46B8-A9A6-D0E62504E709}" srcOrd="0" destOrd="0" parTransId="{2C093819-D0D6-4094-ACFD-658F728B26F1}" sibTransId="{CE1E364E-ABE9-4FF6-9BF1-4CEB4BFE13B0}"/>
    <dgm:cxn modelId="{4283EBDE-9B9C-45AB-AD6E-593B9EA3467D}" type="presParOf" srcId="{B5E97E6B-6B9D-4405-9C25-D350EE5D65B1}" destId="{D52D1B49-6953-4239-ABE1-C93E114A796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E9B9EB-66FC-4CDB-B815-E6E1F440ACE3}">
      <dsp:nvSpPr>
        <dsp:cNvPr id="0" name=""/>
        <dsp:cNvSpPr/>
      </dsp:nvSpPr>
      <dsp:spPr>
        <a:xfrm>
          <a:off x="0" y="75070"/>
          <a:ext cx="8576801" cy="6786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Pro sestrojení těžnice potřebujeme středy stran.</a:t>
          </a:r>
          <a:endParaRPr lang="cs-CZ" sz="2900" kern="1200"/>
        </a:p>
      </dsp:txBody>
      <dsp:txXfrm>
        <a:off x="33127" y="108197"/>
        <a:ext cx="8510547" cy="6123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5B8EC3-A402-4F5B-8974-3FA8E5D2FCE8}">
      <dsp:nvSpPr>
        <dsp:cNvPr id="0" name=""/>
        <dsp:cNvSpPr/>
      </dsp:nvSpPr>
      <dsp:spPr>
        <a:xfrm>
          <a:off x="0" y="0"/>
          <a:ext cx="7920880" cy="1119690"/>
        </a:xfrm>
        <a:prstGeom prst="roundRect">
          <a:avLst/>
        </a:prstGeom>
        <a:gradFill rotWithShape="0">
          <a:gsLst>
            <a:gs pos="28000">
              <a:schemeClr val="accent4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smtClean="0"/>
            <a:t>Těžnice spojuje vrchol trojúhelníku se středem protější strany.</a:t>
          </a:r>
          <a:endParaRPr lang="cs-CZ" sz="2900" kern="1200"/>
        </a:p>
      </dsp:txBody>
      <dsp:txXfrm>
        <a:off x="54659" y="54659"/>
        <a:ext cx="7811562" cy="10103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0D59D0-1EB8-4809-B1AB-1A9501FC4DD4}">
      <dsp:nvSpPr>
        <dsp:cNvPr id="0" name=""/>
        <dsp:cNvSpPr/>
      </dsp:nvSpPr>
      <dsp:spPr>
        <a:xfrm>
          <a:off x="360047" y="14243"/>
          <a:ext cx="6408745" cy="921860"/>
        </a:xfrm>
        <a:prstGeom prst="roundRect">
          <a:avLst/>
        </a:prstGeom>
        <a:gradFill rotWithShape="0">
          <a:gsLst>
            <a:gs pos="28000">
              <a:schemeClr val="dk2">
                <a:hueOff val="0"/>
                <a:satOff val="0"/>
                <a:lumOff val="0"/>
                <a:alphaOff val="0"/>
                <a:tint val="18000"/>
                <a:satMod val="120000"/>
                <a:lumMod val="88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40000"/>
                <a:satMod val="100000"/>
                <a:lumMod val="78000"/>
              </a:schemeClr>
            </a:gs>
          </a:gsLst>
          <a:lin ang="5400000" scaled="0"/>
        </a:gradFill>
        <a:ln>
          <a:noFill/>
        </a:ln>
        <a:effectLst>
          <a:outerShdw blurRad="63500" dist="50800" dir="5400000" sx="98000" sy="98000" rotWithShape="0">
            <a:srgbClr val="000000">
              <a:alpha val="2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Těžnice se protínají v těžišti T.</a:t>
          </a:r>
          <a:endParaRPr lang="cs-CZ" sz="3400" kern="1200" dirty="0"/>
        </a:p>
      </dsp:txBody>
      <dsp:txXfrm>
        <a:off x="405048" y="59244"/>
        <a:ext cx="6318743" cy="8318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7CE3C3-639E-4D37-846C-7715234301C8}">
      <dsp:nvSpPr>
        <dsp:cNvPr id="0" name=""/>
        <dsp:cNvSpPr/>
      </dsp:nvSpPr>
      <dsp:spPr>
        <a:xfrm>
          <a:off x="0" y="71155"/>
          <a:ext cx="7992888" cy="8658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dk2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smtClean="0"/>
            <a:t>Těžiště dělí těžnici v poměru 2 : 1.</a:t>
          </a:r>
          <a:endParaRPr lang="cs-CZ" sz="3700" kern="1200"/>
        </a:p>
      </dsp:txBody>
      <dsp:txXfrm>
        <a:off x="42265" y="113420"/>
        <a:ext cx="7908358" cy="7812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2D1B49-6953-4239-ABE1-C93E114A796E}">
      <dsp:nvSpPr>
        <dsp:cNvPr id="0" name=""/>
        <dsp:cNvSpPr/>
      </dsp:nvSpPr>
      <dsp:spPr>
        <a:xfrm>
          <a:off x="0" y="106256"/>
          <a:ext cx="8496944" cy="1073365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Urči délku těžnice, je-li vzdálenost TC dlouhá 14 cm.</a:t>
          </a:r>
          <a:endParaRPr lang="cs-CZ" sz="2700" kern="1200"/>
        </a:p>
      </dsp:txBody>
      <dsp:txXfrm>
        <a:off x="52397" y="158653"/>
        <a:ext cx="8392150" cy="968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9DFF2D-21BE-43CD-B2BF-3AD981C09DCB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0D95B60-CECE-44CB-B7FE-EA09D655B34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57188" y="2571750"/>
            <a:ext cx="8358187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20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Těžnice                                                                    </a:t>
            </a:r>
            <a:r>
              <a:rPr lang="cs-CZ" b="1" dirty="0"/>
              <a:t>Ročník : 7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523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konstrukcí a vlastnostmi těžnice. Materiál byl určen pro interaktivní tabuli a slouží jako pomůcka k výkladu geometrie.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</a:t>
            </a:r>
            <a:r>
              <a:rPr lang="cs-CZ" sz="2400" dirty="0" smtClean="0"/>
              <a:t>7.ročník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298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Těžnice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30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1475656" y="1772816"/>
            <a:ext cx="4680520" cy="3024336"/>
          </a:xfrm>
          <a:prstGeom prst="rtTriangl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815916" y="4653136"/>
            <a:ext cx="0" cy="28803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31640" y="3284984"/>
            <a:ext cx="2880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07904" y="3068960"/>
            <a:ext cx="14401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971600" y="1475680"/>
            <a:ext cx="5760640" cy="3826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        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r>
              <a:rPr lang="cs-CZ" sz="2800" dirty="0" smtClean="0"/>
              <a:t>B   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           C</a:t>
            </a:r>
            <a:endParaRPr lang="cs-CZ" sz="28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50056152"/>
              </p:ext>
            </p:extLst>
          </p:nvPr>
        </p:nvGraphicFramePr>
        <p:xfrm>
          <a:off x="315679" y="332656"/>
          <a:ext cx="8576801" cy="828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6794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1475656" y="1772816"/>
            <a:ext cx="4680520" cy="3024336"/>
          </a:xfrm>
          <a:prstGeom prst="rtTriangl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815916" y="4653136"/>
            <a:ext cx="0" cy="28803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31640" y="3284984"/>
            <a:ext cx="2880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07904" y="3068960"/>
            <a:ext cx="14401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99592" y="1443647"/>
            <a:ext cx="5760640" cy="3826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          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r>
              <a:rPr lang="cs-CZ" sz="2800" dirty="0" smtClean="0"/>
              <a:t>B       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        C</a:t>
            </a:r>
            <a:endParaRPr lang="cs-CZ" sz="2800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475656" y="3212976"/>
            <a:ext cx="2304256" cy="158417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75656" y="1772816"/>
            <a:ext cx="2304256" cy="302433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75656" y="3284984"/>
            <a:ext cx="4680520" cy="151216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2769670584"/>
              </p:ext>
            </p:extLst>
          </p:nvPr>
        </p:nvGraphicFramePr>
        <p:xfrm>
          <a:off x="683568" y="260648"/>
          <a:ext cx="7920880" cy="1141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835696" y="2978949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    t</a:t>
            </a:r>
            <a:r>
              <a:rPr lang="cs-CZ" sz="2800" baseline="-25000" dirty="0" smtClean="0"/>
              <a:t>a</a:t>
            </a:r>
            <a:r>
              <a:rPr lang="cs-CZ" sz="2800" dirty="0" smtClean="0"/>
              <a:t>  </a:t>
            </a:r>
            <a:r>
              <a:rPr lang="cs-CZ" sz="2800" dirty="0" err="1"/>
              <a:t>t</a:t>
            </a:r>
            <a:r>
              <a:rPr lang="cs-CZ" sz="2800" baseline="-25000" dirty="0" err="1"/>
              <a:t>b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8510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Graphic spid="30" grpId="0">
        <p:bldAsOne/>
      </p:bldGraphic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1475656" y="1772816"/>
            <a:ext cx="4680520" cy="3024336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815916" y="4653136"/>
            <a:ext cx="0" cy="28803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31640" y="3284984"/>
            <a:ext cx="2880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07904" y="3068960"/>
            <a:ext cx="14401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99592" y="1474519"/>
            <a:ext cx="57606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r>
              <a:rPr lang="cs-CZ" sz="2800" baseline="-25000" dirty="0" smtClean="0"/>
              <a:t>              </a:t>
            </a:r>
            <a:r>
              <a:rPr lang="cs-CZ" sz="2800" dirty="0" smtClean="0"/>
              <a:t>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baseline="-25000" dirty="0" smtClean="0"/>
          </a:p>
          <a:p>
            <a:endParaRPr lang="cs-CZ" sz="2800" baseline="-25000" dirty="0"/>
          </a:p>
          <a:p>
            <a:r>
              <a:rPr lang="cs-CZ" sz="2800" baseline="-25000" dirty="0" smtClean="0"/>
              <a:t>                          </a:t>
            </a:r>
            <a:r>
              <a:rPr lang="cs-CZ" sz="2800" dirty="0" smtClean="0"/>
              <a:t>T</a:t>
            </a:r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r>
              <a:rPr lang="cs-CZ" sz="2800" dirty="0" smtClean="0"/>
              <a:t>B       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        C</a:t>
            </a:r>
            <a:endParaRPr lang="cs-CZ" sz="2800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475656" y="3212976"/>
            <a:ext cx="2304256" cy="158417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75656" y="1772816"/>
            <a:ext cx="2304256" cy="302433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75656" y="3284984"/>
            <a:ext cx="4680520" cy="151216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566154020"/>
              </p:ext>
            </p:extLst>
          </p:nvPr>
        </p:nvGraphicFramePr>
        <p:xfrm>
          <a:off x="683568" y="260648"/>
          <a:ext cx="7920880" cy="1141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619672" y="290344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  t</a:t>
            </a:r>
            <a:r>
              <a:rPr lang="cs-CZ" sz="2800" baseline="-25000" dirty="0" smtClean="0"/>
              <a:t>a</a:t>
            </a:r>
            <a:r>
              <a:rPr lang="cs-CZ" sz="2800" dirty="0" smtClean="0"/>
              <a:t>      </a:t>
            </a:r>
            <a:r>
              <a:rPr lang="cs-CZ" sz="2800" dirty="0" err="1" smtClean="0"/>
              <a:t>t</a:t>
            </a:r>
            <a:r>
              <a:rPr lang="cs-CZ" sz="2800" baseline="-25000" dirty="0" err="1"/>
              <a:t>b</a:t>
            </a:r>
            <a:endParaRPr lang="cs-CZ" sz="28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577715861"/>
              </p:ext>
            </p:extLst>
          </p:nvPr>
        </p:nvGraphicFramePr>
        <p:xfrm>
          <a:off x="933725" y="332656"/>
          <a:ext cx="7704856" cy="9361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46032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1475656" y="1772816"/>
            <a:ext cx="4680520" cy="3024336"/>
          </a:xfrm>
          <a:prstGeom prst="rt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815916" y="4653136"/>
            <a:ext cx="0" cy="28803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31640" y="3284984"/>
            <a:ext cx="2880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07904" y="3068960"/>
            <a:ext cx="14401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971600" y="1443647"/>
            <a:ext cx="5760640" cy="3826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 		 T</a:t>
            </a:r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r>
              <a:rPr lang="cs-CZ" sz="2800" dirty="0" smtClean="0"/>
              <a:t>B 					      C</a:t>
            </a:r>
            <a:endParaRPr lang="cs-CZ" sz="2800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475656" y="3212976"/>
            <a:ext cx="2304256" cy="158417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75656" y="1772816"/>
            <a:ext cx="2304256" cy="302433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75656" y="3284984"/>
            <a:ext cx="4680520" cy="151216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241960417"/>
              </p:ext>
            </p:extLst>
          </p:nvPr>
        </p:nvGraphicFramePr>
        <p:xfrm>
          <a:off x="683568" y="260648"/>
          <a:ext cx="7920880" cy="1141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Oblouk 7"/>
          <p:cNvSpPr/>
          <p:nvPr/>
        </p:nvSpPr>
        <p:spPr>
          <a:xfrm>
            <a:off x="0" y="1772816"/>
            <a:ext cx="2987824" cy="3816424"/>
          </a:xfrm>
          <a:prstGeom prst="arc">
            <a:avLst>
              <a:gd name="adj1" fmla="val 16224603"/>
              <a:gd name="adj2" fmla="val 0"/>
            </a:avLst>
          </a:prstGeom>
          <a:ln w="28575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2267744" y="3789040"/>
            <a:ext cx="1548172" cy="1800200"/>
          </a:xfrm>
          <a:prstGeom prst="arc">
            <a:avLst/>
          </a:prstGeom>
          <a:ln w="381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1772816"/>
            <a:ext cx="13321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2/3 t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400506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1/3 t</a:t>
            </a:r>
            <a:endParaRPr lang="cs-CZ" sz="2800" dirty="0"/>
          </a:p>
        </p:txBody>
      </p:sp>
      <p:graphicFrame>
        <p:nvGraphicFramePr>
          <p:cNvPr id="15" name="Diagram 14"/>
          <p:cNvGraphicFramePr/>
          <p:nvPr>
            <p:extLst>
              <p:ext uri="{D42A27DB-BD31-4B8C-83A1-F6EECF244321}">
                <p14:modId xmlns:p14="http://schemas.microsoft.com/office/powerpoint/2010/main" val="1414088002"/>
              </p:ext>
            </p:extLst>
          </p:nvPr>
        </p:nvGraphicFramePr>
        <p:xfrm>
          <a:off x="611560" y="260648"/>
          <a:ext cx="7992888" cy="1008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03127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/>
      <p:bldP spid="13" grpId="0"/>
      <p:bldGraphic spid="1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1475656" y="1772816"/>
            <a:ext cx="4680520" cy="3024336"/>
          </a:xfrm>
          <a:prstGeom prst="rtTriangl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3815916" y="4653136"/>
            <a:ext cx="0" cy="288032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331640" y="3284984"/>
            <a:ext cx="288032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07904" y="3068960"/>
            <a:ext cx="144016" cy="288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935596" y="1371833"/>
            <a:ext cx="57606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err="1" smtClean="0"/>
              <a:t>S</a:t>
            </a:r>
            <a:r>
              <a:rPr lang="cs-CZ" sz="2800" baseline="-25000" dirty="0" err="1" smtClean="0"/>
              <a:t>c</a:t>
            </a:r>
            <a:r>
              <a:rPr lang="cs-CZ" sz="2800" baseline="-25000" dirty="0" smtClean="0"/>
              <a:t>              </a:t>
            </a:r>
            <a:r>
              <a:rPr lang="cs-CZ" sz="2800" dirty="0" smtClean="0"/>
              <a:t>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b</a:t>
            </a:r>
            <a:endParaRPr lang="cs-CZ" sz="2800" baseline="-25000" dirty="0" smtClean="0"/>
          </a:p>
          <a:p>
            <a:endParaRPr lang="cs-CZ" sz="2800" baseline="-25000" dirty="0"/>
          </a:p>
          <a:p>
            <a:r>
              <a:rPr lang="cs-CZ" sz="2800" baseline="-25000" dirty="0" smtClean="0"/>
              <a:t>                          </a:t>
            </a:r>
            <a:r>
              <a:rPr lang="cs-CZ" sz="2800" dirty="0" smtClean="0"/>
              <a:t>T</a:t>
            </a:r>
            <a:endParaRPr lang="cs-CZ" sz="2800" baseline="-25000" dirty="0" smtClean="0"/>
          </a:p>
          <a:p>
            <a:endParaRPr lang="cs-CZ" sz="2800" baseline="-25000" dirty="0"/>
          </a:p>
          <a:p>
            <a:endParaRPr lang="cs-CZ" sz="2800" baseline="-25000" dirty="0" smtClean="0"/>
          </a:p>
          <a:p>
            <a:r>
              <a:rPr lang="cs-CZ" sz="2800" dirty="0" smtClean="0"/>
              <a:t>B                         </a:t>
            </a:r>
            <a:r>
              <a:rPr lang="cs-CZ" sz="2800" dirty="0" err="1" smtClean="0"/>
              <a:t>S</a:t>
            </a:r>
            <a:r>
              <a:rPr lang="cs-CZ" sz="2800" baseline="-25000" dirty="0" err="1" smtClean="0"/>
              <a:t>a</a:t>
            </a:r>
            <a:r>
              <a:rPr lang="cs-CZ" sz="2800" dirty="0" smtClean="0"/>
              <a:t>                    C</a:t>
            </a:r>
            <a:endParaRPr lang="cs-CZ" sz="2800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475656" y="3212976"/>
            <a:ext cx="2304256" cy="158417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475656" y="1772816"/>
            <a:ext cx="2304256" cy="302433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475656" y="3284984"/>
            <a:ext cx="4680520" cy="151216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522616499"/>
              </p:ext>
            </p:extLst>
          </p:nvPr>
        </p:nvGraphicFramePr>
        <p:xfrm>
          <a:off x="683568" y="260648"/>
          <a:ext cx="7920880" cy="1141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619672" y="290344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</a:t>
            </a:r>
            <a:r>
              <a:rPr lang="cs-CZ" sz="2800" baseline="-25000" dirty="0" err="1" smtClean="0"/>
              <a:t>c</a:t>
            </a:r>
            <a:r>
              <a:rPr lang="cs-CZ" sz="2800" dirty="0" smtClean="0"/>
              <a:t>   t</a:t>
            </a:r>
            <a:r>
              <a:rPr lang="cs-CZ" sz="2800" baseline="-25000" dirty="0" smtClean="0"/>
              <a:t>a</a:t>
            </a:r>
            <a:r>
              <a:rPr lang="cs-CZ" sz="2800" dirty="0" smtClean="0"/>
              <a:t>      </a:t>
            </a:r>
            <a:r>
              <a:rPr lang="cs-CZ" sz="2800" dirty="0" err="1" smtClean="0"/>
              <a:t>t</a:t>
            </a:r>
            <a:r>
              <a:rPr lang="cs-CZ" sz="2800" baseline="-25000" dirty="0" err="1"/>
              <a:t>b</a:t>
            </a:r>
            <a:endParaRPr lang="cs-CZ" sz="2800" dirty="0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394727991"/>
              </p:ext>
            </p:extLst>
          </p:nvPr>
        </p:nvGraphicFramePr>
        <p:xfrm>
          <a:off x="395536" y="188640"/>
          <a:ext cx="8496944" cy="12858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872639" y="1620381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2/3 t = 14 cm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72639" y="2545740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1/3 t = 14 : 2 = 7 cm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3429621"/>
            <a:ext cx="37444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t</a:t>
            </a:r>
            <a:r>
              <a:rPr lang="cs-CZ" sz="2800" dirty="0" smtClean="0"/>
              <a:t> = 3 . 7 = 21 cm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5842854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Těžnice měří 21 cm.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7208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468313" y="692150"/>
            <a:ext cx="7704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1pPr>
            <a:lvl2pPr marL="742950" indent="-28575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2pPr>
            <a:lvl3pPr marL="11430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3pPr>
            <a:lvl4pPr marL="16002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4pPr>
            <a:lvl5pPr marL="2057400" indent="-228600" eaLnBrk="0" hangingPunct="0">
              <a:defRPr sz="2400" b="1">
                <a:solidFill>
                  <a:schemeClr val="folHlink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folHlink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76797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119</TotalTime>
  <Words>190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Těžnice trojúhelníku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Nešněrová</dc:creator>
  <cp:lastModifiedBy>Irena</cp:lastModifiedBy>
  <cp:revision>15</cp:revision>
  <dcterms:created xsi:type="dcterms:W3CDTF">2013-10-10T17:55:51Z</dcterms:created>
  <dcterms:modified xsi:type="dcterms:W3CDTF">2013-11-13T11:44:13Z</dcterms:modified>
</cp:coreProperties>
</file>