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9"/>
  </p:notesMasterIdLst>
  <p:sldIdLst>
    <p:sldId id="267" r:id="rId2"/>
    <p:sldId id="268" r:id="rId3"/>
    <p:sldId id="256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084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717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289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E96F83-5D54-474E-91A9-F91A90CD4652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FAC0C1-2354-4FD6-8A94-2F0D5FB1F1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646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logickaolympiada.cz/files/pripravne_texty/PT2002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063" y="2438368"/>
            <a:ext cx="7489825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575F6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Člověk a krajina – klimatické členění holocénu</a:t>
            </a:r>
            <a:endParaRPr lang="cs-CZ" sz="2800" dirty="0"/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>
                <a:solidFill>
                  <a:prstClr val="black"/>
                </a:solidFill>
              </a:rPr>
              <a:t>Autor RNDr. Markéta Drábková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>
                <a:solidFill>
                  <a:prstClr val="black"/>
                </a:solidFill>
              </a:rPr>
              <a:t>Datum</a:t>
            </a:r>
            <a:r>
              <a:rPr lang="cs-CZ" dirty="0" smtClean="0">
                <a:solidFill>
                  <a:prstClr val="black"/>
                </a:solidFill>
              </a:rPr>
              <a:t>: 15. </a:t>
            </a:r>
            <a:r>
              <a:rPr lang="cs-CZ" dirty="0">
                <a:solidFill>
                  <a:prstClr val="black"/>
                </a:solidFill>
              </a:rPr>
              <a:t>9</a:t>
            </a:r>
            <a:r>
              <a:rPr lang="cs-CZ" dirty="0" smtClean="0">
                <a:solidFill>
                  <a:prstClr val="black"/>
                </a:solidFill>
              </a:rPr>
              <a:t>. 2013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>
                <a:solidFill>
                  <a:prstClr val="black"/>
                </a:solidFill>
              </a:rPr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33348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4247729"/>
              </p:ext>
            </p:extLst>
          </p:nvPr>
        </p:nvGraphicFramePr>
        <p:xfrm>
          <a:off x="827584" y="476672"/>
          <a:ext cx="6696744" cy="4324261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VY_32_INOVACE_BIO.kvinta.44_člověk a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krajina_klimatické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členění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holocenu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Člověk</a:t>
                      </a:r>
                      <a:r>
                        <a:rPr lang="cs-CZ" sz="1100" kern="12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 a krajina – klimatické členění </a:t>
                      </a:r>
                      <a:r>
                        <a:rPr lang="cs-CZ" sz="1100" kern="1200" baseline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holocenu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dle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studijního textu pro biologickou olympiádu 2002/2003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874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Klimatické členění holocénu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krajina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Klimatické členění holocénu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ea typeface="Calibri"/>
                <a:cs typeface="Times New Roman"/>
              </a:rPr>
              <a:t>&gt; 8300 př. n. l</a:t>
            </a:r>
            <a:r>
              <a:rPr lang="cs-CZ" sz="2000" dirty="0" smtClean="0">
                <a:ea typeface="Calibri"/>
                <a:cs typeface="Times New Roman"/>
              </a:rPr>
              <a:t>.- </a:t>
            </a:r>
            <a:r>
              <a:rPr lang="cs-CZ" sz="2000" dirty="0">
                <a:ea typeface="Calibri"/>
                <a:cs typeface="Times New Roman"/>
              </a:rPr>
              <a:t>k</a:t>
            </a:r>
            <a:r>
              <a:rPr lang="cs-CZ" sz="2000" dirty="0" smtClean="0">
                <a:ea typeface="Calibri"/>
                <a:cs typeface="Times New Roman"/>
              </a:rPr>
              <a:t>onec </a:t>
            </a:r>
            <a:r>
              <a:rPr lang="cs-CZ" sz="2000" dirty="0">
                <a:ea typeface="Calibri"/>
                <a:cs typeface="Times New Roman"/>
              </a:rPr>
              <a:t>pleistocénu, </a:t>
            </a:r>
            <a:r>
              <a:rPr lang="cs-CZ" sz="2000" dirty="0" smtClean="0">
                <a:ea typeface="Calibri"/>
                <a:cs typeface="Times New Roman"/>
              </a:rPr>
              <a:t>rozkolísání  klimatu - střídání </a:t>
            </a:r>
            <a:r>
              <a:rPr lang="cs-CZ" sz="2000" dirty="0">
                <a:ea typeface="Calibri"/>
                <a:cs typeface="Times New Roman"/>
              </a:rPr>
              <a:t>chladných a teplejších výkyvů, poslední chladný </a:t>
            </a:r>
            <a:r>
              <a:rPr lang="cs-CZ" sz="2000" dirty="0" smtClean="0">
                <a:ea typeface="Calibri"/>
                <a:cs typeface="Times New Roman"/>
              </a:rPr>
              <a:t>výkyv  - </a:t>
            </a:r>
            <a:r>
              <a:rPr lang="cs-CZ" sz="2000" b="1" dirty="0" err="1" smtClean="0">
                <a:ea typeface="Calibri"/>
                <a:cs typeface="Times New Roman"/>
              </a:rPr>
              <a:t>Dryas</a:t>
            </a:r>
            <a:r>
              <a:rPr lang="cs-CZ" sz="2000" dirty="0" smtClean="0">
                <a:ea typeface="Calibri"/>
                <a:cs typeface="Times New Roman"/>
              </a:rPr>
              <a:t> </a:t>
            </a:r>
            <a:r>
              <a:rPr lang="cs-CZ" sz="2000" dirty="0">
                <a:ea typeface="Calibri"/>
                <a:cs typeface="Times New Roman"/>
              </a:rPr>
              <a:t>III.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ea typeface="Calibri"/>
                <a:cs typeface="Times New Roman"/>
              </a:rPr>
              <a:t>8300 - 7800 př. n. l</a:t>
            </a:r>
            <a:r>
              <a:rPr lang="cs-CZ" sz="2000" b="1" u="sng" dirty="0">
                <a:ea typeface="Calibri"/>
                <a:cs typeface="Times New Roman"/>
              </a:rPr>
              <a:t>.</a:t>
            </a:r>
            <a:r>
              <a:rPr lang="cs-CZ" sz="2400" b="1" dirty="0">
                <a:ea typeface="Calibri"/>
                <a:cs typeface="Times New Roman"/>
              </a:rPr>
              <a:t> </a:t>
            </a:r>
            <a:r>
              <a:rPr lang="cs-CZ" sz="2400" b="1" dirty="0" err="1" smtClean="0">
                <a:ea typeface="Calibri"/>
                <a:cs typeface="Times New Roman"/>
              </a:rPr>
              <a:t>Preboreál</a:t>
            </a:r>
            <a:r>
              <a:rPr lang="cs-CZ" sz="2000" dirty="0" smtClean="0">
                <a:ea typeface="Calibri"/>
                <a:cs typeface="Times New Roman"/>
              </a:rPr>
              <a:t> - definitivní oteplování, vznik prvních půd, počátek </a:t>
            </a:r>
            <a:r>
              <a:rPr lang="cs-CZ" sz="2000" dirty="0">
                <a:ea typeface="Calibri"/>
                <a:cs typeface="Times New Roman"/>
              </a:rPr>
              <a:t>expanze dřevin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ea typeface="Calibri"/>
                <a:cs typeface="Times New Roman"/>
              </a:rPr>
              <a:t>7800 - 6000 př. n. l</a:t>
            </a:r>
            <a:r>
              <a:rPr lang="cs-CZ" sz="2000" b="1" dirty="0">
                <a:ea typeface="Calibri"/>
                <a:cs typeface="Times New Roman"/>
              </a:rPr>
              <a:t>. </a:t>
            </a:r>
            <a:r>
              <a:rPr lang="cs-CZ" sz="2400" b="1" dirty="0" smtClean="0">
                <a:ea typeface="Calibri"/>
                <a:cs typeface="Times New Roman"/>
              </a:rPr>
              <a:t>Boreál</a:t>
            </a:r>
            <a:r>
              <a:rPr lang="cs-CZ" sz="2000" b="1" dirty="0" smtClean="0">
                <a:ea typeface="Calibri"/>
                <a:cs typeface="Times New Roman"/>
              </a:rPr>
              <a:t> </a:t>
            </a:r>
            <a:r>
              <a:rPr lang="cs-CZ" sz="2000" dirty="0" smtClean="0">
                <a:ea typeface="Calibri"/>
                <a:cs typeface="Times New Roman"/>
              </a:rPr>
              <a:t> oteplování (o 2 °C </a:t>
            </a:r>
            <a:r>
              <a:rPr lang="cs-CZ" sz="2000" dirty="0">
                <a:ea typeface="Calibri"/>
                <a:cs typeface="Times New Roman"/>
              </a:rPr>
              <a:t>tepleji než dnes), </a:t>
            </a:r>
            <a:r>
              <a:rPr lang="cs-CZ" sz="2000" dirty="0" smtClean="0">
                <a:ea typeface="Calibri"/>
                <a:cs typeface="Times New Roman"/>
              </a:rPr>
              <a:t>sucho </a:t>
            </a:r>
            <a:r>
              <a:rPr lang="cs-CZ" sz="2000" dirty="0">
                <a:ea typeface="Calibri"/>
                <a:cs typeface="Times New Roman"/>
              </a:rPr>
              <a:t>(kontinentální </a:t>
            </a:r>
            <a:r>
              <a:rPr lang="cs-CZ" sz="2000" dirty="0" smtClean="0">
                <a:ea typeface="Calibri"/>
                <a:cs typeface="Times New Roman"/>
              </a:rPr>
              <a:t>klima)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u="sng" dirty="0" smtClean="0">
                <a:ea typeface="Calibri"/>
                <a:cs typeface="Times New Roman"/>
              </a:rPr>
              <a:t>rychlá </a:t>
            </a:r>
            <a:r>
              <a:rPr lang="cs-CZ" sz="2000" u="sng" dirty="0">
                <a:ea typeface="Calibri"/>
                <a:cs typeface="Times New Roman"/>
              </a:rPr>
              <a:t>expanze dřevin </a:t>
            </a:r>
            <a:r>
              <a:rPr lang="cs-CZ" sz="2000" dirty="0">
                <a:ea typeface="Calibri"/>
                <a:cs typeface="Times New Roman"/>
              </a:rPr>
              <a:t>- </a:t>
            </a:r>
            <a:r>
              <a:rPr lang="cs-CZ" sz="2000" dirty="0" smtClean="0">
                <a:ea typeface="Calibri"/>
                <a:cs typeface="Times New Roman"/>
              </a:rPr>
              <a:t>borovice </a:t>
            </a:r>
            <a:r>
              <a:rPr lang="cs-CZ" sz="2000" dirty="0">
                <a:ea typeface="Calibri"/>
                <a:cs typeface="Times New Roman"/>
              </a:rPr>
              <a:t>a bříza, </a:t>
            </a:r>
            <a:r>
              <a:rPr lang="cs-CZ" sz="2000" dirty="0" smtClean="0">
                <a:ea typeface="Calibri"/>
                <a:cs typeface="Times New Roman"/>
              </a:rPr>
              <a:t>kleč </a:t>
            </a:r>
            <a:r>
              <a:rPr lang="cs-CZ" sz="2000" dirty="0">
                <a:ea typeface="Calibri"/>
                <a:cs typeface="Times New Roman"/>
              </a:rPr>
              <a:t>(od cca 800 m n. m</a:t>
            </a:r>
            <a:r>
              <a:rPr lang="cs-CZ" sz="2000" dirty="0" smtClean="0">
                <a:ea typeface="Calibri"/>
                <a:cs typeface="Times New Roman"/>
              </a:rPr>
              <a:t>.)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ea typeface="Calibri"/>
                <a:cs typeface="Times New Roman"/>
              </a:rPr>
              <a:t> </a:t>
            </a:r>
            <a:r>
              <a:rPr lang="cs-CZ" sz="2000" dirty="0" smtClean="0">
                <a:solidFill>
                  <a:srgbClr val="308452"/>
                </a:solidFill>
                <a:ea typeface="Calibri"/>
                <a:cs typeface="Times New Roman"/>
              </a:rPr>
              <a:t>z refugií </a:t>
            </a:r>
            <a:r>
              <a:rPr lang="cs-CZ" sz="2000" dirty="0" smtClean="0">
                <a:ea typeface="Calibri"/>
                <a:cs typeface="Times New Roman"/>
              </a:rPr>
              <a:t> z jižní Evropy   líska, </a:t>
            </a:r>
            <a:r>
              <a:rPr lang="cs-CZ" sz="2000" dirty="0">
                <a:ea typeface="Calibri"/>
                <a:cs typeface="Times New Roman"/>
              </a:rPr>
              <a:t>jilm, dub, jasan, </a:t>
            </a:r>
            <a:r>
              <a:rPr lang="cs-CZ" sz="2000" dirty="0" smtClean="0">
                <a:ea typeface="Calibri"/>
                <a:cs typeface="Times New Roman"/>
              </a:rPr>
              <a:t>smrk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ea typeface="Calibri"/>
                <a:cs typeface="Times New Roman"/>
              </a:rPr>
              <a:t>zůstávají významné </a:t>
            </a:r>
            <a:r>
              <a:rPr lang="cs-CZ" sz="2000" dirty="0">
                <a:ea typeface="Calibri"/>
                <a:cs typeface="Times New Roman"/>
              </a:rPr>
              <a:t>plochy stepí se světlomilnými </a:t>
            </a:r>
            <a:r>
              <a:rPr lang="cs-CZ" sz="2000" dirty="0" smtClean="0">
                <a:ea typeface="Calibri"/>
                <a:cs typeface="Times New Roman"/>
              </a:rPr>
              <a:t>druhy </a:t>
            </a:r>
            <a:endParaRPr lang="cs-CZ" sz="2000" dirty="0">
              <a:ea typeface="Calibri"/>
              <a:cs typeface="Times New Roman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ea typeface="Calibri"/>
                <a:cs typeface="Times New Roman"/>
              </a:rPr>
              <a:t>Atlantik</a:t>
            </a:r>
            <a:r>
              <a:rPr lang="cs-CZ" dirty="0" smtClean="0">
                <a:ea typeface="Calibri"/>
                <a:cs typeface="Times New Roman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900" dirty="0" smtClean="0">
                <a:ea typeface="Calibri"/>
                <a:cs typeface="Times New Roman"/>
              </a:rPr>
              <a:t>6000 - 4000 př. n. l</a:t>
            </a:r>
            <a:r>
              <a:rPr lang="cs-CZ" sz="3800" dirty="0" smtClean="0">
                <a:ea typeface="Calibri"/>
                <a:cs typeface="Times New Roman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900" dirty="0" smtClean="0">
                <a:ea typeface="Calibri"/>
                <a:cs typeface="Times New Roman"/>
              </a:rPr>
              <a:t>Klimatické optimum holocénu, teplo (až o 3 °C více než dnes) a vlhko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900" dirty="0" smtClean="0">
                <a:ea typeface="Calibri"/>
                <a:cs typeface="Times New Roman"/>
              </a:rPr>
              <a:t>maximální rozvoj lesa -  nahradil původní step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ea typeface="Calibri"/>
                <a:cs typeface="Times New Roman"/>
              </a:rPr>
              <a:t>doubravy , na horách smíšené listnaté lesy (klen, lípa, jasan, jilm), nad nimi smrk, v nejvyšších polohách kleč a malé plošky alpínského bezlesí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ea typeface="Calibri"/>
                <a:cs typeface="Times New Roman"/>
              </a:rPr>
              <a:t>ke konci  se objevují  buk a jedle</a:t>
            </a:r>
            <a:endParaRPr lang="cs-CZ" sz="1900" dirty="0" smtClean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900" dirty="0" smtClean="0">
                <a:solidFill>
                  <a:srgbClr val="FF0000"/>
                </a:solidFill>
                <a:ea typeface="Calibri"/>
                <a:cs typeface="Times New Roman"/>
              </a:rPr>
              <a:t>Zjisti dnešní  přirozenou výškovou </a:t>
            </a:r>
            <a:r>
              <a:rPr lang="cs-CZ" sz="2900" dirty="0" err="1" smtClean="0">
                <a:solidFill>
                  <a:srgbClr val="FF0000"/>
                </a:solidFill>
                <a:ea typeface="Calibri"/>
                <a:cs typeface="Times New Roman"/>
              </a:rPr>
              <a:t>zonaci</a:t>
            </a:r>
            <a:r>
              <a:rPr lang="cs-CZ" sz="2900" dirty="0" smtClean="0">
                <a:solidFill>
                  <a:srgbClr val="FF0000"/>
                </a:solidFill>
                <a:ea typeface="Calibri"/>
                <a:cs typeface="Times New Roman"/>
              </a:rPr>
              <a:t> lesa,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900" dirty="0" smtClean="0">
                <a:solidFill>
                  <a:srgbClr val="FF0000"/>
                </a:solidFill>
                <a:ea typeface="Calibri"/>
                <a:cs typeface="Times New Roman"/>
              </a:rPr>
              <a:t>zastoupení druhů dřevin v hospodářských lesích, podíl jedle, smrku , buku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900" dirty="0" smtClean="0">
                <a:solidFill>
                  <a:srgbClr val="FF0000"/>
                </a:solidFill>
                <a:ea typeface="Calibri"/>
                <a:cs typeface="Times New Roman"/>
              </a:rPr>
              <a:t>Vysvětli pojem </a:t>
            </a:r>
            <a:r>
              <a:rPr lang="cs-CZ" sz="2900" dirty="0" err="1" smtClean="0">
                <a:solidFill>
                  <a:srgbClr val="FF0000"/>
                </a:solidFill>
                <a:ea typeface="Calibri"/>
                <a:cs typeface="Times New Roman"/>
              </a:rPr>
              <a:t>jedlobučina</a:t>
            </a:r>
            <a:r>
              <a:rPr lang="cs-CZ" sz="2900" dirty="0" smtClean="0">
                <a:solidFill>
                  <a:srgbClr val="FF0000"/>
                </a:solidFill>
                <a:ea typeface="Calibri"/>
                <a:cs typeface="Times New Roman"/>
              </a:rPr>
              <a:t>, </a:t>
            </a:r>
            <a:r>
              <a:rPr lang="cs-CZ" sz="2900" dirty="0" err="1" smtClean="0">
                <a:solidFill>
                  <a:srgbClr val="FF0000"/>
                </a:solidFill>
                <a:ea typeface="Calibri"/>
                <a:cs typeface="Times New Roman"/>
              </a:rPr>
              <a:t>šípáková</a:t>
            </a:r>
            <a:r>
              <a:rPr lang="cs-CZ" sz="2900" dirty="0" smtClean="0">
                <a:solidFill>
                  <a:srgbClr val="FF0000"/>
                </a:solidFill>
                <a:ea typeface="Calibri"/>
                <a:cs typeface="Times New Roman"/>
              </a:rPr>
              <a:t> doubrava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 smtClean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u="sng" dirty="0" smtClean="0">
                <a:ea typeface="Calibri"/>
                <a:cs typeface="Times New Roman"/>
              </a:rPr>
              <a:t>výrazný vliv člověka na krajinu </a:t>
            </a:r>
            <a:r>
              <a:rPr lang="cs-CZ" dirty="0" smtClean="0">
                <a:ea typeface="Calibri"/>
                <a:cs typeface="Times New Roman"/>
              </a:rPr>
              <a:t>- počátky zemědělství u nás NEOLIT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klimatická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4000 - 1250 př. n. l. - </a:t>
            </a:r>
            <a:r>
              <a:rPr lang="cs-CZ" sz="2900" b="1" dirty="0" err="1" smtClean="0">
                <a:ea typeface="Calibri"/>
                <a:cs typeface="Times New Roman"/>
              </a:rPr>
              <a:t>Epiatlantik</a:t>
            </a:r>
            <a:r>
              <a:rPr lang="cs-CZ" dirty="0" smtClean="0">
                <a:ea typeface="Calibri"/>
                <a:cs typeface="Times New Roman"/>
              </a:rPr>
              <a:t> sušší  výkyv,  vznikla dnešní podoba lesů (vznik bučin, migrace habru )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      stále silnější byl vliv člověka.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1250 - 750 př. n. l</a:t>
            </a:r>
            <a:r>
              <a:rPr lang="cs-CZ" sz="2900" dirty="0" smtClean="0">
                <a:ea typeface="Calibri"/>
                <a:cs typeface="Times New Roman"/>
              </a:rPr>
              <a:t>. - </a:t>
            </a:r>
            <a:r>
              <a:rPr lang="cs-CZ" sz="2900" b="1" dirty="0" err="1" smtClean="0">
                <a:ea typeface="Calibri"/>
                <a:cs typeface="Times New Roman"/>
              </a:rPr>
              <a:t>Subboreál</a:t>
            </a:r>
            <a:r>
              <a:rPr lang="cs-CZ" sz="2900" b="1" dirty="0" smtClean="0">
                <a:ea typeface="Calibri"/>
                <a:cs typeface="Times New Roman"/>
              </a:rPr>
              <a:t> </a:t>
            </a:r>
            <a:r>
              <a:rPr lang="cs-CZ" dirty="0" smtClean="0">
                <a:ea typeface="Calibri"/>
                <a:cs typeface="Times New Roman"/>
              </a:rPr>
              <a:t>chladnější a vlhčí období.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750 př. n. l. – dnešek</a:t>
            </a:r>
            <a:r>
              <a:rPr lang="cs-CZ" sz="3200" b="1" dirty="0" smtClean="0">
                <a:ea typeface="Calibri"/>
                <a:cs typeface="Times New Roman"/>
              </a:rPr>
              <a:t>  </a:t>
            </a:r>
            <a:r>
              <a:rPr lang="cs-CZ" sz="3200" b="1" dirty="0" err="1" smtClean="0">
                <a:ea typeface="Calibri"/>
                <a:cs typeface="Times New Roman"/>
              </a:rPr>
              <a:t>Subatlantik</a:t>
            </a:r>
            <a:r>
              <a:rPr lang="cs-CZ" sz="3200" b="1" dirty="0" smtClean="0">
                <a:ea typeface="Calibri"/>
                <a:cs typeface="Times New Roman"/>
              </a:rPr>
              <a:t>  </a:t>
            </a:r>
            <a:r>
              <a:rPr lang="cs-CZ" dirty="0" smtClean="0">
                <a:ea typeface="Calibri"/>
                <a:cs typeface="Times New Roman"/>
              </a:rPr>
              <a:t>vlhčí období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 menší výkyvy 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- římské klimatické optimum okolo přelomu letopočtu a v prvních stoletích n. l., 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- chladná fáze (v roce 829 n. l. dokonce zamrzl Nil), 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- středověké optimum s vrcholem ve 12. století, 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mtClean="0">
                <a:ea typeface="Calibri"/>
                <a:cs typeface="Times New Roman"/>
              </a:rPr>
              <a:t>- „ malá </a:t>
            </a:r>
            <a:r>
              <a:rPr lang="cs-CZ" dirty="0" smtClean="0">
                <a:ea typeface="Calibri"/>
                <a:cs typeface="Times New Roman"/>
              </a:rPr>
              <a:t>doba ledová“ v 17. - 19. století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ea typeface="Calibri"/>
                <a:cs typeface="Times New Roman"/>
              </a:rPr>
              <a:t>Klima vždy ovlivnilo chování lidí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://www.biologickaolympiada.cz/files/pripravne_texty/PT2002.pdf</a:t>
            </a:r>
            <a:endParaRPr lang="pl-PL" dirty="0" smtClean="0"/>
          </a:p>
        </p:txBody>
      </p:sp>
    </p:spTree>
    <p:extLst>
      <p:ext uri="{BB962C8B-B14F-4D97-AF65-F5344CB8AC3E}">
        <p14:creationId xmlns:p14="http://schemas.microsoft.com/office/powerpoint/2010/main" val="130356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234</TotalTime>
  <Words>456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Prezentace aplikace PowerPoint</vt:lpstr>
      <vt:lpstr>člověk a krajina 2</vt:lpstr>
      <vt:lpstr>Klimatické členění holocénu</vt:lpstr>
      <vt:lpstr>Atlantik </vt:lpstr>
      <vt:lpstr>Další klimatická období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krajina</dc:title>
  <dc:creator>4WNHT4J</dc:creator>
  <cp:lastModifiedBy>User</cp:lastModifiedBy>
  <cp:revision>30</cp:revision>
  <dcterms:created xsi:type="dcterms:W3CDTF">2013-08-29T12:37:52Z</dcterms:created>
  <dcterms:modified xsi:type="dcterms:W3CDTF">2013-12-02T13:48:51Z</dcterms:modified>
</cp:coreProperties>
</file>