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65" r:id="rId5"/>
    <p:sldId id="259" r:id="rId6"/>
    <p:sldId id="257" r:id="rId7"/>
    <p:sldId id="258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9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845D7F-C4AD-40AF-B4BF-81A4F6465892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8E747E2-5EFF-4E25-A53D-34B6509CBCA1}">
      <dgm:prSet/>
      <dgm:spPr/>
      <dgm:t>
        <a:bodyPr/>
        <a:lstStyle/>
        <a:p>
          <a:pPr rtl="0"/>
          <a:r>
            <a:rPr lang="cs-CZ" dirty="0" smtClean="0"/>
            <a:t>Sestroj kružnici (S, r=4cm),vyznač jeden její průměr AB a body H ∈ k, J ∈ k, R ∈ K ^ R ∈ k, P ∈ K,M ∈ k.</a:t>
          </a:r>
          <a:endParaRPr lang="cs-CZ" dirty="0"/>
        </a:p>
      </dgm:t>
    </dgm:pt>
    <dgm:pt modelId="{97ED215A-9B7A-44ED-A023-9C1B588F7E23}" type="parTrans" cxnId="{D557EC04-B346-4DEB-B292-9D1BD743B299}">
      <dgm:prSet/>
      <dgm:spPr/>
      <dgm:t>
        <a:bodyPr/>
        <a:lstStyle/>
        <a:p>
          <a:endParaRPr lang="cs-CZ"/>
        </a:p>
      </dgm:t>
    </dgm:pt>
    <dgm:pt modelId="{6B3275DA-52FC-4493-BD0A-23789FE47C0A}" type="sibTrans" cxnId="{D557EC04-B346-4DEB-B292-9D1BD743B299}">
      <dgm:prSet/>
      <dgm:spPr/>
      <dgm:t>
        <a:bodyPr/>
        <a:lstStyle/>
        <a:p>
          <a:endParaRPr lang="cs-CZ"/>
        </a:p>
      </dgm:t>
    </dgm:pt>
    <dgm:pt modelId="{1B22B993-7FD2-4AB8-B00E-8794581FC338}" type="pres">
      <dgm:prSet presAssocID="{44845D7F-C4AD-40AF-B4BF-81A4F646589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997EF0D-D35B-4FFD-A5EA-296B9913D82E}" type="pres">
      <dgm:prSet presAssocID="{88E747E2-5EFF-4E25-A53D-34B6509CBCA1}" presName="parentText" presStyleLbl="node1" presStyleIdx="0" presStyleCnt="1" custScaleX="94433" custScaleY="6653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7F6E31-24CC-48BE-9EB0-A240C70CBA60}" type="presOf" srcId="{88E747E2-5EFF-4E25-A53D-34B6509CBCA1}" destId="{F997EF0D-D35B-4FFD-A5EA-296B9913D82E}" srcOrd="0" destOrd="0" presId="urn:microsoft.com/office/officeart/2005/8/layout/vList2"/>
    <dgm:cxn modelId="{D557EC04-B346-4DEB-B292-9D1BD743B299}" srcId="{44845D7F-C4AD-40AF-B4BF-81A4F6465892}" destId="{88E747E2-5EFF-4E25-A53D-34B6509CBCA1}" srcOrd="0" destOrd="0" parTransId="{97ED215A-9B7A-44ED-A023-9C1B588F7E23}" sibTransId="{6B3275DA-52FC-4493-BD0A-23789FE47C0A}"/>
    <dgm:cxn modelId="{7C01109F-65A1-42BA-9559-E0F33FA979B3}" type="presOf" srcId="{44845D7F-C4AD-40AF-B4BF-81A4F6465892}" destId="{1B22B993-7FD2-4AB8-B00E-8794581FC338}" srcOrd="0" destOrd="0" presId="urn:microsoft.com/office/officeart/2005/8/layout/vList2"/>
    <dgm:cxn modelId="{30C0749B-812B-4589-A723-F4E1BC013864}" type="presParOf" srcId="{1B22B993-7FD2-4AB8-B00E-8794581FC338}" destId="{F997EF0D-D35B-4FFD-A5EA-296B9913D82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5D0399-6AC4-4C82-B727-0025DACDDB9C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FB1285B-D42A-4A59-8002-A868D92EFC22}">
      <dgm:prSet/>
      <dgm:spPr/>
      <dgm:t>
        <a:bodyPr/>
        <a:lstStyle/>
        <a:p>
          <a:pPr rtl="0"/>
          <a:r>
            <a:rPr lang="cs-CZ" dirty="0" smtClean="0"/>
            <a:t>Změř úhly: AHB, ARB,AJB, APB, AMB, utvoř závěr.</a:t>
          </a:r>
          <a:endParaRPr lang="cs-CZ" dirty="0"/>
        </a:p>
      </dgm:t>
    </dgm:pt>
    <dgm:pt modelId="{43CFD6E2-BC15-4554-8F13-D11CFC9445F2}" type="parTrans" cxnId="{E5048645-55CB-4B88-913C-0E5E7A9C74FD}">
      <dgm:prSet/>
      <dgm:spPr/>
      <dgm:t>
        <a:bodyPr/>
        <a:lstStyle/>
        <a:p>
          <a:endParaRPr lang="cs-CZ"/>
        </a:p>
      </dgm:t>
    </dgm:pt>
    <dgm:pt modelId="{AAF878EA-8083-4D72-8827-47F418C4F07C}" type="sibTrans" cxnId="{E5048645-55CB-4B88-913C-0E5E7A9C74FD}">
      <dgm:prSet/>
      <dgm:spPr/>
      <dgm:t>
        <a:bodyPr/>
        <a:lstStyle/>
        <a:p>
          <a:endParaRPr lang="cs-CZ"/>
        </a:p>
      </dgm:t>
    </dgm:pt>
    <dgm:pt modelId="{D231EA95-DEBD-45C6-B8D7-50EE3DC8C41C}" type="pres">
      <dgm:prSet presAssocID="{405D0399-6AC4-4C82-B727-0025DACDDB9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724D51-809E-4B8F-9E3A-6FE66B653929}" type="pres">
      <dgm:prSet presAssocID="{0FB1285B-D42A-4A59-8002-A868D92EFC22}" presName="parentText" presStyleLbl="node1" presStyleIdx="0" presStyleCnt="1" custLinFactNeighborY="-2978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048645-55CB-4B88-913C-0E5E7A9C74FD}" srcId="{405D0399-6AC4-4C82-B727-0025DACDDB9C}" destId="{0FB1285B-D42A-4A59-8002-A868D92EFC22}" srcOrd="0" destOrd="0" parTransId="{43CFD6E2-BC15-4554-8F13-D11CFC9445F2}" sibTransId="{AAF878EA-8083-4D72-8827-47F418C4F07C}"/>
    <dgm:cxn modelId="{1CC555B9-9BBA-4032-82CF-51F57420EFE7}" type="presOf" srcId="{405D0399-6AC4-4C82-B727-0025DACDDB9C}" destId="{D231EA95-DEBD-45C6-B8D7-50EE3DC8C41C}" srcOrd="0" destOrd="0" presId="urn:microsoft.com/office/officeart/2005/8/layout/vList2"/>
    <dgm:cxn modelId="{3A73CAA0-6AFC-4B49-A21C-B5BF428E50BD}" type="presOf" srcId="{0FB1285B-D42A-4A59-8002-A868D92EFC22}" destId="{7B724D51-809E-4B8F-9E3A-6FE66B653929}" srcOrd="0" destOrd="0" presId="urn:microsoft.com/office/officeart/2005/8/layout/vList2"/>
    <dgm:cxn modelId="{0898D852-3566-4513-B830-F5EFD111A48E}" type="presParOf" srcId="{D231EA95-DEBD-45C6-B8D7-50EE3DC8C41C}" destId="{7B724D51-809E-4B8F-9E3A-6FE66B65392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12AFF6-8A64-4E4E-B638-1468E0EA4D8A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9F08023E-28BD-4705-B9F6-AA3FB4D06C04}">
      <dgm:prSet/>
      <dgm:spPr/>
      <dgm:t>
        <a:bodyPr/>
        <a:lstStyle/>
        <a:p>
          <a:pPr rtl="0"/>
          <a:r>
            <a:rPr lang="cs-CZ" dirty="0" smtClean="0"/>
            <a:t>Všechny trojúhelníky, jejichž dva vrcholy tvoří průměr kružnice a třetí vrchol leží na téže kružnici, jsou pravoúhlé.     </a:t>
          </a:r>
          <a:endParaRPr lang="cs-CZ" dirty="0"/>
        </a:p>
      </dgm:t>
    </dgm:pt>
    <dgm:pt modelId="{51A92903-7DC9-4282-8FAE-3658C08856EB}" type="parTrans" cxnId="{EC34A8F9-1808-4B07-9EF0-51A4770D5838}">
      <dgm:prSet/>
      <dgm:spPr/>
      <dgm:t>
        <a:bodyPr/>
        <a:lstStyle/>
        <a:p>
          <a:endParaRPr lang="cs-CZ"/>
        </a:p>
      </dgm:t>
    </dgm:pt>
    <dgm:pt modelId="{2CCE40E2-1361-4937-9DF8-046F913C6B1A}" type="sibTrans" cxnId="{EC34A8F9-1808-4B07-9EF0-51A4770D5838}">
      <dgm:prSet/>
      <dgm:spPr/>
      <dgm:t>
        <a:bodyPr/>
        <a:lstStyle/>
        <a:p>
          <a:endParaRPr lang="cs-CZ"/>
        </a:p>
      </dgm:t>
    </dgm:pt>
    <dgm:pt modelId="{92DD88C9-A10D-4696-95CA-2C1DA9CC90E1}" type="pres">
      <dgm:prSet presAssocID="{B912AFF6-8A64-4E4E-B638-1468E0EA4D8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7D0F51-E9D6-496C-9BE1-749D0C3F4B3D}" type="pres">
      <dgm:prSet presAssocID="{9F08023E-28BD-4705-B9F6-AA3FB4D06C0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34A8F9-1808-4B07-9EF0-51A4770D5838}" srcId="{B912AFF6-8A64-4E4E-B638-1468E0EA4D8A}" destId="{9F08023E-28BD-4705-B9F6-AA3FB4D06C04}" srcOrd="0" destOrd="0" parTransId="{51A92903-7DC9-4282-8FAE-3658C08856EB}" sibTransId="{2CCE40E2-1361-4937-9DF8-046F913C6B1A}"/>
    <dgm:cxn modelId="{58BDC848-A7EF-4D4F-897D-02564A1D84B9}" type="presOf" srcId="{9F08023E-28BD-4705-B9F6-AA3FB4D06C04}" destId="{957D0F51-E9D6-496C-9BE1-749D0C3F4B3D}" srcOrd="0" destOrd="0" presId="urn:microsoft.com/office/officeart/2005/8/layout/vList2"/>
    <dgm:cxn modelId="{128B62F1-97AE-4D86-A69F-9DD112F524F8}" type="presOf" srcId="{B912AFF6-8A64-4E4E-B638-1468E0EA4D8A}" destId="{92DD88C9-A10D-4696-95CA-2C1DA9CC90E1}" srcOrd="0" destOrd="0" presId="urn:microsoft.com/office/officeart/2005/8/layout/vList2"/>
    <dgm:cxn modelId="{0F75612E-4A8A-4D96-8E0D-BE5E4DE692AD}" type="presParOf" srcId="{92DD88C9-A10D-4696-95CA-2C1DA9CC90E1}" destId="{957D0F51-E9D6-496C-9BE1-749D0C3F4B3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F717F2-BBA9-486C-8193-6ED76B4998B3}" type="doc">
      <dgm:prSet loTypeId="urn:microsoft.com/office/officeart/2005/8/layout/vList2" loCatId="list" qsTypeId="urn:microsoft.com/office/officeart/2005/8/quickstyle/simple5" qsCatId="simple" csTypeId="urn:microsoft.com/office/officeart/2005/8/colors/accent2_4" csCatId="accent2"/>
      <dgm:spPr/>
      <dgm:t>
        <a:bodyPr/>
        <a:lstStyle/>
        <a:p>
          <a:endParaRPr lang="cs-CZ"/>
        </a:p>
      </dgm:t>
    </dgm:pt>
    <dgm:pt modelId="{6E43DA14-1856-45FC-AD54-1A6E672FB6FD}">
      <dgm:prSet/>
      <dgm:spPr/>
      <dgm:t>
        <a:bodyPr/>
        <a:lstStyle/>
        <a:p>
          <a:pPr rtl="0"/>
          <a:r>
            <a:rPr lang="cs-CZ" smtClean="0"/>
            <a:t>Thaletovou kružnicí nazýváme kružnici sestrojenou nad přeponou pravoúhlého trojúhelníku jako nad průměrem.</a:t>
          </a:r>
          <a:endParaRPr lang="cs-CZ"/>
        </a:p>
      </dgm:t>
    </dgm:pt>
    <dgm:pt modelId="{050E6B3C-08FC-46F9-A17A-AADCE2E2143D}" type="parTrans" cxnId="{2AF07BDF-3A6B-42C7-AE73-B1F27589FEBC}">
      <dgm:prSet/>
      <dgm:spPr/>
      <dgm:t>
        <a:bodyPr/>
        <a:lstStyle/>
        <a:p>
          <a:endParaRPr lang="cs-CZ"/>
        </a:p>
      </dgm:t>
    </dgm:pt>
    <dgm:pt modelId="{3A67162C-5AE6-4CC0-AAA1-6CE7C1573C39}" type="sibTrans" cxnId="{2AF07BDF-3A6B-42C7-AE73-B1F27589FEBC}">
      <dgm:prSet/>
      <dgm:spPr/>
      <dgm:t>
        <a:bodyPr/>
        <a:lstStyle/>
        <a:p>
          <a:endParaRPr lang="cs-CZ"/>
        </a:p>
      </dgm:t>
    </dgm:pt>
    <dgm:pt modelId="{92B87878-ABA8-4FCA-9307-74D928366F54}" type="pres">
      <dgm:prSet presAssocID="{B1F717F2-BBA9-486C-8193-6ED76B4998B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2EF320-DBA9-4401-9CB2-36179549ACBF}" type="pres">
      <dgm:prSet presAssocID="{6E43DA14-1856-45FC-AD54-1A6E672FB6F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F07BDF-3A6B-42C7-AE73-B1F27589FEBC}" srcId="{B1F717F2-BBA9-486C-8193-6ED76B4998B3}" destId="{6E43DA14-1856-45FC-AD54-1A6E672FB6FD}" srcOrd="0" destOrd="0" parTransId="{050E6B3C-08FC-46F9-A17A-AADCE2E2143D}" sibTransId="{3A67162C-5AE6-4CC0-AAA1-6CE7C1573C39}"/>
    <dgm:cxn modelId="{4AB77C40-F80B-49D8-AC70-1BAFB6E54CD7}" type="presOf" srcId="{6E43DA14-1856-45FC-AD54-1A6E672FB6FD}" destId="{462EF320-DBA9-4401-9CB2-36179549ACBF}" srcOrd="0" destOrd="0" presId="urn:microsoft.com/office/officeart/2005/8/layout/vList2"/>
    <dgm:cxn modelId="{6C58171D-25CC-4986-BDF4-1F3BAB366FAF}" type="presOf" srcId="{B1F717F2-BBA9-486C-8193-6ED76B4998B3}" destId="{92B87878-ABA8-4FCA-9307-74D928366F54}" srcOrd="0" destOrd="0" presId="urn:microsoft.com/office/officeart/2005/8/layout/vList2"/>
    <dgm:cxn modelId="{3C09E8D2-56D3-474C-94E0-1C9A6FBF7E95}" type="presParOf" srcId="{92B87878-ABA8-4FCA-9307-74D928366F54}" destId="{462EF320-DBA9-4401-9CB2-36179549ACB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3F25360-F622-4199-BB1A-3F22B9A4AA7D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13D1A287-6807-4421-832F-0CF9088481F5}">
      <dgm:prSet/>
      <dgm:spPr/>
      <dgm:t>
        <a:bodyPr/>
        <a:lstStyle/>
        <a:p>
          <a:pPr rtl="0"/>
          <a:r>
            <a:rPr lang="cs-CZ" smtClean="0"/>
            <a:t>Sestroj tečnu ke kružnici, která prochází bodem B.</a:t>
          </a:r>
          <a:endParaRPr lang="cs-CZ"/>
        </a:p>
      </dgm:t>
    </dgm:pt>
    <dgm:pt modelId="{EF6736CE-7A93-4716-A82F-C925BE3249FC}" type="parTrans" cxnId="{A9345E7C-A3F6-469E-A6C5-D8513654B116}">
      <dgm:prSet/>
      <dgm:spPr/>
      <dgm:t>
        <a:bodyPr/>
        <a:lstStyle/>
        <a:p>
          <a:endParaRPr lang="cs-CZ"/>
        </a:p>
      </dgm:t>
    </dgm:pt>
    <dgm:pt modelId="{052FD0C6-486F-4C6F-9929-9673779DF5AF}" type="sibTrans" cxnId="{A9345E7C-A3F6-469E-A6C5-D8513654B116}">
      <dgm:prSet/>
      <dgm:spPr/>
      <dgm:t>
        <a:bodyPr/>
        <a:lstStyle/>
        <a:p>
          <a:endParaRPr lang="cs-CZ"/>
        </a:p>
      </dgm:t>
    </dgm:pt>
    <dgm:pt modelId="{2C804DD0-EFA2-4AC4-B98E-102D3AEB162A}" type="pres">
      <dgm:prSet presAssocID="{A3F25360-F622-4199-BB1A-3F22B9A4AA7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49D936-B2AB-480C-9409-842091EBF963}" type="pres">
      <dgm:prSet presAssocID="{13D1A287-6807-4421-832F-0CF9088481F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F66FB4-E285-468F-8CC8-400A81B2EBD6}" type="presOf" srcId="{13D1A287-6807-4421-832F-0CF9088481F5}" destId="{2D49D936-B2AB-480C-9409-842091EBF963}" srcOrd="0" destOrd="0" presId="urn:microsoft.com/office/officeart/2005/8/layout/vList2"/>
    <dgm:cxn modelId="{A9345E7C-A3F6-469E-A6C5-D8513654B116}" srcId="{A3F25360-F622-4199-BB1A-3F22B9A4AA7D}" destId="{13D1A287-6807-4421-832F-0CF9088481F5}" srcOrd="0" destOrd="0" parTransId="{EF6736CE-7A93-4716-A82F-C925BE3249FC}" sibTransId="{052FD0C6-486F-4C6F-9929-9673779DF5AF}"/>
    <dgm:cxn modelId="{56AF5A0E-6332-4F13-A702-546A6D837B54}" type="presOf" srcId="{A3F25360-F622-4199-BB1A-3F22B9A4AA7D}" destId="{2C804DD0-EFA2-4AC4-B98E-102D3AEB162A}" srcOrd="0" destOrd="0" presId="urn:microsoft.com/office/officeart/2005/8/layout/vList2"/>
    <dgm:cxn modelId="{CBC2F381-AAB4-4F48-81BD-92E398ADAE16}" type="presParOf" srcId="{2C804DD0-EFA2-4AC4-B98E-102D3AEB162A}" destId="{2D49D936-B2AB-480C-9409-842091EBF96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1CE459D-F509-45C8-BB10-B2458BC8925F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1CE0DA09-7698-4598-B760-D77141C1696A}">
      <dgm:prSet/>
      <dgm:spPr/>
      <dgm:t>
        <a:bodyPr/>
        <a:lstStyle/>
        <a:p>
          <a:pPr rtl="0"/>
          <a:r>
            <a:rPr lang="cs-CZ" smtClean="0"/>
            <a:t>Sestroj trojúhelník ABC, je-li:</a:t>
          </a:r>
          <a:endParaRPr lang="cs-CZ"/>
        </a:p>
      </dgm:t>
    </dgm:pt>
    <dgm:pt modelId="{32775B07-B630-40D1-A196-2FB737FCFE1E}" type="parTrans" cxnId="{1C64A0FD-90B8-4A61-BE95-48151F002244}">
      <dgm:prSet/>
      <dgm:spPr/>
      <dgm:t>
        <a:bodyPr/>
        <a:lstStyle/>
        <a:p>
          <a:endParaRPr lang="cs-CZ"/>
        </a:p>
      </dgm:t>
    </dgm:pt>
    <dgm:pt modelId="{90E8A1EF-5458-4882-AF86-D81CA4CA9225}" type="sibTrans" cxnId="{1C64A0FD-90B8-4A61-BE95-48151F002244}">
      <dgm:prSet/>
      <dgm:spPr/>
      <dgm:t>
        <a:bodyPr/>
        <a:lstStyle/>
        <a:p>
          <a:endParaRPr lang="cs-CZ"/>
        </a:p>
      </dgm:t>
    </dgm:pt>
    <dgm:pt modelId="{9617D192-DEF3-445B-A200-C9239131D6C5}">
      <dgm:prSet/>
      <dgm:spPr/>
      <dgm:t>
        <a:bodyPr/>
        <a:lstStyle/>
        <a:p>
          <a:pPr rtl="0"/>
          <a:r>
            <a:rPr lang="cs-CZ" smtClean="0"/>
            <a:t>c = 6cm</a:t>
          </a:r>
          <a:endParaRPr lang="cs-CZ"/>
        </a:p>
      </dgm:t>
    </dgm:pt>
    <dgm:pt modelId="{5FE634A7-50A2-463E-B62D-3477C344464F}" type="parTrans" cxnId="{C571F52F-4677-4663-82DB-57434BBB0E9C}">
      <dgm:prSet/>
      <dgm:spPr/>
      <dgm:t>
        <a:bodyPr/>
        <a:lstStyle/>
        <a:p>
          <a:endParaRPr lang="cs-CZ"/>
        </a:p>
      </dgm:t>
    </dgm:pt>
    <dgm:pt modelId="{C48FAE3A-841B-4F51-BB64-B3687C55B8ED}" type="sibTrans" cxnId="{C571F52F-4677-4663-82DB-57434BBB0E9C}">
      <dgm:prSet/>
      <dgm:spPr/>
      <dgm:t>
        <a:bodyPr/>
        <a:lstStyle/>
        <a:p>
          <a:endParaRPr lang="cs-CZ"/>
        </a:p>
      </dgm:t>
    </dgm:pt>
    <dgm:pt modelId="{9E569AE6-DD7C-4B6F-B23F-12C85B6B41E3}">
      <dgm:prSet/>
      <dgm:spPr/>
      <dgm:t>
        <a:bodyPr/>
        <a:lstStyle/>
        <a:p>
          <a:pPr rtl="0"/>
          <a:r>
            <a:rPr lang="cs-CZ" smtClean="0"/>
            <a:t>v</a:t>
          </a:r>
          <a:r>
            <a:rPr lang="cs-CZ" baseline="-25000" smtClean="0"/>
            <a:t>a</a:t>
          </a:r>
          <a:r>
            <a:rPr lang="cs-CZ" smtClean="0"/>
            <a:t> = 5cm</a:t>
          </a:r>
          <a:endParaRPr lang="cs-CZ"/>
        </a:p>
      </dgm:t>
    </dgm:pt>
    <dgm:pt modelId="{464982AF-5739-48A7-8ECA-93CE7A7A65ED}" type="parTrans" cxnId="{F21C7237-EA5F-41D2-828D-4876CC205550}">
      <dgm:prSet/>
      <dgm:spPr/>
      <dgm:t>
        <a:bodyPr/>
        <a:lstStyle/>
        <a:p>
          <a:endParaRPr lang="cs-CZ"/>
        </a:p>
      </dgm:t>
    </dgm:pt>
    <dgm:pt modelId="{E4D58297-4CFA-4FBF-BB94-FC912B2249B8}" type="sibTrans" cxnId="{F21C7237-EA5F-41D2-828D-4876CC205550}">
      <dgm:prSet/>
      <dgm:spPr/>
      <dgm:t>
        <a:bodyPr/>
        <a:lstStyle/>
        <a:p>
          <a:endParaRPr lang="cs-CZ"/>
        </a:p>
      </dgm:t>
    </dgm:pt>
    <dgm:pt modelId="{ABFA87D5-96F7-42BC-8EB4-DD836CBC1DB0}">
      <dgm:prSet/>
      <dgm:spPr/>
      <dgm:t>
        <a:bodyPr/>
        <a:lstStyle/>
        <a:p>
          <a:pPr rtl="0"/>
          <a:r>
            <a:rPr lang="el-GR" smtClean="0"/>
            <a:t>α</a:t>
          </a:r>
          <a:r>
            <a:rPr lang="cs-CZ" smtClean="0"/>
            <a:t> = 65°</a:t>
          </a:r>
          <a:endParaRPr lang="cs-CZ"/>
        </a:p>
      </dgm:t>
    </dgm:pt>
    <dgm:pt modelId="{2A8184EE-106C-4316-BA28-2CED14459247}" type="parTrans" cxnId="{2F2C6A90-67BF-4593-9C23-DA16D7460402}">
      <dgm:prSet/>
      <dgm:spPr/>
      <dgm:t>
        <a:bodyPr/>
        <a:lstStyle/>
        <a:p>
          <a:endParaRPr lang="cs-CZ"/>
        </a:p>
      </dgm:t>
    </dgm:pt>
    <dgm:pt modelId="{167027E5-D704-47B9-AC1C-52301899338B}" type="sibTrans" cxnId="{2F2C6A90-67BF-4593-9C23-DA16D7460402}">
      <dgm:prSet/>
      <dgm:spPr/>
      <dgm:t>
        <a:bodyPr/>
        <a:lstStyle/>
        <a:p>
          <a:endParaRPr lang="cs-CZ"/>
        </a:p>
      </dgm:t>
    </dgm:pt>
    <dgm:pt modelId="{3B5E0E79-70BC-45B0-9921-13A9D0B02A78}" type="pres">
      <dgm:prSet presAssocID="{61CE459D-F509-45C8-BB10-B2458BC8925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FE00549-977E-4971-A287-242C28566AEC}" type="pres">
      <dgm:prSet presAssocID="{1CE0DA09-7698-4598-B760-D77141C1696A}" presName="parentText" presStyleLbl="node1" presStyleIdx="0" presStyleCnt="1" custScaleY="94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EB0187-FECF-455D-9BAF-97DA1430776B}" type="pres">
      <dgm:prSet presAssocID="{1CE0DA09-7698-4598-B760-D77141C1696A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48A343-3334-428D-AF50-DA3748E9A66C}" type="presOf" srcId="{ABFA87D5-96F7-42BC-8EB4-DD836CBC1DB0}" destId="{13EB0187-FECF-455D-9BAF-97DA1430776B}" srcOrd="0" destOrd="2" presId="urn:microsoft.com/office/officeart/2005/8/layout/vList2"/>
    <dgm:cxn modelId="{1C64A0FD-90B8-4A61-BE95-48151F002244}" srcId="{61CE459D-F509-45C8-BB10-B2458BC8925F}" destId="{1CE0DA09-7698-4598-B760-D77141C1696A}" srcOrd="0" destOrd="0" parTransId="{32775B07-B630-40D1-A196-2FB737FCFE1E}" sibTransId="{90E8A1EF-5458-4882-AF86-D81CA4CA9225}"/>
    <dgm:cxn modelId="{25FF388C-7814-414D-86A7-CB132AAE9538}" type="presOf" srcId="{61CE459D-F509-45C8-BB10-B2458BC8925F}" destId="{3B5E0E79-70BC-45B0-9921-13A9D0B02A78}" srcOrd="0" destOrd="0" presId="urn:microsoft.com/office/officeart/2005/8/layout/vList2"/>
    <dgm:cxn modelId="{C571F52F-4677-4663-82DB-57434BBB0E9C}" srcId="{1CE0DA09-7698-4598-B760-D77141C1696A}" destId="{9617D192-DEF3-445B-A200-C9239131D6C5}" srcOrd="0" destOrd="0" parTransId="{5FE634A7-50A2-463E-B62D-3477C344464F}" sibTransId="{C48FAE3A-841B-4F51-BB64-B3687C55B8ED}"/>
    <dgm:cxn modelId="{B71D475D-87C8-4A23-8565-EA072CA43F49}" type="presOf" srcId="{1CE0DA09-7698-4598-B760-D77141C1696A}" destId="{6FE00549-977E-4971-A287-242C28566AEC}" srcOrd="0" destOrd="0" presId="urn:microsoft.com/office/officeart/2005/8/layout/vList2"/>
    <dgm:cxn modelId="{2F2C6A90-67BF-4593-9C23-DA16D7460402}" srcId="{1CE0DA09-7698-4598-B760-D77141C1696A}" destId="{ABFA87D5-96F7-42BC-8EB4-DD836CBC1DB0}" srcOrd="2" destOrd="0" parTransId="{2A8184EE-106C-4316-BA28-2CED14459247}" sibTransId="{167027E5-D704-47B9-AC1C-52301899338B}"/>
    <dgm:cxn modelId="{F21C7237-EA5F-41D2-828D-4876CC205550}" srcId="{1CE0DA09-7698-4598-B760-D77141C1696A}" destId="{9E569AE6-DD7C-4B6F-B23F-12C85B6B41E3}" srcOrd="1" destOrd="0" parTransId="{464982AF-5739-48A7-8ECA-93CE7A7A65ED}" sibTransId="{E4D58297-4CFA-4FBF-BB94-FC912B2249B8}"/>
    <dgm:cxn modelId="{04CE6E0A-A161-44A1-B16F-AE1E19E5EFCF}" type="presOf" srcId="{9E569AE6-DD7C-4B6F-B23F-12C85B6B41E3}" destId="{13EB0187-FECF-455D-9BAF-97DA1430776B}" srcOrd="0" destOrd="1" presId="urn:microsoft.com/office/officeart/2005/8/layout/vList2"/>
    <dgm:cxn modelId="{3D5FD103-B638-4C86-8677-21BC26E8CF6F}" type="presOf" srcId="{9617D192-DEF3-445B-A200-C9239131D6C5}" destId="{13EB0187-FECF-455D-9BAF-97DA1430776B}" srcOrd="0" destOrd="0" presId="urn:microsoft.com/office/officeart/2005/8/layout/vList2"/>
    <dgm:cxn modelId="{C9FB24C3-D8C0-48AF-AB10-BEC84E85BD2D}" type="presParOf" srcId="{3B5E0E79-70BC-45B0-9921-13A9D0B02A78}" destId="{6FE00549-977E-4971-A287-242C28566AEC}" srcOrd="0" destOrd="0" presId="urn:microsoft.com/office/officeart/2005/8/layout/vList2"/>
    <dgm:cxn modelId="{6412C43A-F0D2-4A1E-8317-B6F9AE3D6007}" type="presParOf" srcId="{3B5E0E79-70BC-45B0-9921-13A9D0B02A78}" destId="{13EB0187-FECF-455D-9BAF-97DA1430776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97EF0D-D35B-4FFD-A5EA-296B9913D82E}">
      <dsp:nvSpPr>
        <dsp:cNvPr id="0" name=""/>
        <dsp:cNvSpPr/>
      </dsp:nvSpPr>
      <dsp:spPr>
        <a:xfrm>
          <a:off x="248538" y="106544"/>
          <a:ext cx="8431915" cy="1468152"/>
        </a:xfrm>
        <a:prstGeom prst="roundRect">
          <a:avLst/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Sestroj kružnici (S, r=4cm),vyznač jeden její průměr AB a body H ∈ k, J ∈ k, R ∈ K ^ R ∈ k, P ∈ K,M ∈ k.</a:t>
          </a:r>
          <a:endParaRPr lang="cs-CZ" sz="2700" kern="1200" dirty="0"/>
        </a:p>
      </dsp:txBody>
      <dsp:txXfrm>
        <a:off x="320207" y="178213"/>
        <a:ext cx="8288577" cy="13248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24D51-809E-4B8F-9E3A-6FE66B653929}">
      <dsp:nvSpPr>
        <dsp:cNvPr id="0" name=""/>
        <dsp:cNvSpPr/>
      </dsp:nvSpPr>
      <dsp:spPr>
        <a:xfrm>
          <a:off x="0" y="0"/>
          <a:ext cx="7992888" cy="6318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Změř úhly: AHB, ARB,AJB, APB, AMB, utvoř závěr.</a:t>
          </a:r>
          <a:endParaRPr lang="cs-CZ" sz="2700" kern="1200" dirty="0"/>
        </a:p>
      </dsp:txBody>
      <dsp:txXfrm>
        <a:off x="30842" y="30842"/>
        <a:ext cx="7931204" cy="5701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7D0F51-E9D6-496C-9BE1-749D0C3F4B3D}">
      <dsp:nvSpPr>
        <dsp:cNvPr id="0" name=""/>
        <dsp:cNvSpPr/>
      </dsp:nvSpPr>
      <dsp:spPr>
        <a:xfrm>
          <a:off x="0" y="8047"/>
          <a:ext cx="8568952" cy="136890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Všechny trojúhelníky, jejichž dva vrcholy tvoří průměr kružnice a třetí vrchol leží na téže kružnici, jsou pravoúhlé.     </a:t>
          </a:r>
          <a:endParaRPr lang="cs-CZ" sz="2600" kern="1200" dirty="0"/>
        </a:p>
      </dsp:txBody>
      <dsp:txXfrm>
        <a:off x="66824" y="74871"/>
        <a:ext cx="8435304" cy="12352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2EF320-DBA9-4401-9CB2-36179549ACBF}">
      <dsp:nvSpPr>
        <dsp:cNvPr id="0" name=""/>
        <dsp:cNvSpPr/>
      </dsp:nvSpPr>
      <dsp:spPr>
        <a:xfrm>
          <a:off x="0" y="8047"/>
          <a:ext cx="8640960" cy="136890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shade val="50000"/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Thaletovou kružnicí nazýváme kružnici sestrojenou nad přeponou pravoúhlého trojúhelníku jako nad průměrem.</a:t>
          </a:r>
          <a:endParaRPr lang="cs-CZ" sz="2600" kern="1200"/>
        </a:p>
      </dsp:txBody>
      <dsp:txXfrm>
        <a:off x="66824" y="74871"/>
        <a:ext cx="8507312" cy="12352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49D936-B2AB-480C-9409-842091EBF963}">
      <dsp:nvSpPr>
        <dsp:cNvPr id="0" name=""/>
        <dsp:cNvSpPr/>
      </dsp:nvSpPr>
      <dsp:spPr>
        <a:xfrm>
          <a:off x="0" y="176456"/>
          <a:ext cx="8640960" cy="655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mtClean="0"/>
            <a:t>Sestroj tečnu ke kružnici, která prochází bodem B.</a:t>
          </a:r>
          <a:endParaRPr lang="cs-CZ" sz="2800" kern="1200"/>
        </a:p>
      </dsp:txBody>
      <dsp:txXfrm>
        <a:off x="31984" y="208440"/>
        <a:ext cx="8576992" cy="5912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E00549-977E-4971-A287-242C28566AEC}">
      <dsp:nvSpPr>
        <dsp:cNvPr id="0" name=""/>
        <dsp:cNvSpPr/>
      </dsp:nvSpPr>
      <dsp:spPr>
        <a:xfrm>
          <a:off x="0" y="132"/>
          <a:ext cx="8280920" cy="533143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dk2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Sestroj trojúhelník ABC, je-li:</a:t>
          </a:r>
          <a:endParaRPr lang="cs-CZ" sz="2300" kern="1200"/>
        </a:p>
      </dsp:txBody>
      <dsp:txXfrm>
        <a:off x="26026" y="26158"/>
        <a:ext cx="8228868" cy="481091"/>
      </dsp:txXfrm>
    </dsp:sp>
    <dsp:sp modelId="{13EB0187-FECF-455D-9BAF-97DA1430776B}">
      <dsp:nvSpPr>
        <dsp:cNvPr id="0" name=""/>
        <dsp:cNvSpPr/>
      </dsp:nvSpPr>
      <dsp:spPr>
        <a:xfrm>
          <a:off x="0" y="533275"/>
          <a:ext cx="8280920" cy="9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2919" tIns="29210" rIns="163576" bIns="2921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800" kern="1200" smtClean="0"/>
            <a:t>c = 6cm</a:t>
          </a:r>
          <a:endParaRPr lang="cs-CZ" sz="1800" kern="120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800" kern="1200" smtClean="0"/>
            <a:t>v</a:t>
          </a:r>
          <a:r>
            <a:rPr lang="cs-CZ" sz="1800" kern="1200" baseline="-25000" smtClean="0"/>
            <a:t>a</a:t>
          </a:r>
          <a:r>
            <a:rPr lang="cs-CZ" sz="1800" kern="1200" smtClean="0"/>
            <a:t> = 5cm</a:t>
          </a:r>
          <a:endParaRPr lang="cs-CZ" sz="1800" kern="120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l-GR" sz="1800" kern="1200" smtClean="0"/>
            <a:t>α</a:t>
          </a:r>
          <a:r>
            <a:rPr lang="cs-CZ" sz="1800" kern="1200" smtClean="0"/>
            <a:t> = 65°</a:t>
          </a:r>
          <a:endParaRPr lang="cs-CZ" sz="1800" kern="1200"/>
        </a:p>
      </dsp:txBody>
      <dsp:txXfrm>
        <a:off x="0" y="533275"/>
        <a:ext cx="8280920" cy="943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285D9-81D6-4B7F-9D46-B7A926427A4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9870-B7F6-4D92-95DD-5BBA975942C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285D9-81D6-4B7F-9D46-B7A926427A4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9870-B7F6-4D92-95DD-5BBA975942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285D9-81D6-4B7F-9D46-B7A926427A4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9870-B7F6-4D92-95DD-5BBA97594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285D9-81D6-4B7F-9D46-B7A926427A4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9870-B7F6-4D92-95DD-5BBA975942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285D9-81D6-4B7F-9D46-B7A926427A4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9870-B7F6-4D92-95DD-5BBA975942C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285D9-81D6-4B7F-9D46-B7A926427A4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9870-B7F6-4D92-95DD-5BBA97594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285D9-81D6-4B7F-9D46-B7A926427A4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9870-B7F6-4D92-95DD-5BBA97594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285D9-81D6-4B7F-9D46-B7A926427A4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9870-B7F6-4D92-95DD-5BBA97594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285D9-81D6-4B7F-9D46-B7A926427A4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9870-B7F6-4D92-95DD-5BBA975942C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285D9-81D6-4B7F-9D46-B7A926427A4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9870-B7F6-4D92-95DD-5BBA97594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285D9-81D6-4B7F-9D46-B7A926427A4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9870-B7F6-4D92-95DD-5BBA97594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6285D9-81D6-4B7F-9D46-B7A926427A4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A819870-B7F6-4D92-95DD-5BBA975942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29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Thaletova kružnice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7887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konstrukcí a vlastnostmi Thaletovy kružnice.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Materiál byl určen pro interaktivní tabuli a slouží jako pomůcka k výkladu geometrie. </a:t>
            </a:r>
            <a:r>
              <a:rPr lang="cs-CZ" sz="2400" dirty="0" smtClean="0"/>
              <a:t>Konstrukci je možno doplnit na tabuli i pomocí funkce pera.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56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Thaletova kružnice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155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Diagram 16"/>
          <p:cNvGraphicFramePr/>
          <p:nvPr>
            <p:extLst>
              <p:ext uri="{D42A27DB-BD31-4B8C-83A1-F6EECF244321}">
                <p14:modId xmlns:p14="http://schemas.microsoft.com/office/powerpoint/2010/main" val="3343974148"/>
              </p:ext>
            </p:extLst>
          </p:nvPr>
        </p:nvGraphicFramePr>
        <p:xfrm>
          <a:off x="107504" y="95290"/>
          <a:ext cx="8928992" cy="1681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Přímá spojnice 5"/>
          <p:cNvCxnSpPr/>
          <p:nvPr/>
        </p:nvCxnSpPr>
        <p:spPr>
          <a:xfrm flipH="1">
            <a:off x="5796136" y="901484"/>
            <a:ext cx="72008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6804248" y="897068"/>
            <a:ext cx="72008" cy="4038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2555776" y="2564904"/>
            <a:ext cx="2664296" cy="2520280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12" name="Přímá spojnice 11"/>
          <p:cNvCxnSpPr>
            <a:stCxn id="10" idx="2"/>
            <a:endCxn id="10" idx="6"/>
          </p:cNvCxnSpPr>
          <p:nvPr/>
        </p:nvCxnSpPr>
        <p:spPr>
          <a:xfrm>
            <a:off x="2555776" y="3825044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882624" y="3789040"/>
            <a:ext cx="42484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800" dirty="0" smtClean="0"/>
              <a:t>A             S            B</a:t>
            </a:r>
          </a:p>
          <a:p>
            <a:r>
              <a:rPr lang="cs-CZ" sz="2800" dirty="0" smtClean="0"/>
              <a:t>   H +</a:t>
            </a:r>
            <a:endParaRPr lang="cs-CZ" sz="2800" dirty="0"/>
          </a:p>
          <a:p>
            <a:r>
              <a:rPr lang="cs-CZ" sz="2800" dirty="0" smtClean="0"/>
              <a:t>                       +  M</a:t>
            </a:r>
          </a:p>
          <a:p>
            <a:r>
              <a:rPr lang="cs-CZ" sz="2800" dirty="0" smtClean="0"/>
              <a:t>P+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57912" y="3122965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+R            +J</a:t>
            </a:r>
          </a:p>
          <a:p>
            <a:r>
              <a:rPr lang="cs-CZ" sz="2800" dirty="0" smtClean="0"/>
              <a:t>    +</a:t>
            </a:r>
            <a:endParaRPr lang="cs-CZ" sz="2800" dirty="0"/>
          </a:p>
        </p:txBody>
      </p:sp>
      <p:graphicFrame>
        <p:nvGraphicFramePr>
          <p:cNvPr id="16" name="Diagram 15"/>
          <p:cNvGraphicFramePr/>
          <p:nvPr>
            <p:extLst>
              <p:ext uri="{D42A27DB-BD31-4B8C-83A1-F6EECF244321}">
                <p14:modId xmlns:p14="http://schemas.microsoft.com/office/powerpoint/2010/main" val="743725160"/>
              </p:ext>
            </p:extLst>
          </p:nvPr>
        </p:nvGraphicFramePr>
        <p:xfrm>
          <a:off x="683568" y="5733256"/>
          <a:ext cx="7992888" cy="864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131096" y="2708920"/>
            <a:ext cx="25453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AHB = 90°</a:t>
            </a:r>
          </a:p>
          <a:p>
            <a:r>
              <a:rPr lang="cs-CZ" sz="2800" dirty="0" smtClean="0"/>
              <a:t>AMB = 90°</a:t>
            </a:r>
          </a:p>
          <a:p>
            <a:r>
              <a:rPr lang="cs-CZ" sz="2800" dirty="0" smtClean="0"/>
              <a:t>AJB = 90°</a:t>
            </a:r>
          </a:p>
        </p:txBody>
      </p:sp>
    </p:spTree>
    <p:extLst>
      <p:ext uri="{BB962C8B-B14F-4D97-AF65-F5344CB8AC3E}">
        <p14:creationId xmlns:p14="http://schemas.microsoft.com/office/powerpoint/2010/main" val="444385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/>
      <p:bldP spid="14" grpId="0"/>
      <p:bldGraphic spid="16" grpId="0">
        <p:bldAsOne/>
      </p:bldGraphic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483768" y="39957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20" y="4128087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</a:t>
            </a:r>
            <a:r>
              <a:rPr lang="cs-CZ" sz="2400" dirty="0" smtClean="0"/>
              <a:t>B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627784" y="4185084"/>
            <a:ext cx="3168000" cy="180019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2627784" y="2709272"/>
            <a:ext cx="3168000" cy="31680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40770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03748" y="4221088"/>
            <a:ext cx="277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                  S</a:t>
            </a:r>
            <a:r>
              <a:rPr lang="cs-CZ" sz="2400" baseline="-25000" dirty="0" smtClean="0"/>
              <a:t>T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03848" y="2060848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                      </a:t>
            </a:r>
            <a:r>
              <a:rPr lang="cs-CZ" sz="2400" dirty="0" err="1" smtClean="0"/>
              <a:t>k</a:t>
            </a:r>
            <a:r>
              <a:rPr lang="cs-CZ" sz="2400" baseline="-25000" dirty="0" err="1" smtClean="0"/>
              <a:t>T</a:t>
            </a:r>
            <a:endParaRPr lang="cs-CZ" sz="24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81094845"/>
              </p:ext>
            </p:extLst>
          </p:nvPr>
        </p:nvGraphicFramePr>
        <p:xfrm>
          <a:off x="323528" y="332656"/>
          <a:ext cx="8568952" cy="1384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Pravoúhlý trojúhelník 1"/>
          <p:cNvSpPr/>
          <p:nvPr/>
        </p:nvSpPr>
        <p:spPr>
          <a:xfrm rot="6300000">
            <a:off x="3891309" y="2730818"/>
            <a:ext cx="650443" cy="3095639"/>
          </a:xfrm>
          <a:prstGeom prst="rtTriangl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ravoúhlý trojúhelník 2"/>
          <p:cNvSpPr/>
          <p:nvPr/>
        </p:nvSpPr>
        <p:spPr>
          <a:xfrm rot="8220000">
            <a:off x="3124561" y="3137540"/>
            <a:ext cx="2158483" cy="2291284"/>
          </a:xfrm>
          <a:prstGeom prst="rtTriangl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-1320000">
            <a:off x="2754656" y="3623092"/>
            <a:ext cx="2874935" cy="1332148"/>
          </a:xfrm>
          <a:prstGeom prst="rtTriangle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-2460000">
            <a:off x="3080453" y="3182303"/>
            <a:ext cx="2251752" cy="2190039"/>
          </a:xfrm>
          <a:prstGeom prst="rtTriangle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2226344"/>
            <a:ext cx="568863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			C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/>
              <a:t>	</a:t>
            </a:r>
            <a:r>
              <a:rPr lang="cs-CZ" sz="2400" dirty="0" smtClean="0"/>
              <a:t>C´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/>
              <a:t>	</a:t>
            </a:r>
            <a:r>
              <a:rPr lang="cs-CZ" sz="2400" dirty="0" smtClean="0"/>
              <a:t>  C´´ </a:t>
            </a:r>
          </a:p>
          <a:p>
            <a:endParaRPr lang="cs-CZ" sz="2400" dirty="0"/>
          </a:p>
          <a:p>
            <a:r>
              <a:rPr lang="cs-CZ" sz="2400" dirty="0" smtClean="0"/>
              <a:t>		    C´´´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93557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8" grpId="0"/>
      <p:bldP spid="21" grpId="0"/>
      <p:bldP spid="2" grpId="0" animBg="1"/>
      <p:bldP spid="3" grpId="0" animBg="1"/>
      <p:bldP spid="5" grpId="0" animBg="1"/>
      <p:bldP spid="6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483768" y="39957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20" y="41850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B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627784" y="4185084"/>
            <a:ext cx="3240360" cy="184666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2627784" y="2709272"/>
            <a:ext cx="3168000" cy="31680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40770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03748" y="4221088"/>
            <a:ext cx="277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                   S</a:t>
            </a:r>
            <a:r>
              <a:rPr lang="cs-CZ" sz="2400" baseline="-25000" dirty="0" smtClean="0"/>
              <a:t>T</a:t>
            </a:r>
            <a:endParaRPr lang="cs-CZ" sz="2400" dirty="0"/>
          </a:p>
        </p:txBody>
      </p:sp>
      <p:sp>
        <p:nvSpPr>
          <p:cNvPr id="20" name="Pravoúhlý trojúhelník 19"/>
          <p:cNvSpPr/>
          <p:nvPr/>
        </p:nvSpPr>
        <p:spPr>
          <a:xfrm rot="7080000">
            <a:off x="3541876" y="2851823"/>
            <a:ext cx="1351104" cy="2851189"/>
          </a:xfrm>
          <a:prstGeom prst="rtTriangle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2823319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</a:t>
            </a:r>
            <a:r>
              <a:rPr lang="cs-CZ" sz="2400" baseline="-25000" dirty="0" err="1" smtClean="0"/>
              <a:t>T</a:t>
            </a:r>
            <a:endParaRPr lang="cs-CZ" sz="2400" dirty="0"/>
          </a:p>
        </p:txBody>
      </p:sp>
      <p:sp>
        <p:nvSpPr>
          <p:cNvPr id="22" name="Ohnutý pruh 21"/>
          <p:cNvSpPr/>
          <p:nvPr/>
        </p:nvSpPr>
        <p:spPr>
          <a:xfrm rot="10380000">
            <a:off x="3111308" y="3102524"/>
            <a:ext cx="576064" cy="412893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88295" y="3068960"/>
            <a:ext cx="979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  <p:graphicFrame>
        <p:nvGraphicFramePr>
          <p:cNvPr id="25" name="Diagram 24"/>
          <p:cNvGraphicFramePr/>
          <p:nvPr>
            <p:extLst>
              <p:ext uri="{D42A27DB-BD31-4B8C-83A1-F6EECF244321}">
                <p14:modId xmlns:p14="http://schemas.microsoft.com/office/powerpoint/2010/main" val="731176311"/>
              </p:ext>
            </p:extLst>
          </p:nvPr>
        </p:nvGraphicFramePr>
        <p:xfrm>
          <a:off x="323528" y="332656"/>
          <a:ext cx="8640960" cy="1384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2915816" y="2709272"/>
            <a:ext cx="7740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3378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15586813"/>
              </p:ext>
            </p:extLst>
          </p:nvPr>
        </p:nvGraphicFramePr>
        <p:xfrm>
          <a:off x="313335" y="44624"/>
          <a:ext cx="8640960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338" y="3566935"/>
            <a:ext cx="81680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	S		  				B</a:t>
            </a:r>
          </a:p>
          <a:p>
            <a:endParaRPr lang="cs-CZ" sz="2800" dirty="0"/>
          </a:p>
          <a:p>
            <a:r>
              <a:rPr lang="cs-CZ" sz="2800" dirty="0" smtClean="0"/>
              <a:t>   k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28454" y="325448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344278" y="1772816"/>
            <a:ext cx="3528392" cy="3528000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2108474" y="3495382"/>
            <a:ext cx="5271838" cy="207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229017" y="321297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15" name="Ovál 14"/>
          <p:cNvSpPr/>
          <p:nvPr/>
        </p:nvSpPr>
        <p:spPr>
          <a:xfrm>
            <a:off x="2124312" y="908720"/>
            <a:ext cx="5292000" cy="525600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585141" y="3319372"/>
            <a:ext cx="57606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</a:p>
          <a:p>
            <a:r>
              <a:rPr lang="cs-CZ" sz="2800" dirty="0" smtClean="0"/>
              <a:t>S</a:t>
            </a:r>
            <a:r>
              <a:rPr lang="cs-CZ" sz="2800" baseline="-25000" dirty="0" smtClean="0"/>
              <a:t>T</a:t>
            </a:r>
            <a:endParaRPr lang="cs-CZ" sz="2800" dirty="0"/>
          </a:p>
        </p:txBody>
      </p:sp>
      <p:cxnSp>
        <p:nvCxnSpPr>
          <p:cNvPr id="18" name="Přímá spojnice 17"/>
          <p:cNvCxnSpPr/>
          <p:nvPr/>
        </p:nvCxnSpPr>
        <p:spPr>
          <a:xfrm flipH="1" flipV="1">
            <a:off x="1115616" y="1340768"/>
            <a:ext cx="6293422" cy="2133819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1473332" y="3505740"/>
            <a:ext cx="5942980" cy="215550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691680" y="980728"/>
            <a:ext cx="21809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          </a:t>
            </a:r>
            <a:r>
              <a:rPr lang="cs-CZ" sz="2800" dirty="0" err="1" smtClean="0"/>
              <a:t>k</a:t>
            </a:r>
            <a:r>
              <a:rPr lang="cs-CZ" sz="2800" baseline="-25000" dirty="0" err="1" smtClean="0"/>
              <a:t>T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T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91680" y="5282043"/>
            <a:ext cx="17074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T´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´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543399" y="6164720"/>
            <a:ext cx="33712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Úloha má 2 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61800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5" grpId="0" animBg="1"/>
      <p:bldP spid="16" grpId="0"/>
      <p:bldP spid="21" grpId="0"/>
      <p:bldP spid="22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>
            <a:stCxn id="8" idx="2"/>
          </p:cNvCxnSpPr>
          <p:nvPr/>
        </p:nvCxnSpPr>
        <p:spPr>
          <a:xfrm flipV="1">
            <a:off x="2051720" y="4935934"/>
            <a:ext cx="3528392" cy="41434"/>
          </a:xfrm>
          <a:prstGeom prst="line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96438" y="4985886"/>
            <a:ext cx="56166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		S</a:t>
            </a:r>
            <a:r>
              <a:rPr lang="cs-CZ" sz="2800" baseline="-25000" dirty="0" smtClean="0"/>
              <a:t>T</a:t>
            </a:r>
            <a:r>
              <a:rPr lang="cs-CZ" sz="2800" dirty="0" smtClean="0"/>
              <a:t>		  B</a:t>
            </a:r>
          </a:p>
          <a:p>
            <a:endParaRPr lang="cs-CZ" sz="2800" dirty="0"/>
          </a:p>
          <a:p>
            <a:r>
              <a:rPr lang="cs-CZ" sz="2800" dirty="0" smtClean="0"/>
              <a:t>   </a:t>
            </a:r>
            <a:r>
              <a:rPr lang="cs-CZ" sz="2800" dirty="0" err="1"/>
              <a:t>k</a:t>
            </a:r>
            <a:r>
              <a:rPr lang="cs-CZ" sz="2800" baseline="-25000" dirty="0" err="1" smtClean="0"/>
              <a:t>T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71900" y="466499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2051720" y="3213368"/>
            <a:ext cx="3528392" cy="3528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1222229" y="3105376"/>
            <a:ext cx="3709811" cy="3708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269014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37874" y="6218148"/>
            <a:ext cx="8280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P´</a:t>
            </a:r>
            <a:endParaRPr lang="cs-CZ" sz="2800" dirty="0"/>
          </a:p>
        </p:txBody>
      </p:sp>
      <p:cxnSp>
        <p:nvCxnSpPr>
          <p:cNvPr id="12" name="Přímá spojnice 11"/>
          <p:cNvCxnSpPr/>
          <p:nvPr/>
        </p:nvCxnSpPr>
        <p:spPr>
          <a:xfrm flipH="1" flipV="1">
            <a:off x="2051720" y="1700808"/>
            <a:ext cx="3528392" cy="32351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051720" y="2060848"/>
            <a:ext cx="1620180" cy="2916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51120" y="2166928"/>
            <a:ext cx="4867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1542141161"/>
              </p:ext>
            </p:extLst>
          </p:nvPr>
        </p:nvGraphicFramePr>
        <p:xfrm>
          <a:off x="467544" y="332656"/>
          <a:ext cx="8280920" cy="147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2322450" y="4557277"/>
            <a:ext cx="539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92080" y="2166928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Úloha má 2 řešení.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77317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 animBg="1"/>
      <p:bldP spid="10" grpId="0"/>
      <p:bldP spid="20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58165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269</TotalTime>
  <Words>278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Thaletova kružnice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 Nešněrová</dc:creator>
  <cp:lastModifiedBy>Irena</cp:lastModifiedBy>
  <cp:revision>22</cp:revision>
  <dcterms:created xsi:type="dcterms:W3CDTF">2013-10-16T17:05:35Z</dcterms:created>
  <dcterms:modified xsi:type="dcterms:W3CDTF">2013-12-04T06:52:09Z</dcterms:modified>
</cp:coreProperties>
</file>