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2"/>
  </p:sldMasterIdLst>
  <p:sldIdLst>
    <p:sldId id="264" r:id="rId3"/>
    <p:sldId id="263" r:id="rId4"/>
    <p:sldId id="256" r:id="rId5"/>
    <p:sldId id="270" r:id="rId6"/>
    <p:sldId id="257" r:id="rId7"/>
    <p:sldId id="260" r:id="rId8"/>
    <p:sldId id="259" r:id="rId9"/>
    <p:sldId id="258" r:id="rId10"/>
    <p:sldId id="261" r:id="rId11"/>
    <p:sldId id="266" r:id="rId12"/>
    <p:sldId id="268" r:id="rId13"/>
    <p:sldId id="269" r:id="rId14"/>
    <p:sldId id="267" r:id="rId15"/>
    <p:sldId id="26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34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92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4_4">
  <dgm:title val=""/>
  <dgm:desc val=""/>
  <dgm:catLst>
    <dgm:cat type="accent4" pri="11400"/>
  </dgm:catLst>
  <dgm:styleLbl name="node0">
    <dgm:fillClrLst meth="cycle">
      <a:schemeClr val="accent4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4">
        <a:shade val="50000"/>
      </a:schemeClr>
      <a:schemeClr val="accent4">
        <a:tint val="55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4">
        <a:shade val="80000"/>
        <a:alpha val="50000"/>
      </a:schemeClr>
      <a:schemeClr val="accent4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55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3_4">
  <dgm:title val=""/>
  <dgm:desc val=""/>
  <dgm:catLst>
    <dgm:cat type="accent3" pri="11400"/>
  </dgm:catLst>
  <dgm:styleLbl name="node0">
    <dgm:fillClrLst meth="cycle">
      <a:schemeClr val="accent3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3">
        <a:shade val="50000"/>
      </a:schemeClr>
      <a:schemeClr val="accent3">
        <a:tint val="55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3">
        <a:shade val="80000"/>
        <a:alpha val="50000"/>
      </a:schemeClr>
      <a:schemeClr val="accent3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55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5B9B9-6C83-47EC-9952-224C06CC71A5}" type="doc">
      <dgm:prSet loTypeId="urn:microsoft.com/office/officeart/2005/8/layout/vList2" loCatId="list" qsTypeId="urn:microsoft.com/office/officeart/2005/8/quickstyle/simple5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CB4723E1-B0E0-4F9A-A194-4B1A8022611A}">
      <dgm:prSet/>
      <dgm:spPr/>
      <dgm:t>
        <a:bodyPr/>
        <a:lstStyle/>
        <a:p>
          <a:pPr rtl="0"/>
          <a:r>
            <a:rPr lang="cs-CZ" smtClean="0"/>
            <a:t>Povrch kvádru:</a:t>
          </a:r>
          <a:endParaRPr lang="cs-CZ"/>
        </a:p>
      </dgm:t>
    </dgm:pt>
    <dgm:pt modelId="{51832936-A071-4914-B619-9E3757632A83}" type="parTrans" cxnId="{9C0BFD3F-D6EF-4012-B430-2E6D47838C1C}">
      <dgm:prSet/>
      <dgm:spPr/>
      <dgm:t>
        <a:bodyPr/>
        <a:lstStyle/>
        <a:p>
          <a:endParaRPr lang="cs-CZ"/>
        </a:p>
      </dgm:t>
    </dgm:pt>
    <dgm:pt modelId="{EBDAA8E8-3A2B-4764-AFFB-0CB59CDA6AAF}" type="sibTrans" cxnId="{9C0BFD3F-D6EF-4012-B430-2E6D47838C1C}">
      <dgm:prSet/>
      <dgm:spPr/>
      <dgm:t>
        <a:bodyPr/>
        <a:lstStyle/>
        <a:p>
          <a:endParaRPr lang="cs-CZ"/>
        </a:p>
      </dgm:t>
    </dgm:pt>
    <dgm:pt modelId="{896AAD9B-58B8-41E4-95A9-466719E0BCD6}" type="pres">
      <dgm:prSet presAssocID="{7575B9B9-6C83-47EC-9952-224C06CC71A5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DA7F504-80D5-475E-AE5A-096B2A5717EB}" type="pres">
      <dgm:prSet presAssocID="{CB4723E1-B0E0-4F9A-A194-4B1A8022611A}" presName="parentText" presStyleLbl="node1" presStyleIdx="0" presStyleCnt="1" custScaleY="10387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C0BFD3F-D6EF-4012-B430-2E6D47838C1C}" srcId="{7575B9B9-6C83-47EC-9952-224C06CC71A5}" destId="{CB4723E1-B0E0-4F9A-A194-4B1A8022611A}" srcOrd="0" destOrd="0" parTransId="{51832936-A071-4914-B619-9E3757632A83}" sibTransId="{EBDAA8E8-3A2B-4764-AFFB-0CB59CDA6AAF}"/>
    <dgm:cxn modelId="{00FAB851-97A7-4023-B37C-EF04C5CB4379}" type="presOf" srcId="{CB4723E1-B0E0-4F9A-A194-4B1A8022611A}" destId="{1DA7F504-80D5-475E-AE5A-096B2A5717EB}" srcOrd="0" destOrd="0" presId="urn:microsoft.com/office/officeart/2005/8/layout/vList2"/>
    <dgm:cxn modelId="{9FB70748-9D63-4A0A-95C8-9ED8153C78F4}" type="presOf" srcId="{7575B9B9-6C83-47EC-9952-224C06CC71A5}" destId="{896AAD9B-58B8-41E4-95A9-466719E0BCD6}" srcOrd="0" destOrd="0" presId="urn:microsoft.com/office/officeart/2005/8/layout/vList2"/>
    <dgm:cxn modelId="{52EEDD35-AEF0-4C1D-ABA2-297B5404CB07}" type="presParOf" srcId="{896AAD9B-58B8-41E4-95A9-466719E0BCD6}" destId="{1DA7F504-80D5-475E-AE5A-096B2A5717EB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CFF5324-B750-451C-86DA-C38D9DF24AAC}" type="doc">
      <dgm:prSet loTypeId="urn:microsoft.com/office/officeart/2005/8/layout/vList2" loCatId="list" qsTypeId="urn:microsoft.com/office/officeart/2005/8/quickstyle/simple5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0DF92E44-6BC5-432E-BBF4-E05A05F9BEDA}">
      <dgm:prSet/>
      <dgm:spPr/>
      <dgm:t>
        <a:bodyPr/>
        <a:lstStyle/>
        <a:p>
          <a:pPr rtl="0"/>
          <a:r>
            <a:rPr lang="cs-CZ" dirty="0" smtClean="0"/>
            <a:t>Co tvoří povrch kvádru?</a:t>
          </a:r>
          <a:endParaRPr lang="cs-CZ" dirty="0"/>
        </a:p>
      </dgm:t>
    </dgm:pt>
    <dgm:pt modelId="{53C483B5-ADB8-4C12-9C80-7A1971D596C4}" type="parTrans" cxnId="{51039A1C-9637-4EE3-9275-D06310164D45}">
      <dgm:prSet/>
      <dgm:spPr/>
      <dgm:t>
        <a:bodyPr/>
        <a:lstStyle/>
        <a:p>
          <a:endParaRPr lang="cs-CZ"/>
        </a:p>
      </dgm:t>
    </dgm:pt>
    <dgm:pt modelId="{127F868A-E625-4BAC-A72A-F74AA967A58A}" type="sibTrans" cxnId="{51039A1C-9637-4EE3-9275-D06310164D45}">
      <dgm:prSet/>
      <dgm:spPr/>
      <dgm:t>
        <a:bodyPr/>
        <a:lstStyle/>
        <a:p>
          <a:endParaRPr lang="cs-CZ"/>
        </a:p>
      </dgm:t>
    </dgm:pt>
    <dgm:pt modelId="{1496622C-0A94-438F-9BD2-EFF647B09FF2}" type="pres">
      <dgm:prSet presAssocID="{9CFF5324-B750-451C-86DA-C38D9DF24AAC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0D42825-318F-403B-A680-8A426998EB11}" type="pres">
      <dgm:prSet presAssocID="{0DF92E44-6BC5-432E-BBF4-E05A05F9BEDA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D71981-7ED7-4618-85BD-805525711EEF}" type="presOf" srcId="{9CFF5324-B750-451C-86DA-C38D9DF24AAC}" destId="{1496622C-0A94-438F-9BD2-EFF647B09FF2}" srcOrd="0" destOrd="0" presId="urn:microsoft.com/office/officeart/2005/8/layout/vList2"/>
    <dgm:cxn modelId="{51039A1C-9637-4EE3-9275-D06310164D45}" srcId="{9CFF5324-B750-451C-86DA-C38D9DF24AAC}" destId="{0DF92E44-6BC5-432E-BBF4-E05A05F9BEDA}" srcOrd="0" destOrd="0" parTransId="{53C483B5-ADB8-4C12-9C80-7A1971D596C4}" sibTransId="{127F868A-E625-4BAC-A72A-F74AA967A58A}"/>
    <dgm:cxn modelId="{0A4A9DF0-393B-4DAD-88BE-0741BD6B3235}" type="presOf" srcId="{0DF92E44-6BC5-432E-BBF4-E05A05F9BEDA}" destId="{50D42825-318F-403B-A680-8A426998EB11}" srcOrd="0" destOrd="0" presId="urn:microsoft.com/office/officeart/2005/8/layout/vList2"/>
    <dgm:cxn modelId="{0D5A2DB1-77D5-45B4-8B1B-C4FA3CAF10A8}" type="presParOf" srcId="{1496622C-0A94-438F-9BD2-EFF647B09FF2}" destId="{50D42825-318F-403B-A680-8A426998EB11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12F1F4F-2D6A-45E3-8090-A9923285AC3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5AEFE082-8469-4FDD-944B-A36A3D93BB43}">
      <dgm:prSet/>
      <dgm:spPr/>
      <dgm:t>
        <a:bodyPr/>
        <a:lstStyle/>
        <a:p>
          <a:pPr rtl="0"/>
          <a:r>
            <a:rPr lang="cs-CZ" dirty="0" smtClean="0"/>
            <a:t>Jak se počítá obsah obdélníku?</a:t>
          </a:r>
          <a:endParaRPr lang="cs-CZ" dirty="0"/>
        </a:p>
      </dgm:t>
    </dgm:pt>
    <dgm:pt modelId="{591EBED5-0773-489A-89C0-068677BDBB59}" type="parTrans" cxnId="{D0303920-C44D-4A44-AC85-7BC2CD5D8154}">
      <dgm:prSet/>
      <dgm:spPr/>
      <dgm:t>
        <a:bodyPr/>
        <a:lstStyle/>
        <a:p>
          <a:endParaRPr lang="cs-CZ"/>
        </a:p>
      </dgm:t>
    </dgm:pt>
    <dgm:pt modelId="{DECD1CE1-4C00-4A08-8BB4-A83622D464C9}" type="sibTrans" cxnId="{D0303920-C44D-4A44-AC85-7BC2CD5D8154}">
      <dgm:prSet/>
      <dgm:spPr/>
      <dgm:t>
        <a:bodyPr/>
        <a:lstStyle/>
        <a:p>
          <a:endParaRPr lang="cs-CZ"/>
        </a:p>
      </dgm:t>
    </dgm:pt>
    <dgm:pt modelId="{4D713572-5C1D-4B8D-91E8-4DAD4D814266}" type="pres">
      <dgm:prSet presAssocID="{512F1F4F-2D6A-45E3-8090-A9923285AC3C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1815189-12F1-47B3-A5A9-0088A4BDEE9B}" type="pres">
      <dgm:prSet presAssocID="{5AEFE082-8469-4FDD-944B-A36A3D93BB43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A89FA4F-5CD5-4053-94AA-3712328AFFF7}" type="presOf" srcId="{5AEFE082-8469-4FDD-944B-A36A3D93BB43}" destId="{91815189-12F1-47B3-A5A9-0088A4BDEE9B}" srcOrd="0" destOrd="0" presId="urn:microsoft.com/office/officeart/2005/8/layout/vList2"/>
    <dgm:cxn modelId="{D0303920-C44D-4A44-AC85-7BC2CD5D8154}" srcId="{512F1F4F-2D6A-45E3-8090-A9923285AC3C}" destId="{5AEFE082-8469-4FDD-944B-A36A3D93BB43}" srcOrd="0" destOrd="0" parTransId="{591EBED5-0773-489A-89C0-068677BDBB59}" sibTransId="{DECD1CE1-4C00-4A08-8BB4-A83622D464C9}"/>
    <dgm:cxn modelId="{31AF1886-CFCD-48BD-9D9F-7C76A1390D55}" type="presOf" srcId="{512F1F4F-2D6A-45E3-8090-A9923285AC3C}" destId="{4D713572-5C1D-4B8D-91E8-4DAD4D814266}" srcOrd="0" destOrd="0" presId="urn:microsoft.com/office/officeart/2005/8/layout/vList2"/>
    <dgm:cxn modelId="{601D45A0-0BCA-4576-9A79-2DE246E7D737}" type="presParOf" srcId="{4D713572-5C1D-4B8D-91E8-4DAD4D814266}" destId="{91815189-12F1-47B3-A5A9-0088A4BDEE9B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575B9B9-6C83-47EC-9952-224C06CC71A5}" type="doc">
      <dgm:prSet loTypeId="urn:microsoft.com/office/officeart/2005/8/layout/vList2" loCatId="list" qsTypeId="urn:microsoft.com/office/officeart/2005/8/quickstyle/simple5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CB4723E1-B0E0-4F9A-A194-4B1A8022611A}">
      <dgm:prSet/>
      <dgm:spPr/>
      <dgm:t>
        <a:bodyPr/>
        <a:lstStyle/>
        <a:p>
          <a:pPr rtl="0"/>
          <a:r>
            <a:rPr lang="cs-CZ" smtClean="0"/>
            <a:t>Povrch kvádru:</a:t>
          </a:r>
          <a:endParaRPr lang="cs-CZ"/>
        </a:p>
      </dgm:t>
    </dgm:pt>
    <dgm:pt modelId="{51832936-A071-4914-B619-9E3757632A83}" type="parTrans" cxnId="{9C0BFD3F-D6EF-4012-B430-2E6D47838C1C}">
      <dgm:prSet/>
      <dgm:spPr/>
      <dgm:t>
        <a:bodyPr/>
        <a:lstStyle/>
        <a:p>
          <a:endParaRPr lang="cs-CZ"/>
        </a:p>
      </dgm:t>
    </dgm:pt>
    <dgm:pt modelId="{EBDAA8E8-3A2B-4764-AFFB-0CB59CDA6AAF}" type="sibTrans" cxnId="{9C0BFD3F-D6EF-4012-B430-2E6D47838C1C}">
      <dgm:prSet/>
      <dgm:spPr/>
      <dgm:t>
        <a:bodyPr/>
        <a:lstStyle/>
        <a:p>
          <a:endParaRPr lang="cs-CZ"/>
        </a:p>
      </dgm:t>
    </dgm:pt>
    <dgm:pt modelId="{896AAD9B-58B8-41E4-95A9-466719E0BCD6}" type="pres">
      <dgm:prSet presAssocID="{7575B9B9-6C83-47EC-9952-224C06CC71A5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DA7F504-80D5-475E-AE5A-096B2A5717EB}" type="pres">
      <dgm:prSet presAssocID="{CB4723E1-B0E0-4F9A-A194-4B1A8022611A}" presName="parentText" presStyleLbl="node1" presStyleIdx="0" presStyleCnt="1" custScaleY="10387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C0BFD3F-D6EF-4012-B430-2E6D47838C1C}" srcId="{7575B9B9-6C83-47EC-9952-224C06CC71A5}" destId="{CB4723E1-B0E0-4F9A-A194-4B1A8022611A}" srcOrd="0" destOrd="0" parTransId="{51832936-A071-4914-B619-9E3757632A83}" sibTransId="{EBDAA8E8-3A2B-4764-AFFB-0CB59CDA6AAF}"/>
    <dgm:cxn modelId="{8A8A1863-14A7-48F8-A072-F72F1C4A3D34}" type="presOf" srcId="{CB4723E1-B0E0-4F9A-A194-4B1A8022611A}" destId="{1DA7F504-80D5-475E-AE5A-096B2A5717EB}" srcOrd="0" destOrd="0" presId="urn:microsoft.com/office/officeart/2005/8/layout/vList2"/>
    <dgm:cxn modelId="{D7831122-F4CF-4C05-A7CC-D10BB9FB1AE3}" type="presOf" srcId="{7575B9B9-6C83-47EC-9952-224C06CC71A5}" destId="{896AAD9B-58B8-41E4-95A9-466719E0BCD6}" srcOrd="0" destOrd="0" presId="urn:microsoft.com/office/officeart/2005/8/layout/vList2"/>
    <dgm:cxn modelId="{EE9C2E93-5E8B-4E7E-B9D0-F2945D4E2910}" type="presParOf" srcId="{896AAD9B-58B8-41E4-95A9-466719E0BCD6}" destId="{1DA7F504-80D5-475E-AE5A-096B2A5717EB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3259D40-2D3E-4134-966D-34DD0FBD91D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cs-CZ"/>
        </a:p>
      </dgm:t>
    </dgm:pt>
    <dgm:pt modelId="{3D51B2C2-4B04-45A1-9B8E-AA8236F085BF}">
      <dgm:prSet/>
      <dgm:spPr/>
      <dgm:t>
        <a:bodyPr/>
        <a:lstStyle/>
        <a:p>
          <a:pPr rtl="0"/>
          <a:r>
            <a:rPr lang="cs-CZ" dirty="0" smtClean="0"/>
            <a:t>S = 2( ab + </a:t>
          </a:r>
          <a:r>
            <a:rPr lang="cs-CZ" dirty="0" err="1" smtClean="0"/>
            <a:t>ac</a:t>
          </a:r>
          <a:r>
            <a:rPr lang="cs-CZ" dirty="0" smtClean="0"/>
            <a:t> + </a:t>
          </a:r>
          <a:r>
            <a:rPr lang="cs-CZ" dirty="0" err="1" smtClean="0"/>
            <a:t>bc</a:t>
          </a:r>
          <a:r>
            <a:rPr lang="cs-CZ" dirty="0" smtClean="0"/>
            <a:t>)</a:t>
          </a:r>
          <a:endParaRPr lang="cs-CZ" dirty="0"/>
        </a:p>
      </dgm:t>
    </dgm:pt>
    <dgm:pt modelId="{58087327-4761-42FE-9621-87CE3049EB57}" type="parTrans" cxnId="{40A34560-96B7-4151-9A40-98962D0C8D51}">
      <dgm:prSet/>
      <dgm:spPr/>
      <dgm:t>
        <a:bodyPr/>
        <a:lstStyle/>
        <a:p>
          <a:endParaRPr lang="cs-CZ"/>
        </a:p>
      </dgm:t>
    </dgm:pt>
    <dgm:pt modelId="{78298894-50EF-497B-89BE-B1C98DE4B6B2}" type="sibTrans" cxnId="{40A34560-96B7-4151-9A40-98962D0C8D51}">
      <dgm:prSet/>
      <dgm:spPr/>
      <dgm:t>
        <a:bodyPr/>
        <a:lstStyle/>
        <a:p>
          <a:endParaRPr lang="cs-CZ"/>
        </a:p>
      </dgm:t>
    </dgm:pt>
    <dgm:pt modelId="{CC3B2B0A-E244-4C5F-9911-316BD0079EE4}" type="pres">
      <dgm:prSet presAssocID="{F3259D40-2D3E-4134-966D-34DD0FBD91D9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4B3D787-2C92-47F3-A694-563942508EA7}" type="pres">
      <dgm:prSet presAssocID="{3D51B2C2-4B04-45A1-9B8E-AA8236F085BF}" presName="parentText" presStyleLbl="node1" presStyleIdx="0" presStyleCnt="1" custLinFactNeighborX="-12500" custLinFactNeighborY="-8361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19A8E1D-408A-4D7A-A6A5-793A02BC4F72}" type="presOf" srcId="{3D51B2C2-4B04-45A1-9B8E-AA8236F085BF}" destId="{94B3D787-2C92-47F3-A694-563942508EA7}" srcOrd="0" destOrd="0" presId="urn:microsoft.com/office/officeart/2005/8/layout/vList2"/>
    <dgm:cxn modelId="{46C57C65-5598-4D45-B92D-798AC6803437}" type="presOf" srcId="{F3259D40-2D3E-4134-966D-34DD0FBD91D9}" destId="{CC3B2B0A-E244-4C5F-9911-316BD0079EE4}" srcOrd="0" destOrd="0" presId="urn:microsoft.com/office/officeart/2005/8/layout/vList2"/>
    <dgm:cxn modelId="{40A34560-96B7-4151-9A40-98962D0C8D51}" srcId="{F3259D40-2D3E-4134-966D-34DD0FBD91D9}" destId="{3D51B2C2-4B04-45A1-9B8E-AA8236F085BF}" srcOrd="0" destOrd="0" parTransId="{58087327-4761-42FE-9621-87CE3049EB57}" sibTransId="{78298894-50EF-497B-89BE-B1C98DE4B6B2}"/>
    <dgm:cxn modelId="{584EEFF5-9271-479B-923A-F70C0202936A}" type="presParOf" srcId="{CC3B2B0A-E244-4C5F-9911-316BD0079EE4}" destId="{94B3D787-2C92-47F3-A694-563942508EA7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CFF5324-B750-451C-86DA-C38D9DF24AAC}" type="doc">
      <dgm:prSet loTypeId="urn:microsoft.com/office/officeart/2005/8/layout/vList2" loCatId="list" qsTypeId="urn:microsoft.com/office/officeart/2005/8/quickstyle/simple5" qsCatId="simple" csTypeId="urn:microsoft.com/office/officeart/2005/8/colors/accent4_4" csCatId="accent4" phldr="1"/>
      <dgm:spPr/>
      <dgm:t>
        <a:bodyPr/>
        <a:lstStyle/>
        <a:p>
          <a:endParaRPr lang="cs-CZ"/>
        </a:p>
      </dgm:t>
    </dgm:pt>
    <dgm:pt modelId="{0DF92E44-6BC5-432E-BBF4-E05A05F9BEDA}">
      <dgm:prSet/>
      <dgm:spPr/>
      <dgm:t>
        <a:bodyPr/>
        <a:lstStyle/>
        <a:p>
          <a:pPr rtl="0"/>
          <a:r>
            <a:rPr lang="cs-CZ" dirty="0" smtClean="0"/>
            <a:t>Utvoř vzorec pro povrch kvádru.</a:t>
          </a:r>
          <a:endParaRPr lang="cs-CZ" dirty="0"/>
        </a:p>
      </dgm:t>
    </dgm:pt>
    <dgm:pt modelId="{53C483B5-ADB8-4C12-9C80-7A1971D596C4}" type="parTrans" cxnId="{51039A1C-9637-4EE3-9275-D06310164D45}">
      <dgm:prSet/>
      <dgm:spPr/>
      <dgm:t>
        <a:bodyPr/>
        <a:lstStyle/>
        <a:p>
          <a:endParaRPr lang="cs-CZ"/>
        </a:p>
      </dgm:t>
    </dgm:pt>
    <dgm:pt modelId="{127F868A-E625-4BAC-A72A-F74AA967A58A}" type="sibTrans" cxnId="{51039A1C-9637-4EE3-9275-D06310164D45}">
      <dgm:prSet/>
      <dgm:spPr/>
      <dgm:t>
        <a:bodyPr/>
        <a:lstStyle/>
        <a:p>
          <a:endParaRPr lang="cs-CZ"/>
        </a:p>
      </dgm:t>
    </dgm:pt>
    <dgm:pt modelId="{1496622C-0A94-438F-9BD2-EFF647B09FF2}" type="pres">
      <dgm:prSet presAssocID="{9CFF5324-B750-451C-86DA-C38D9DF24AAC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0D42825-318F-403B-A680-8A426998EB11}" type="pres">
      <dgm:prSet presAssocID="{0DF92E44-6BC5-432E-BBF4-E05A05F9BEDA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B4735DC-77D1-4928-8DAA-63115EA7FDD9}" type="presOf" srcId="{0DF92E44-6BC5-432E-BBF4-E05A05F9BEDA}" destId="{50D42825-318F-403B-A680-8A426998EB11}" srcOrd="0" destOrd="0" presId="urn:microsoft.com/office/officeart/2005/8/layout/vList2"/>
    <dgm:cxn modelId="{51039A1C-9637-4EE3-9275-D06310164D45}" srcId="{9CFF5324-B750-451C-86DA-C38D9DF24AAC}" destId="{0DF92E44-6BC5-432E-BBF4-E05A05F9BEDA}" srcOrd="0" destOrd="0" parTransId="{53C483B5-ADB8-4C12-9C80-7A1971D596C4}" sibTransId="{127F868A-E625-4BAC-A72A-F74AA967A58A}"/>
    <dgm:cxn modelId="{8B08A44D-58DE-45C6-B40C-3E6590AABE44}" type="presOf" srcId="{9CFF5324-B750-451C-86DA-C38D9DF24AAC}" destId="{1496622C-0A94-438F-9BD2-EFF647B09FF2}" srcOrd="0" destOrd="0" presId="urn:microsoft.com/office/officeart/2005/8/layout/vList2"/>
    <dgm:cxn modelId="{2B90A6CF-5912-4426-80B7-BDF7BD80A71A}" type="presParOf" srcId="{1496622C-0A94-438F-9BD2-EFF647B09FF2}" destId="{50D42825-318F-403B-A680-8A426998EB11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6702137-6C7A-4BDF-A96B-AE793DAF0CF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1657271-B973-457C-AFCC-6D20F5FFC2C6}">
      <dgm:prSet/>
      <dgm:spPr/>
      <dgm:t>
        <a:bodyPr/>
        <a:lstStyle/>
        <a:p>
          <a:pPr rtl="0"/>
          <a:r>
            <a:rPr lang="cs-CZ" dirty="0" smtClean="0"/>
            <a:t>Urči povrch kvádru s rozměry: délka 25 m, šířka 30 m, výška 52 m.</a:t>
          </a:r>
          <a:endParaRPr lang="cs-CZ" dirty="0"/>
        </a:p>
      </dgm:t>
    </dgm:pt>
    <dgm:pt modelId="{FBB60AFC-3A98-4219-8CE3-BA7472C0D142}" type="parTrans" cxnId="{0F30F961-05BA-4649-A8BB-4E86E9181605}">
      <dgm:prSet/>
      <dgm:spPr/>
      <dgm:t>
        <a:bodyPr/>
        <a:lstStyle/>
        <a:p>
          <a:endParaRPr lang="cs-CZ"/>
        </a:p>
      </dgm:t>
    </dgm:pt>
    <dgm:pt modelId="{7209923B-DF2B-4D84-AF43-DCEAB676376D}" type="sibTrans" cxnId="{0F30F961-05BA-4649-A8BB-4E86E9181605}">
      <dgm:prSet/>
      <dgm:spPr/>
      <dgm:t>
        <a:bodyPr/>
        <a:lstStyle/>
        <a:p>
          <a:endParaRPr lang="cs-CZ"/>
        </a:p>
      </dgm:t>
    </dgm:pt>
    <dgm:pt modelId="{517F8280-60F7-4BDB-8805-C5E24BF5E39C}">
      <dgm:prSet/>
      <dgm:spPr/>
      <dgm:t>
        <a:bodyPr/>
        <a:lstStyle/>
        <a:p>
          <a:pPr rtl="0"/>
          <a:endParaRPr lang="cs-CZ"/>
        </a:p>
      </dgm:t>
    </dgm:pt>
    <dgm:pt modelId="{B79BF272-DF2D-47AB-83E1-3EC3FACFC09B}" type="parTrans" cxnId="{0EFE9A19-9D43-40E7-9929-954871F143B9}">
      <dgm:prSet/>
      <dgm:spPr/>
      <dgm:t>
        <a:bodyPr/>
        <a:lstStyle/>
        <a:p>
          <a:endParaRPr lang="cs-CZ"/>
        </a:p>
      </dgm:t>
    </dgm:pt>
    <dgm:pt modelId="{247F600F-1FC9-4A2B-AB63-BF4C9768CB9C}" type="sibTrans" cxnId="{0EFE9A19-9D43-40E7-9929-954871F143B9}">
      <dgm:prSet/>
      <dgm:spPr/>
      <dgm:t>
        <a:bodyPr/>
        <a:lstStyle/>
        <a:p>
          <a:endParaRPr lang="cs-CZ"/>
        </a:p>
      </dgm:t>
    </dgm:pt>
    <dgm:pt modelId="{4582FE3A-6AA8-48BD-8C5A-7816E90C01B4}" type="pres">
      <dgm:prSet presAssocID="{46702137-6C7A-4BDF-A96B-AE793DAF0CF3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E009AF8-D2C6-49AC-970A-D99EE62CF951}" type="pres">
      <dgm:prSet presAssocID="{91657271-B973-457C-AFCC-6D20F5FFC2C6}" presName="parentText" presStyleLbl="node1" presStyleIdx="0" presStyleCnt="1" custLinFactNeighborY="-7379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39E69FD-721E-4332-AE0A-6E365F14A06A}" type="pres">
      <dgm:prSet presAssocID="{91657271-B973-457C-AFCC-6D20F5FFC2C6}" presName="childText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F30F961-05BA-4649-A8BB-4E86E9181605}" srcId="{46702137-6C7A-4BDF-A96B-AE793DAF0CF3}" destId="{91657271-B973-457C-AFCC-6D20F5FFC2C6}" srcOrd="0" destOrd="0" parTransId="{FBB60AFC-3A98-4219-8CE3-BA7472C0D142}" sibTransId="{7209923B-DF2B-4D84-AF43-DCEAB676376D}"/>
    <dgm:cxn modelId="{F2D05255-2C27-44E7-B9D6-D7E97F39B9A5}" type="presOf" srcId="{517F8280-60F7-4BDB-8805-C5E24BF5E39C}" destId="{039E69FD-721E-4332-AE0A-6E365F14A06A}" srcOrd="0" destOrd="0" presId="urn:microsoft.com/office/officeart/2005/8/layout/vList2"/>
    <dgm:cxn modelId="{0EFE9A19-9D43-40E7-9929-954871F143B9}" srcId="{91657271-B973-457C-AFCC-6D20F5FFC2C6}" destId="{517F8280-60F7-4BDB-8805-C5E24BF5E39C}" srcOrd="0" destOrd="0" parTransId="{B79BF272-DF2D-47AB-83E1-3EC3FACFC09B}" sibTransId="{247F600F-1FC9-4A2B-AB63-BF4C9768CB9C}"/>
    <dgm:cxn modelId="{0BF0A666-F6EA-4980-AC67-E52676D5CF61}" type="presOf" srcId="{46702137-6C7A-4BDF-A96B-AE793DAF0CF3}" destId="{4582FE3A-6AA8-48BD-8C5A-7816E90C01B4}" srcOrd="0" destOrd="0" presId="urn:microsoft.com/office/officeart/2005/8/layout/vList2"/>
    <dgm:cxn modelId="{F3ACBC34-EDD6-49E6-A168-41D3DA377101}" type="presOf" srcId="{91657271-B973-457C-AFCC-6D20F5FFC2C6}" destId="{BE009AF8-D2C6-49AC-970A-D99EE62CF951}" srcOrd="0" destOrd="0" presId="urn:microsoft.com/office/officeart/2005/8/layout/vList2"/>
    <dgm:cxn modelId="{F182E2BC-18E6-40AC-B8AE-205D7F408C60}" type="presParOf" srcId="{4582FE3A-6AA8-48BD-8C5A-7816E90C01B4}" destId="{BE009AF8-D2C6-49AC-970A-D99EE62CF951}" srcOrd="0" destOrd="0" presId="urn:microsoft.com/office/officeart/2005/8/layout/vList2"/>
    <dgm:cxn modelId="{52BF5A62-35B6-4031-9364-91AB57938670}" type="presParOf" srcId="{4582FE3A-6AA8-48BD-8C5A-7816E90C01B4}" destId="{039E69FD-721E-4332-AE0A-6E365F14A06A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816629C3-2A69-44C6-A839-1D3B5C4A638E}" type="doc">
      <dgm:prSet loTypeId="urn:microsoft.com/office/officeart/2005/8/layout/vList2" loCatId="list" qsTypeId="urn:microsoft.com/office/officeart/2005/8/quickstyle/simple5" qsCatId="simple" csTypeId="urn:microsoft.com/office/officeart/2005/8/colors/colorful2" csCatId="colorful"/>
      <dgm:spPr/>
      <dgm:t>
        <a:bodyPr/>
        <a:lstStyle/>
        <a:p>
          <a:endParaRPr lang="cs-CZ"/>
        </a:p>
      </dgm:t>
    </dgm:pt>
    <dgm:pt modelId="{F1BEE260-7C35-456D-A538-C69A616660CD}">
      <dgm:prSet/>
      <dgm:spPr/>
      <dgm:t>
        <a:bodyPr/>
        <a:lstStyle/>
        <a:p>
          <a:pPr rtl="0"/>
          <a:r>
            <a:rPr lang="cs-CZ" smtClean="0"/>
            <a:t>Kolik papíru spotřebujeme na polepení dárkové krabice s rozměry 28 cm, 36 cm a 15 cm?</a:t>
          </a:r>
          <a:endParaRPr lang="cs-CZ"/>
        </a:p>
      </dgm:t>
    </dgm:pt>
    <dgm:pt modelId="{C4929C4B-5FA4-4AA1-A60B-444A65699020}" type="parTrans" cxnId="{D7213AE3-7E30-4B4A-BF69-96287CFD286E}">
      <dgm:prSet/>
      <dgm:spPr/>
      <dgm:t>
        <a:bodyPr/>
        <a:lstStyle/>
        <a:p>
          <a:endParaRPr lang="cs-CZ"/>
        </a:p>
      </dgm:t>
    </dgm:pt>
    <dgm:pt modelId="{9061A565-6EDD-4F3C-8241-577467753867}" type="sibTrans" cxnId="{D7213AE3-7E30-4B4A-BF69-96287CFD286E}">
      <dgm:prSet/>
      <dgm:spPr/>
      <dgm:t>
        <a:bodyPr/>
        <a:lstStyle/>
        <a:p>
          <a:endParaRPr lang="cs-CZ"/>
        </a:p>
      </dgm:t>
    </dgm:pt>
    <dgm:pt modelId="{E4B826EA-9F9E-4150-9C0F-8077C7A8C450}" type="pres">
      <dgm:prSet presAssocID="{816629C3-2A69-44C6-A839-1D3B5C4A638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8039247-238F-4C51-8872-40CF56073625}" type="pres">
      <dgm:prSet presAssocID="{F1BEE260-7C35-456D-A538-C69A616660CD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45B3101-4BA2-4FE5-83B0-A3DD3DCFC9D7}" type="presOf" srcId="{816629C3-2A69-44C6-A839-1D3B5C4A638E}" destId="{E4B826EA-9F9E-4150-9C0F-8077C7A8C450}" srcOrd="0" destOrd="0" presId="urn:microsoft.com/office/officeart/2005/8/layout/vList2"/>
    <dgm:cxn modelId="{D7213AE3-7E30-4B4A-BF69-96287CFD286E}" srcId="{816629C3-2A69-44C6-A839-1D3B5C4A638E}" destId="{F1BEE260-7C35-456D-A538-C69A616660CD}" srcOrd="0" destOrd="0" parTransId="{C4929C4B-5FA4-4AA1-A60B-444A65699020}" sibTransId="{9061A565-6EDD-4F3C-8241-577467753867}"/>
    <dgm:cxn modelId="{8A2A7430-FABF-49EE-9DC5-9BF4AAB27E53}" type="presOf" srcId="{F1BEE260-7C35-456D-A538-C69A616660CD}" destId="{F8039247-238F-4C51-8872-40CF56073625}" srcOrd="0" destOrd="0" presId="urn:microsoft.com/office/officeart/2005/8/layout/vList2"/>
    <dgm:cxn modelId="{6477C508-8E07-4E58-919C-C95AF49E5F6C}" type="presParOf" srcId="{E4B826EA-9F9E-4150-9C0F-8077C7A8C450}" destId="{F8039247-238F-4C51-8872-40CF56073625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700D3863-9A7E-40CE-816C-B6080B85B18F}" type="doc">
      <dgm:prSet loTypeId="urn:microsoft.com/office/officeart/2005/8/layout/vList2" loCatId="list" qsTypeId="urn:microsoft.com/office/officeart/2005/8/quickstyle/simple5" qsCatId="simple" csTypeId="urn:microsoft.com/office/officeart/2005/8/colors/accent3_4" csCatId="accent3" phldr="1"/>
      <dgm:spPr/>
      <dgm:t>
        <a:bodyPr/>
        <a:lstStyle/>
        <a:p>
          <a:endParaRPr lang="cs-CZ"/>
        </a:p>
      </dgm:t>
    </dgm:pt>
    <dgm:pt modelId="{7BA91D50-5C5E-47D4-9D05-2AE6D410874F}">
      <dgm:prSet/>
      <dgm:spPr/>
      <dgm:t>
        <a:bodyPr/>
        <a:lstStyle/>
        <a:p>
          <a:pPr rtl="0"/>
          <a:r>
            <a:rPr lang="cs-CZ" dirty="0" smtClean="0"/>
            <a:t>Kolik barvy musíme koupit na vymalování pokoje, který má výšku 3 m, délku 6 m a šířku 4 m, víme-li, že 1kg barvy vystačí na 8 m</a:t>
          </a:r>
          <a:r>
            <a:rPr lang="cs-CZ" baseline="30000" dirty="0" smtClean="0"/>
            <a:t>2</a:t>
          </a:r>
          <a:r>
            <a:rPr lang="cs-CZ" dirty="0" smtClean="0"/>
            <a:t>?</a:t>
          </a:r>
          <a:endParaRPr lang="cs-CZ" dirty="0"/>
        </a:p>
      </dgm:t>
    </dgm:pt>
    <dgm:pt modelId="{47AE737A-9F38-4366-BB00-F28E3F9CA024}" type="parTrans" cxnId="{89CF82F7-6FD2-4C85-9C3F-8D6221A48F2F}">
      <dgm:prSet/>
      <dgm:spPr/>
      <dgm:t>
        <a:bodyPr/>
        <a:lstStyle/>
        <a:p>
          <a:endParaRPr lang="cs-CZ"/>
        </a:p>
      </dgm:t>
    </dgm:pt>
    <dgm:pt modelId="{920D2034-50D2-4E52-B567-680649E66A04}" type="sibTrans" cxnId="{89CF82F7-6FD2-4C85-9C3F-8D6221A48F2F}">
      <dgm:prSet/>
      <dgm:spPr/>
      <dgm:t>
        <a:bodyPr/>
        <a:lstStyle/>
        <a:p>
          <a:endParaRPr lang="cs-CZ"/>
        </a:p>
      </dgm:t>
    </dgm:pt>
    <dgm:pt modelId="{2D61313B-F371-4AD9-BAF5-346F75A506CB}" type="pres">
      <dgm:prSet presAssocID="{700D3863-9A7E-40CE-816C-B6080B85B18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AD1F67E-CC95-4A92-9502-C38738877A4F}" type="pres">
      <dgm:prSet presAssocID="{7BA91D50-5C5E-47D4-9D05-2AE6D410874F}" presName="parentText" presStyleLbl="node1" presStyleIdx="0" presStyleCnt="1" custLinFactNeighborX="1033" custLinFactNeighborY="-1636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9CF82F7-6FD2-4C85-9C3F-8D6221A48F2F}" srcId="{700D3863-9A7E-40CE-816C-B6080B85B18F}" destId="{7BA91D50-5C5E-47D4-9D05-2AE6D410874F}" srcOrd="0" destOrd="0" parTransId="{47AE737A-9F38-4366-BB00-F28E3F9CA024}" sibTransId="{920D2034-50D2-4E52-B567-680649E66A04}"/>
    <dgm:cxn modelId="{B4664111-75DC-4DCC-89DD-E8477C08ED4F}" type="presOf" srcId="{7BA91D50-5C5E-47D4-9D05-2AE6D410874F}" destId="{3AD1F67E-CC95-4A92-9502-C38738877A4F}" srcOrd="0" destOrd="0" presId="urn:microsoft.com/office/officeart/2005/8/layout/vList2"/>
    <dgm:cxn modelId="{C2ECE552-993D-41BC-B881-DB75E1329382}" type="presOf" srcId="{700D3863-9A7E-40CE-816C-B6080B85B18F}" destId="{2D61313B-F371-4AD9-BAF5-346F75A506CB}" srcOrd="0" destOrd="0" presId="urn:microsoft.com/office/officeart/2005/8/layout/vList2"/>
    <dgm:cxn modelId="{9C05FF81-4F96-4424-A25F-796A84D270C4}" type="presParOf" srcId="{2D61313B-F371-4AD9-BAF5-346F75A506CB}" destId="{3AD1F67E-CC95-4A92-9502-C38738877A4F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5AA6581F-B3AB-4F42-A6EF-9D32BBF7319D}" type="doc">
      <dgm:prSet loTypeId="urn:microsoft.com/office/officeart/2005/8/layout/vList2" loCatId="list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6D3ABDB2-47EC-46DD-BC10-EDBE9ED1EA64}">
      <dgm:prSet/>
      <dgm:spPr/>
      <dgm:t>
        <a:bodyPr/>
        <a:lstStyle/>
        <a:p>
          <a:pPr rtl="0"/>
          <a:r>
            <a:rPr lang="cs-CZ" dirty="0" smtClean="0"/>
            <a:t>Bazén s rozměry dna 5 m a 12 m a hloubkou 2,5 m se má obložit kachličkami. Kolik kachliček</a:t>
          </a:r>
          <a:r>
            <a:rPr lang="cs-CZ" baseline="30000" dirty="0" smtClean="0"/>
            <a:t> </a:t>
          </a:r>
          <a:r>
            <a:rPr lang="cs-CZ" dirty="0" smtClean="0"/>
            <a:t>se má koupit?</a:t>
          </a:r>
          <a:endParaRPr lang="cs-CZ" dirty="0"/>
        </a:p>
      </dgm:t>
    </dgm:pt>
    <dgm:pt modelId="{896153EB-6FD4-4EBF-AC7C-0C83D4B5BFCA}" type="parTrans" cxnId="{91F52C46-8620-461A-8222-FEE043A41BBC}">
      <dgm:prSet/>
      <dgm:spPr/>
      <dgm:t>
        <a:bodyPr/>
        <a:lstStyle/>
        <a:p>
          <a:endParaRPr lang="cs-CZ"/>
        </a:p>
      </dgm:t>
    </dgm:pt>
    <dgm:pt modelId="{642CD395-DC7C-48CA-88BF-A8BD20315F4F}" type="sibTrans" cxnId="{91F52C46-8620-461A-8222-FEE043A41BBC}">
      <dgm:prSet/>
      <dgm:spPr/>
      <dgm:t>
        <a:bodyPr/>
        <a:lstStyle/>
        <a:p>
          <a:endParaRPr lang="cs-CZ"/>
        </a:p>
      </dgm:t>
    </dgm:pt>
    <dgm:pt modelId="{6D07D00A-F991-48C8-8E5D-CCF41D5B4C4F}" type="pres">
      <dgm:prSet presAssocID="{5AA6581F-B3AB-4F42-A6EF-9D32BBF7319D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2390F8C-26D3-47CE-8D46-03DBE8BCA1CA}" type="pres">
      <dgm:prSet presAssocID="{6D3ABDB2-47EC-46DD-BC10-EDBE9ED1EA64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083CCD3-F345-4EA9-B347-22EFD8B4F482}" type="presOf" srcId="{5AA6581F-B3AB-4F42-A6EF-9D32BBF7319D}" destId="{6D07D00A-F991-48C8-8E5D-CCF41D5B4C4F}" srcOrd="0" destOrd="0" presId="urn:microsoft.com/office/officeart/2005/8/layout/vList2"/>
    <dgm:cxn modelId="{85A8A079-4477-49F5-835E-B41EB48F0952}" type="presOf" srcId="{6D3ABDB2-47EC-46DD-BC10-EDBE9ED1EA64}" destId="{92390F8C-26D3-47CE-8D46-03DBE8BCA1CA}" srcOrd="0" destOrd="0" presId="urn:microsoft.com/office/officeart/2005/8/layout/vList2"/>
    <dgm:cxn modelId="{91F52C46-8620-461A-8222-FEE043A41BBC}" srcId="{5AA6581F-B3AB-4F42-A6EF-9D32BBF7319D}" destId="{6D3ABDB2-47EC-46DD-BC10-EDBE9ED1EA64}" srcOrd="0" destOrd="0" parTransId="{896153EB-6FD4-4EBF-AC7C-0C83D4B5BFCA}" sibTransId="{642CD395-DC7C-48CA-88BF-A8BD20315F4F}"/>
    <dgm:cxn modelId="{24B8935E-4195-4037-920E-13A7C70E6667}" type="presParOf" srcId="{6D07D00A-F991-48C8-8E5D-CCF41D5B4C4F}" destId="{92390F8C-26D3-47CE-8D46-03DBE8BCA1CA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A7F504-80D5-475E-AE5A-096B2A5717EB}">
      <dsp:nvSpPr>
        <dsp:cNvPr id="0" name=""/>
        <dsp:cNvSpPr/>
      </dsp:nvSpPr>
      <dsp:spPr>
        <a:xfrm>
          <a:off x="0" y="5296"/>
          <a:ext cx="4392488" cy="1069527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43000"/>
                <a:satMod val="165000"/>
              </a:schemeClr>
            </a:gs>
            <a:gs pos="55000">
              <a:schemeClr val="accent4">
                <a:hueOff val="0"/>
                <a:satOff val="0"/>
                <a:lumOff val="0"/>
                <a:alphaOff val="0"/>
                <a:tint val="83000"/>
                <a:satMod val="155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accent4">
              <a:hueOff val="0"/>
              <a:satOff val="0"/>
              <a:lumOff val="0"/>
              <a:alphaOff val="0"/>
              <a:satMod val="115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l" defTabSz="1955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smtClean="0"/>
            <a:t>Povrch kvádru:</a:t>
          </a:r>
          <a:endParaRPr lang="cs-CZ" sz="4400" kern="1200"/>
        </a:p>
      </dsp:txBody>
      <dsp:txXfrm>
        <a:off x="52210" y="57506"/>
        <a:ext cx="4288068" cy="96510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D42825-318F-403B-A680-8A426998EB11}">
      <dsp:nvSpPr>
        <dsp:cNvPr id="0" name=""/>
        <dsp:cNvSpPr/>
      </dsp:nvSpPr>
      <dsp:spPr>
        <a:xfrm>
          <a:off x="0" y="1859"/>
          <a:ext cx="7176293" cy="10764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43000"/>
                <a:satMod val="165000"/>
              </a:schemeClr>
            </a:gs>
            <a:gs pos="55000">
              <a:schemeClr val="accent3">
                <a:hueOff val="0"/>
                <a:satOff val="0"/>
                <a:lumOff val="0"/>
                <a:alphaOff val="0"/>
                <a:tint val="83000"/>
                <a:satMod val="155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accent3">
              <a:hueOff val="0"/>
              <a:satOff val="0"/>
              <a:lumOff val="0"/>
              <a:alphaOff val="0"/>
              <a:satMod val="115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lvl="0" algn="l" defTabSz="2044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dirty="0" smtClean="0"/>
            <a:t>Co tvoří povrch kvádru?</a:t>
          </a:r>
          <a:endParaRPr lang="cs-CZ" sz="4600" kern="1200" dirty="0"/>
        </a:p>
      </dsp:txBody>
      <dsp:txXfrm>
        <a:off x="52546" y="54405"/>
        <a:ext cx="7071201" cy="97130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815189-12F1-47B3-A5A9-0088A4BDEE9B}">
      <dsp:nvSpPr>
        <dsp:cNvPr id="0" name=""/>
        <dsp:cNvSpPr/>
      </dsp:nvSpPr>
      <dsp:spPr>
        <a:xfrm>
          <a:off x="0" y="37850"/>
          <a:ext cx="6768753" cy="842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Jak se počítá obsah obdélníku?</a:t>
          </a:r>
          <a:endParaRPr lang="cs-CZ" sz="3600" kern="1200" dirty="0"/>
        </a:p>
      </dsp:txBody>
      <dsp:txXfrm>
        <a:off x="41123" y="78973"/>
        <a:ext cx="6686507" cy="76015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A7F504-80D5-475E-AE5A-096B2A5717EB}">
      <dsp:nvSpPr>
        <dsp:cNvPr id="0" name=""/>
        <dsp:cNvSpPr/>
      </dsp:nvSpPr>
      <dsp:spPr>
        <a:xfrm>
          <a:off x="0" y="5296"/>
          <a:ext cx="4392488" cy="1069527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43000"/>
                <a:satMod val="165000"/>
              </a:schemeClr>
            </a:gs>
            <a:gs pos="55000">
              <a:schemeClr val="accent4">
                <a:hueOff val="0"/>
                <a:satOff val="0"/>
                <a:lumOff val="0"/>
                <a:alphaOff val="0"/>
                <a:tint val="83000"/>
                <a:satMod val="155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accent4">
              <a:hueOff val="0"/>
              <a:satOff val="0"/>
              <a:lumOff val="0"/>
              <a:alphaOff val="0"/>
              <a:satMod val="115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l" defTabSz="1955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smtClean="0"/>
            <a:t>Povrch kvádru:</a:t>
          </a:r>
          <a:endParaRPr lang="cs-CZ" sz="4400" kern="1200"/>
        </a:p>
      </dsp:txBody>
      <dsp:txXfrm>
        <a:off x="52210" y="57506"/>
        <a:ext cx="4288068" cy="96510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B3D787-2C92-47F3-A694-563942508EA7}">
      <dsp:nvSpPr>
        <dsp:cNvPr id="0" name=""/>
        <dsp:cNvSpPr/>
      </dsp:nvSpPr>
      <dsp:spPr>
        <a:xfrm>
          <a:off x="0" y="0"/>
          <a:ext cx="4608512" cy="8892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l" defTabSz="1689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S = 2( ab + </a:t>
          </a:r>
          <a:r>
            <a:rPr lang="cs-CZ" sz="3800" kern="1200" dirty="0" err="1" smtClean="0"/>
            <a:t>ac</a:t>
          </a:r>
          <a:r>
            <a:rPr lang="cs-CZ" sz="3800" kern="1200" dirty="0" smtClean="0"/>
            <a:t> + </a:t>
          </a:r>
          <a:r>
            <a:rPr lang="cs-CZ" sz="3800" kern="1200" dirty="0" err="1" smtClean="0"/>
            <a:t>bc</a:t>
          </a:r>
          <a:r>
            <a:rPr lang="cs-CZ" sz="3800" kern="1200" dirty="0" smtClean="0"/>
            <a:t>)</a:t>
          </a:r>
          <a:endParaRPr lang="cs-CZ" sz="3800" kern="1200" dirty="0"/>
        </a:p>
      </dsp:txBody>
      <dsp:txXfrm>
        <a:off x="43407" y="43407"/>
        <a:ext cx="4521698" cy="80238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D42825-318F-403B-A680-8A426998EB11}">
      <dsp:nvSpPr>
        <dsp:cNvPr id="0" name=""/>
        <dsp:cNvSpPr/>
      </dsp:nvSpPr>
      <dsp:spPr>
        <a:xfrm>
          <a:off x="0" y="143163"/>
          <a:ext cx="7176293" cy="865800"/>
        </a:xfrm>
        <a:prstGeom prst="roundRect">
          <a:avLst/>
        </a:prstGeom>
        <a:gradFill rotWithShape="0">
          <a:gsLst>
            <a:gs pos="0">
              <a:schemeClr val="accent4">
                <a:shade val="50000"/>
                <a:hueOff val="0"/>
                <a:satOff val="0"/>
                <a:lumOff val="0"/>
                <a:alphaOff val="0"/>
                <a:tint val="43000"/>
                <a:satMod val="165000"/>
              </a:schemeClr>
            </a:gs>
            <a:gs pos="55000">
              <a:schemeClr val="accent4">
                <a:shade val="50000"/>
                <a:hueOff val="0"/>
                <a:satOff val="0"/>
                <a:lumOff val="0"/>
                <a:alphaOff val="0"/>
                <a:tint val="83000"/>
                <a:satMod val="155000"/>
              </a:schemeClr>
            </a:gs>
            <a:gs pos="100000">
              <a:schemeClr val="accent4">
                <a:shade val="50000"/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accent4">
              <a:shade val="50000"/>
              <a:hueOff val="0"/>
              <a:satOff val="0"/>
              <a:lumOff val="0"/>
              <a:alphaOff val="0"/>
              <a:satMod val="115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l" defTabSz="1644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Utvoř vzorec pro povrch kvádru.</a:t>
          </a:r>
          <a:endParaRPr lang="cs-CZ" sz="3700" kern="1200" dirty="0"/>
        </a:p>
      </dsp:txBody>
      <dsp:txXfrm>
        <a:off x="42265" y="185428"/>
        <a:ext cx="7091763" cy="78127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009AF8-D2C6-49AC-970A-D99EE62CF951}">
      <dsp:nvSpPr>
        <dsp:cNvPr id="0" name=""/>
        <dsp:cNvSpPr/>
      </dsp:nvSpPr>
      <dsp:spPr>
        <a:xfrm>
          <a:off x="0" y="0"/>
          <a:ext cx="7992888" cy="936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Urči povrch kvádru s rozměry: délka 25 m, šířka 30 m, výška 52 m.</a:t>
          </a:r>
          <a:endParaRPr lang="cs-CZ" sz="2500" kern="1200" dirty="0"/>
        </a:p>
      </dsp:txBody>
      <dsp:txXfrm>
        <a:off x="45692" y="45692"/>
        <a:ext cx="7901504" cy="844616"/>
      </dsp:txXfrm>
    </dsp:sp>
    <dsp:sp modelId="{039E69FD-721E-4332-AE0A-6E365F14A06A}">
      <dsp:nvSpPr>
        <dsp:cNvPr id="0" name=""/>
        <dsp:cNvSpPr/>
      </dsp:nvSpPr>
      <dsp:spPr>
        <a:xfrm>
          <a:off x="0" y="953497"/>
          <a:ext cx="7992888" cy="414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3774" tIns="31750" rIns="177800" bIns="31750" numCol="1" spcCol="1270" anchor="t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endParaRPr lang="cs-CZ" sz="2000" kern="1200"/>
        </a:p>
      </dsp:txBody>
      <dsp:txXfrm>
        <a:off x="0" y="953497"/>
        <a:ext cx="7992888" cy="4140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039247-238F-4C51-8872-40CF56073625}">
      <dsp:nvSpPr>
        <dsp:cNvPr id="0" name=""/>
        <dsp:cNvSpPr/>
      </dsp:nvSpPr>
      <dsp:spPr>
        <a:xfrm>
          <a:off x="0" y="44983"/>
          <a:ext cx="8293928" cy="108576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43000"/>
                <a:satMod val="165000"/>
              </a:schemeClr>
            </a:gs>
            <a:gs pos="55000">
              <a:schemeClr val="accent2">
                <a:hueOff val="0"/>
                <a:satOff val="0"/>
                <a:lumOff val="0"/>
                <a:alphaOff val="0"/>
                <a:tint val="83000"/>
                <a:satMod val="155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accent2">
              <a:hueOff val="0"/>
              <a:satOff val="0"/>
              <a:lumOff val="0"/>
              <a:alphaOff val="0"/>
              <a:satMod val="115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smtClean="0"/>
            <a:t>Kolik papíru spotřebujeme na polepení dárkové krabice s rozměry 28 cm, 36 cm a 15 cm?</a:t>
          </a:r>
          <a:endParaRPr lang="cs-CZ" sz="2900" kern="1200"/>
        </a:p>
      </dsp:txBody>
      <dsp:txXfrm>
        <a:off x="53002" y="97985"/>
        <a:ext cx="8187924" cy="97975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D1F67E-CC95-4A92-9502-C38738877A4F}">
      <dsp:nvSpPr>
        <dsp:cNvPr id="0" name=""/>
        <dsp:cNvSpPr/>
      </dsp:nvSpPr>
      <dsp:spPr>
        <a:xfrm>
          <a:off x="0" y="0"/>
          <a:ext cx="8784976" cy="1632150"/>
        </a:xfrm>
        <a:prstGeom prst="roundRect">
          <a:avLst/>
        </a:prstGeom>
        <a:gradFill rotWithShape="0">
          <a:gsLst>
            <a:gs pos="0">
              <a:schemeClr val="accent3">
                <a:shade val="50000"/>
                <a:hueOff val="0"/>
                <a:satOff val="0"/>
                <a:lumOff val="0"/>
                <a:alphaOff val="0"/>
                <a:tint val="43000"/>
                <a:satMod val="165000"/>
              </a:schemeClr>
            </a:gs>
            <a:gs pos="55000">
              <a:schemeClr val="accent3">
                <a:shade val="50000"/>
                <a:hueOff val="0"/>
                <a:satOff val="0"/>
                <a:lumOff val="0"/>
                <a:alphaOff val="0"/>
                <a:tint val="83000"/>
                <a:satMod val="155000"/>
              </a:schemeClr>
            </a:gs>
            <a:gs pos="100000">
              <a:schemeClr val="accent3">
                <a:shade val="50000"/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accent3">
              <a:shade val="50000"/>
              <a:hueOff val="0"/>
              <a:satOff val="0"/>
              <a:lumOff val="0"/>
              <a:alphaOff val="0"/>
              <a:satMod val="115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l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Kolik barvy musíme koupit na vymalování pokoje, který má výšku 3 m, délku 6 m a šířku 4 m, víme-li, že 1kg barvy vystačí na 8 m</a:t>
          </a:r>
          <a:r>
            <a:rPr lang="cs-CZ" sz="3100" kern="1200" baseline="30000" dirty="0" smtClean="0"/>
            <a:t>2</a:t>
          </a:r>
          <a:r>
            <a:rPr lang="cs-CZ" sz="3100" kern="1200" dirty="0" smtClean="0"/>
            <a:t>?</a:t>
          </a:r>
          <a:endParaRPr lang="cs-CZ" sz="3100" kern="1200" dirty="0"/>
        </a:p>
      </dsp:txBody>
      <dsp:txXfrm>
        <a:off x="79675" y="79675"/>
        <a:ext cx="8625626" cy="147280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390F8C-26D3-47CE-8D46-03DBE8BCA1CA}">
      <dsp:nvSpPr>
        <dsp:cNvPr id="0" name=""/>
        <dsp:cNvSpPr/>
      </dsp:nvSpPr>
      <dsp:spPr>
        <a:xfrm>
          <a:off x="0" y="2337"/>
          <a:ext cx="8928992" cy="157950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43000"/>
                <a:satMod val="165000"/>
              </a:schemeClr>
            </a:gs>
            <a:gs pos="55000">
              <a:schemeClr val="accent5">
                <a:hueOff val="0"/>
                <a:satOff val="0"/>
                <a:lumOff val="0"/>
                <a:alphaOff val="0"/>
                <a:tint val="83000"/>
                <a:satMod val="155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accent5">
              <a:hueOff val="0"/>
              <a:satOff val="0"/>
              <a:lumOff val="0"/>
              <a:alphaOff val="0"/>
              <a:satMod val="115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Bazén s rozměry dna 5 m a 12 m a hloubkou 2,5 m se má obložit kachličkami. Kolik kachliček</a:t>
          </a:r>
          <a:r>
            <a:rPr lang="cs-CZ" sz="3000" kern="1200" baseline="30000" dirty="0" smtClean="0"/>
            <a:t> </a:t>
          </a:r>
          <a:r>
            <a:rPr lang="cs-CZ" sz="3000" kern="1200" dirty="0" smtClean="0"/>
            <a:t>se má koupit?</a:t>
          </a:r>
          <a:endParaRPr lang="cs-CZ" sz="3000" kern="1200" dirty="0"/>
        </a:p>
      </dsp:txBody>
      <dsp:txXfrm>
        <a:off x="77105" y="79442"/>
        <a:ext cx="8774782" cy="14252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8" Type="http://schemas.openxmlformats.org/officeDocument/2006/relationships/slideMaster" Target="../slideMasters/slideMaster1.xml"/><Relationship Id="rId3" Type="http://schemas.openxmlformats.org/officeDocument/2006/relationships/tags" Target="../tags/tag2.xml"/><Relationship Id="rId7" Type="http://schemas.openxmlformats.org/officeDocument/2006/relationships/tags" Target="../tags/tag6.xml"/><Relationship Id="rId2" Type="http://schemas.openxmlformats.org/officeDocument/2006/relationships/tags" Target="../tags/tag1.xml"/><Relationship Id="rId1" Type="http://schemas.openxmlformats.org/officeDocument/2006/relationships/customXml" Target="../../customXml/item1.xml"/><Relationship Id="rId6" Type="http://schemas.openxmlformats.org/officeDocument/2006/relationships/tags" Target="../tags/tag5.xml"/><Relationship Id="rId11" Type="http://schemas.openxmlformats.org/officeDocument/2006/relationships/image" Target="../media/image4.png"/><Relationship Id="rId5" Type="http://schemas.openxmlformats.org/officeDocument/2006/relationships/tags" Target="../tags/tag4.xml"/><Relationship Id="rId10" Type="http://schemas.openxmlformats.org/officeDocument/2006/relationships/image" Target="../media/image3.png"/><Relationship Id="rId4" Type="http://schemas.openxmlformats.org/officeDocument/2006/relationships/tags" Target="../tags/tag3.xml"/><Relationship Id="rId9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EB1DD4F3-76E1-4ABF-87E5-164E0E2840E2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E4C71D8A-0290-4CCB-B2FC-587CD0A831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DD4F3-76E1-4ABF-87E5-164E0E2840E2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71D8A-0290-4CCB-B2FC-587CD0A831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DD4F3-76E1-4ABF-87E5-164E0E2840E2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71D8A-0290-4CCB-B2FC-587CD0A831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DD4F3-76E1-4ABF-87E5-164E0E2840E2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71D8A-0290-4CCB-B2FC-587CD0A831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B1DD4F3-76E1-4ABF-87E5-164E0E2840E2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4C71D8A-0290-4CCB-B2FC-587CD0A8314A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EB1DD4F3-76E1-4ABF-87E5-164E0E2840E2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E4C71D8A-0290-4CCB-B2FC-587CD0A831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DD4F3-76E1-4ABF-87E5-164E0E2840E2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71D8A-0290-4CCB-B2FC-587CD0A831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DD4F3-76E1-4ABF-87E5-164E0E2840E2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71D8A-0290-4CCB-B2FC-587CD0A831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DD4F3-76E1-4ABF-87E5-164E0E2840E2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71D8A-0290-4CCB-B2FC-587CD0A831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DD4F3-76E1-4ABF-87E5-164E0E2840E2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71D8A-0290-4CCB-B2FC-587CD0A831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DD4F3-76E1-4ABF-87E5-164E0E2840E2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71D8A-0290-4CCB-B2FC-587CD0A831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3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7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109728" indent="0" algn="ctr" rtl="0" eaLnBrk="1" latinLnBrk="0" hangingPunct="1">
              <a:spcBef>
                <a:spcPts val="300"/>
              </a:spcBef>
              <a:buNone/>
              <a:defRPr/>
            </a:lvl1pPr>
            <a:lvl2pPr marL="411480" indent="0" algn="ctr" rtl="0" eaLnBrk="1" latinLnBrk="0" hangingPunct="1">
              <a:spcBef>
                <a:spcPts val="300"/>
              </a:spcBef>
              <a:buNone/>
              <a:defRPr/>
            </a:lvl2pPr>
            <a:lvl3pPr marL="704088" indent="0" algn="ctr" rtl="0" eaLnBrk="1" latinLnBrk="0" hangingPunct="1">
              <a:spcBef>
                <a:spcPts val="300"/>
              </a:spcBef>
              <a:buNone/>
              <a:defRPr/>
            </a:lvl3pPr>
            <a:lvl4pPr marL="978408" indent="0" algn="ctr" rtl="0" eaLnBrk="1" latinLnBrk="0" hangingPunct="1">
              <a:spcBef>
                <a:spcPts val="300"/>
              </a:spcBef>
              <a:buNone/>
              <a:defRPr/>
            </a:lvl4pPr>
            <a:lvl5pPr marL="1207008" indent="0" algn="ctr" rtl="0" eaLnBrk="1" latinLnBrk="0" hangingPunct="1">
              <a:spcBef>
                <a:spcPts val="300"/>
              </a:spcBef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673352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109728" indent="0" algn="l" rtl="0" eaLnBrk="1" latinLnBrk="0" hangingPunct="1">
              <a:spcBef>
                <a:spcPts val="300"/>
              </a:spcBef>
              <a:buNone/>
              <a:defRPr sz="3200"/>
            </a:lvl1pPr>
            <a:lvl2pPr marL="411480" indent="0" algn="l" rtl="0" eaLnBrk="1" latinLnBrk="0" hangingPunct="1">
              <a:spcBef>
                <a:spcPts val="300"/>
              </a:spcBef>
              <a:buNone/>
              <a:defRPr sz="3200"/>
            </a:lvl2pPr>
            <a:lvl3pPr marL="704088" indent="0" algn="l" rtl="0" eaLnBrk="1" latinLnBrk="0" hangingPunct="1">
              <a:spcBef>
                <a:spcPts val="300"/>
              </a:spcBef>
              <a:buNone/>
              <a:defRPr sz="3200"/>
            </a:lvl3pPr>
            <a:lvl4pPr marL="978408" indent="0" algn="l" rtl="0" eaLnBrk="1" latinLnBrk="0" hangingPunct="1">
              <a:spcBef>
                <a:spcPts val="300"/>
              </a:spcBef>
              <a:buNone/>
              <a:defRPr sz="3200"/>
            </a:lvl4pPr>
            <a:lvl5pPr marL="1207008" indent="0" algn="l" rtl="0" eaLnBrk="1" latinLnBrk="0" hangingPunct="1">
              <a:spcBef>
                <a:spcPts val="300"/>
              </a:spcBef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3005861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109728" indent="0" algn="l" rtl="0" eaLnBrk="1" latinLnBrk="0" hangingPunct="1">
              <a:spcBef>
                <a:spcPts val="300"/>
              </a:spcBef>
              <a:buNone/>
              <a:defRPr sz="3200"/>
            </a:lvl1pPr>
            <a:lvl2pPr marL="411480" indent="0" algn="l" rtl="0" eaLnBrk="1" latinLnBrk="0" hangingPunct="1">
              <a:spcBef>
                <a:spcPts val="300"/>
              </a:spcBef>
              <a:buNone/>
              <a:defRPr sz="3200"/>
            </a:lvl2pPr>
            <a:lvl3pPr marL="704088" indent="0" algn="l" rtl="0" eaLnBrk="1" latinLnBrk="0" hangingPunct="1">
              <a:spcBef>
                <a:spcPts val="300"/>
              </a:spcBef>
              <a:buNone/>
              <a:defRPr sz="3200"/>
            </a:lvl3pPr>
            <a:lvl4pPr marL="978408" indent="0" algn="l" rtl="0" eaLnBrk="1" latinLnBrk="0" hangingPunct="1">
              <a:spcBef>
                <a:spcPts val="300"/>
              </a:spcBef>
              <a:buNone/>
              <a:defRPr sz="3200"/>
            </a:lvl4pPr>
            <a:lvl5pPr marL="1207008" indent="0" algn="l" rtl="0" eaLnBrk="1" latinLnBrk="0" hangingPunct="1">
              <a:spcBef>
                <a:spcPts val="300"/>
              </a:spcBef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4338371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109728" indent="0" algn="l" rtl="0" eaLnBrk="1" latinLnBrk="0" hangingPunct="1">
              <a:spcBef>
                <a:spcPts val="300"/>
              </a:spcBef>
              <a:buNone/>
              <a:defRPr sz="3200"/>
            </a:lvl1pPr>
            <a:lvl2pPr marL="411480" indent="0" algn="l" rtl="0" eaLnBrk="1" latinLnBrk="0" hangingPunct="1">
              <a:spcBef>
                <a:spcPts val="300"/>
              </a:spcBef>
              <a:buNone/>
              <a:defRPr sz="3200"/>
            </a:lvl2pPr>
            <a:lvl3pPr marL="704088" indent="0" algn="l" rtl="0" eaLnBrk="1" latinLnBrk="0" hangingPunct="1">
              <a:spcBef>
                <a:spcPts val="300"/>
              </a:spcBef>
              <a:buNone/>
              <a:defRPr sz="3200"/>
            </a:lvl3pPr>
            <a:lvl4pPr marL="978408" indent="0" algn="l" rtl="0" eaLnBrk="1" latinLnBrk="0" hangingPunct="1">
              <a:spcBef>
                <a:spcPts val="300"/>
              </a:spcBef>
              <a:buNone/>
              <a:defRPr sz="3200"/>
            </a:lvl4pPr>
            <a:lvl5pPr marL="1207008" indent="0" algn="l" rtl="0" eaLnBrk="1" latinLnBrk="0" hangingPunct="1">
              <a:spcBef>
                <a:spcPts val="300"/>
              </a:spcBef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0" name="Obrázek 9"/>
          <p:cNvPicPr>
            <a:picLocks/>
          </p:cNvPicPr>
          <p:nvPr userDrawn="1">
            <p:custDataLst>
              <p:tags r:id="rId5"/>
            </p:custDataLst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852689"/>
            <a:ext cx="857250" cy="857250"/>
          </a:xfrm>
          <a:prstGeom prst="rect">
            <a:avLst/>
          </a:prstGeom>
        </p:spPr>
      </p:pic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185198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4517707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19518529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EB1DD4F3-76E1-4ABF-87E5-164E0E2840E2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E4C71D8A-0290-4CCB-B2FC-587CD0A8314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diagramLayout" Target="../diagrams/layout3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diagramData" Target="../diagrams/data3.xml"/><Relationship Id="rId2" Type="http://schemas.openxmlformats.org/officeDocument/2006/relationships/diagramData" Target="../diagrams/data1.xml"/><Relationship Id="rId16" Type="http://schemas.microsoft.com/office/2007/relationships/diagramDrawing" Target="../diagrams/drawing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5" Type="http://schemas.openxmlformats.org/officeDocument/2006/relationships/diagramColors" Target="../diagrams/colors3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Relationship Id="rId1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13" Type="http://schemas.openxmlformats.org/officeDocument/2006/relationships/diagramData" Target="../diagrams/data6.xml"/><Relationship Id="rId3" Type="http://schemas.openxmlformats.org/officeDocument/2006/relationships/diagramLayout" Target="../diagrams/layout4.xml"/><Relationship Id="rId7" Type="http://schemas.openxmlformats.org/officeDocument/2006/relationships/diagramData" Target="../diagrams/data5.xml"/><Relationship Id="rId12" Type="http://schemas.openxmlformats.org/officeDocument/2006/relationships/image" Target="../media/image6.jpeg"/><Relationship Id="rId17" Type="http://schemas.microsoft.com/office/2007/relationships/diagramDrawing" Target="../diagrams/drawing6.xml"/><Relationship Id="rId2" Type="http://schemas.openxmlformats.org/officeDocument/2006/relationships/diagramData" Target="../diagrams/data4.xml"/><Relationship Id="rId16" Type="http://schemas.openxmlformats.org/officeDocument/2006/relationships/diagramColors" Target="../diagrams/colors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5" Type="http://schemas.openxmlformats.org/officeDocument/2006/relationships/diagramQuickStyle" Target="../diagrams/quickStyle6.xml"/><Relationship Id="rId10" Type="http://schemas.openxmlformats.org/officeDocument/2006/relationships/diagramColors" Target="../diagrams/colors5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Relationship Id="rId14" Type="http://schemas.openxmlformats.org/officeDocument/2006/relationships/diagramLayout" Target="../diagrams/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7" Type="http://schemas.openxmlformats.org/officeDocument/2006/relationships/image" Target="../media/image7.wmf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7" Type="http://schemas.openxmlformats.org/officeDocument/2006/relationships/image" Target="../media/image9.wmf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7" Type="http://schemas.openxmlformats.org/officeDocument/2006/relationships/image" Target="../media/image10.wmf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tags" Target="../tags/tag8.xml"/><Relationship Id="rId1" Type="http://schemas.openxmlformats.org/officeDocument/2006/relationships/tags" Target="../tags/tag7.xml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tags" Target="../tags/tag10.xml"/><Relationship Id="rId1" Type="http://schemas.openxmlformats.org/officeDocument/2006/relationships/tags" Target="../tags/tag9.xml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tags" Target="../tags/tag12.xml"/><Relationship Id="rId1" Type="http://schemas.openxmlformats.org/officeDocument/2006/relationships/tags" Target="../tags/tag11.xml"/><Relationship Id="rId4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tags" Target="../tags/tag14.xml"/><Relationship Id="rId1" Type="http://schemas.openxmlformats.org/officeDocument/2006/relationships/tags" Target="../tags/tag13.xml"/><Relationship Id="rId4" Type="http://schemas.openxmlformats.org/officeDocument/2006/relationships/image" Target="../media/image11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357188" y="2571750"/>
            <a:ext cx="8358187" cy="378618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b="1" dirty="0"/>
              <a:t>Název školy : </a:t>
            </a:r>
            <a:r>
              <a:rPr lang="cs-CZ" dirty="0"/>
              <a:t>Základní škola a mateřská škola, </a:t>
            </a:r>
            <a:r>
              <a:rPr lang="cs-CZ" dirty="0" smtClean="0"/>
              <a:t>  </a:t>
            </a:r>
          </a:p>
          <a:p>
            <a:pPr>
              <a:buFont typeface="Wingdings" pitchFamily="2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                  Svoboda </a:t>
            </a:r>
            <a:r>
              <a:rPr lang="cs-CZ" dirty="0"/>
              <a:t>nad  Úpou, okres Trutnov</a:t>
            </a:r>
            <a:r>
              <a:rPr lang="cs-CZ" dirty="0" smtClean="0"/>
              <a:t> </a:t>
            </a:r>
          </a:p>
          <a:p>
            <a:pPr>
              <a:defRPr/>
            </a:pPr>
            <a:r>
              <a:rPr lang="cs-CZ" b="1" dirty="0" smtClean="0"/>
              <a:t>Autor </a:t>
            </a:r>
            <a:r>
              <a:rPr lang="cs-CZ" b="1" dirty="0"/>
              <a:t>: </a:t>
            </a:r>
            <a:r>
              <a:rPr lang="cs-CZ" dirty="0"/>
              <a:t>Mgr. </a:t>
            </a:r>
            <a:r>
              <a:rPr lang="cs-CZ" dirty="0" smtClean="0"/>
              <a:t>Irena </a:t>
            </a:r>
            <a:r>
              <a:rPr lang="cs-CZ" dirty="0" err="1" smtClean="0"/>
              <a:t>Nešněrová</a:t>
            </a:r>
            <a:endParaRPr lang="cs-CZ" dirty="0" smtClean="0"/>
          </a:p>
          <a:p>
            <a:pPr>
              <a:defRPr/>
            </a:pPr>
            <a:r>
              <a:rPr lang="cs-CZ" b="1" dirty="0" smtClean="0"/>
              <a:t>Datum </a:t>
            </a:r>
            <a:r>
              <a:rPr lang="cs-CZ" b="1" dirty="0"/>
              <a:t>: </a:t>
            </a:r>
            <a:r>
              <a:rPr lang="cs-CZ" dirty="0" smtClean="0"/>
              <a:t>říjen 2013</a:t>
            </a:r>
          </a:p>
          <a:p>
            <a:pPr>
              <a:defRPr/>
            </a:pPr>
            <a:r>
              <a:rPr lang="cs-CZ" b="1" dirty="0" smtClean="0"/>
              <a:t>Název </a:t>
            </a:r>
            <a:r>
              <a:rPr lang="cs-CZ" b="1" dirty="0"/>
              <a:t>:VY_42_INOVACE_4.2.1 </a:t>
            </a:r>
            <a:r>
              <a:rPr lang="cs-CZ" b="1" dirty="0" smtClean="0"/>
              <a:t>G_ 31</a:t>
            </a:r>
          </a:p>
          <a:p>
            <a:pPr>
              <a:defRPr/>
            </a:pPr>
            <a:r>
              <a:rPr lang="cs-CZ" b="1" dirty="0" smtClean="0"/>
              <a:t>Téma : Povrch kvádru</a:t>
            </a:r>
            <a:r>
              <a:rPr lang="cs-CZ" dirty="0" smtClean="0"/>
              <a:t>                                                                    </a:t>
            </a:r>
            <a:r>
              <a:rPr lang="cs-CZ" b="1" dirty="0"/>
              <a:t>Ročník : </a:t>
            </a:r>
            <a:r>
              <a:rPr lang="cs-CZ" b="1" dirty="0" smtClean="0"/>
              <a:t>8.</a:t>
            </a:r>
          </a:p>
          <a:p>
            <a:pPr>
              <a:defRPr/>
            </a:pPr>
            <a:r>
              <a:rPr lang="cs-CZ" b="1" dirty="0" smtClean="0"/>
              <a:t>Číslo </a:t>
            </a:r>
            <a:r>
              <a:rPr lang="cs-CZ" b="1" dirty="0"/>
              <a:t>projektu : </a:t>
            </a:r>
            <a:r>
              <a:rPr lang="cs-CZ" dirty="0"/>
              <a:t>CZ.1.07/1.4.00/21.3068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5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938" y="642938"/>
            <a:ext cx="7715250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65807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96752"/>
            <a:ext cx="756084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Anotace:</a:t>
            </a:r>
          </a:p>
          <a:p>
            <a:endParaRPr lang="cs-CZ" sz="2400" dirty="0"/>
          </a:p>
          <a:p>
            <a:r>
              <a:rPr lang="cs-CZ" sz="2400" dirty="0" smtClean="0"/>
              <a:t>Prezentace seznámí žáky s výpočtem povrchu kvádru.</a:t>
            </a:r>
            <a:r>
              <a:rPr lang="cs-CZ" sz="2400" dirty="0" smtClean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cs-CZ" sz="2400" dirty="0" smtClean="0"/>
              <a:t>Materiál byl určen pro interaktivní tabuli a slouží jako pomůcka k výkladu a procvičení povrchu </a:t>
            </a:r>
            <a:r>
              <a:rPr lang="cs-CZ" sz="2400" dirty="0"/>
              <a:t>k</a:t>
            </a:r>
            <a:r>
              <a:rPr lang="cs-CZ" sz="2400" dirty="0" smtClean="0"/>
              <a:t>vádru a převodů jednotek obsahu. Pracovní listy lze vyplnit i pomocí funkce pera. Lze je rovněž použít tištěné na papíře. Kde je možnost připojení více myší, lze využít systém </a:t>
            </a:r>
            <a:r>
              <a:rPr lang="cs-CZ" sz="2400" dirty="0" err="1" smtClean="0"/>
              <a:t>Multiple</a:t>
            </a:r>
            <a:r>
              <a:rPr lang="cs-CZ" sz="2400" dirty="0" smtClean="0"/>
              <a:t>-Mouse k soutěži mezi žáky.</a:t>
            </a:r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Cílová skupina: 8.ročník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37136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Povrch kvádru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383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963409445"/>
              </p:ext>
            </p:extLst>
          </p:nvPr>
        </p:nvGraphicFramePr>
        <p:xfrm>
          <a:off x="107504" y="548680"/>
          <a:ext cx="4392488" cy="1080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445999877"/>
              </p:ext>
            </p:extLst>
          </p:nvPr>
        </p:nvGraphicFramePr>
        <p:xfrm>
          <a:off x="551804" y="1988840"/>
          <a:ext cx="7176293" cy="1080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7020272" y="5373216"/>
            <a:ext cx="280831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a</a:t>
            </a:r>
            <a:r>
              <a:rPr lang="cs-CZ" sz="2800" dirty="0" smtClean="0"/>
              <a:t> = délka</a:t>
            </a:r>
          </a:p>
          <a:p>
            <a:r>
              <a:rPr lang="cs-CZ" sz="2800" dirty="0"/>
              <a:t>b</a:t>
            </a:r>
            <a:r>
              <a:rPr lang="cs-CZ" sz="2800" dirty="0" smtClean="0"/>
              <a:t> = šířka</a:t>
            </a:r>
          </a:p>
          <a:p>
            <a:r>
              <a:rPr lang="cs-CZ" sz="2800" dirty="0"/>
              <a:t>c</a:t>
            </a:r>
            <a:r>
              <a:rPr lang="cs-CZ" sz="2800" dirty="0" smtClean="0"/>
              <a:t> = výška</a:t>
            </a:r>
            <a:endParaRPr lang="cs-CZ" sz="28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683567" y="3501008"/>
            <a:ext cx="691276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/>
              <a:t>Tvoří jej tři dvojice obdélníkových stěn.</a:t>
            </a:r>
          </a:p>
          <a:p>
            <a:endParaRPr lang="cs-CZ" sz="2800" dirty="0"/>
          </a:p>
        </p:txBody>
      </p:sp>
      <p:sp>
        <p:nvSpPr>
          <p:cNvPr id="6" name="Krychle 5"/>
          <p:cNvSpPr/>
          <p:nvPr/>
        </p:nvSpPr>
        <p:spPr>
          <a:xfrm>
            <a:off x="7596336" y="3068960"/>
            <a:ext cx="1224136" cy="1944216"/>
          </a:xfrm>
          <a:prstGeom prst="cub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7650596" y="3717032"/>
            <a:ext cx="154766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	   c</a:t>
            </a:r>
          </a:p>
          <a:p>
            <a:endParaRPr lang="cs-CZ" sz="2800" dirty="0" smtClean="0"/>
          </a:p>
          <a:p>
            <a:r>
              <a:rPr lang="cs-CZ" sz="2800" dirty="0" smtClean="0"/>
              <a:t>	 b</a:t>
            </a:r>
            <a:endParaRPr lang="cs-CZ" sz="2800" dirty="0"/>
          </a:p>
          <a:p>
            <a:r>
              <a:rPr lang="cs-CZ" sz="2800" dirty="0" smtClean="0"/>
              <a:t>   a</a:t>
            </a:r>
            <a:endParaRPr lang="cs-CZ" sz="2800" dirty="0"/>
          </a:p>
        </p:txBody>
      </p:sp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2778772958"/>
              </p:ext>
            </p:extLst>
          </p:nvPr>
        </p:nvGraphicFramePr>
        <p:xfrm>
          <a:off x="683567" y="4455114"/>
          <a:ext cx="6768753" cy="9181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827584" y="5805264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 = a . </a:t>
            </a:r>
            <a:r>
              <a:rPr lang="cs-CZ" sz="2800" dirty="0"/>
              <a:t>b</a:t>
            </a:r>
          </a:p>
        </p:txBody>
      </p:sp>
    </p:spTree>
    <p:extLst>
      <p:ext uri="{BB962C8B-B14F-4D97-AF65-F5344CB8AC3E}">
        <p14:creationId xmlns:p14="http://schemas.microsoft.com/office/powerpoint/2010/main" val="4285292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  <p:bldP spid="4" grpId="0"/>
      <p:bldP spid="2" grpId="0"/>
      <p:bldGraphic spid="10" grpId="0">
        <p:bldAsOne/>
      </p:bldGraphic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4013513908"/>
              </p:ext>
            </p:extLst>
          </p:nvPr>
        </p:nvGraphicFramePr>
        <p:xfrm>
          <a:off x="107504" y="548680"/>
          <a:ext cx="4392488" cy="1080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3352488082"/>
              </p:ext>
            </p:extLst>
          </p:nvPr>
        </p:nvGraphicFramePr>
        <p:xfrm>
          <a:off x="1619672" y="3501008"/>
          <a:ext cx="4608512" cy="12241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1026" name="Picture 2" descr="C:\Users\Irena\AppData\Local\Microsoft\Windows\Temporary Internet Files\Content.IE5\3A70PQHU\MP900390063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8337" y="2780928"/>
            <a:ext cx="2111227" cy="2111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914356304"/>
              </p:ext>
            </p:extLst>
          </p:nvPr>
        </p:nvGraphicFramePr>
        <p:xfrm>
          <a:off x="827584" y="1916832"/>
          <a:ext cx="7176293" cy="11521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827584" y="5013176"/>
            <a:ext cx="280831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a</a:t>
            </a:r>
            <a:r>
              <a:rPr lang="cs-CZ" sz="2800" dirty="0" smtClean="0"/>
              <a:t> = délka</a:t>
            </a:r>
          </a:p>
          <a:p>
            <a:r>
              <a:rPr lang="cs-CZ" sz="2800" dirty="0"/>
              <a:t>b</a:t>
            </a:r>
            <a:r>
              <a:rPr lang="cs-CZ" sz="2800" dirty="0" smtClean="0"/>
              <a:t> = šířka</a:t>
            </a:r>
          </a:p>
          <a:p>
            <a:r>
              <a:rPr lang="cs-CZ" sz="2800" dirty="0"/>
              <a:t>c</a:t>
            </a:r>
            <a:r>
              <a:rPr lang="cs-CZ" sz="2800" dirty="0" smtClean="0"/>
              <a:t> = výška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98048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  <p:bldGraphic spid="3" grpId="0">
        <p:bldAsOne/>
      </p:bldGraphic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3501008"/>
            <a:ext cx="54726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smtClean="0"/>
              <a:t>S = 2( 25 . 30 + 25 . 52 + 30 . 52)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997108" y="2386327"/>
            <a:ext cx="54726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smtClean="0"/>
              <a:t>S = 2( ab + </a:t>
            </a:r>
            <a:r>
              <a:rPr lang="cs-CZ" sz="2800" dirty="0" err="1" smtClean="0"/>
              <a:t>ac</a:t>
            </a:r>
            <a:r>
              <a:rPr lang="cs-CZ" sz="2800" dirty="0" smtClean="0"/>
              <a:t> + </a:t>
            </a:r>
            <a:r>
              <a:rPr lang="cs-CZ" sz="2800" dirty="0" err="1" smtClean="0"/>
              <a:t>bc</a:t>
            </a:r>
            <a:r>
              <a:rPr lang="cs-CZ" sz="2800" dirty="0" smtClean="0"/>
              <a:t>)</a:t>
            </a:r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782960213"/>
              </p:ext>
            </p:extLst>
          </p:nvPr>
        </p:nvGraphicFramePr>
        <p:xfrm>
          <a:off x="683568" y="980728"/>
          <a:ext cx="7992888" cy="13849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971600" y="4725144"/>
            <a:ext cx="56886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 = 7 220 m</a:t>
            </a:r>
            <a:r>
              <a:rPr lang="cs-CZ" sz="2800" baseline="30000" dirty="0" smtClean="0"/>
              <a:t>2</a:t>
            </a:r>
            <a:endParaRPr lang="cs-CZ" sz="2800" dirty="0"/>
          </a:p>
        </p:txBody>
      </p:sp>
      <p:pic>
        <p:nvPicPr>
          <p:cNvPr id="2052" name="Picture 4" descr="C:\Users\Irena\AppData\Local\Microsoft\Windows\Temporary Internet Files\Content.IE5\OZZWMIG4\MC90032552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2085" y="4342651"/>
            <a:ext cx="1792224" cy="181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8859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2564904"/>
            <a:ext cx="54726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smtClean="0"/>
              <a:t>S = 2( ab + </a:t>
            </a:r>
            <a:r>
              <a:rPr lang="cs-CZ" sz="2800" dirty="0" err="1" smtClean="0"/>
              <a:t>ac</a:t>
            </a:r>
            <a:r>
              <a:rPr lang="cs-CZ" sz="2800" dirty="0" smtClean="0"/>
              <a:t> + </a:t>
            </a:r>
            <a:r>
              <a:rPr lang="cs-CZ" sz="2800" dirty="0" err="1" smtClean="0"/>
              <a:t>bc</a:t>
            </a:r>
            <a:r>
              <a:rPr lang="cs-CZ" sz="2800" dirty="0" smtClean="0"/>
              <a:t>)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115616" y="3573016"/>
            <a:ext cx="54726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smtClean="0"/>
              <a:t>S = 2( 28.36 + 28.15 + 36.15)</a:t>
            </a:r>
          </a:p>
        </p:txBody>
      </p:sp>
      <p:pic>
        <p:nvPicPr>
          <p:cNvPr id="1026" name="Picture 2" descr="C:\Users\mamina\AppData\Local\Microsoft\Windows\Temporary Internet Files\Content.IE5\946NSBO7\MP9004022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0681" y="2012440"/>
            <a:ext cx="2580791" cy="2064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908999261"/>
              </p:ext>
            </p:extLst>
          </p:nvPr>
        </p:nvGraphicFramePr>
        <p:xfrm>
          <a:off x="467544" y="692697"/>
          <a:ext cx="8293928" cy="11757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126913" y="4581128"/>
            <a:ext cx="50650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 = 3 936 cm</a:t>
            </a:r>
            <a:r>
              <a:rPr lang="cs-CZ" sz="2800" baseline="30000" dirty="0" smtClean="0"/>
              <a:t>2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5800003"/>
            <a:ext cx="82089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Na polepení spotřebujeme 3 936 cm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papíru.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28859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56226" y="2943956"/>
            <a:ext cx="54726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smtClean="0"/>
              <a:t>S = 2( ab + </a:t>
            </a:r>
            <a:r>
              <a:rPr lang="cs-CZ" sz="2800" dirty="0" err="1" smtClean="0"/>
              <a:t>ac</a:t>
            </a:r>
            <a:r>
              <a:rPr lang="cs-CZ" sz="2800" dirty="0" smtClean="0"/>
              <a:t> + </a:t>
            </a:r>
            <a:r>
              <a:rPr lang="cs-CZ" sz="2800" dirty="0" err="1" smtClean="0"/>
              <a:t>bc</a:t>
            </a:r>
            <a:r>
              <a:rPr lang="cs-CZ" sz="2800" dirty="0" smtClean="0"/>
              <a:t>) - ab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130005" y="37170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smtClean="0"/>
              <a:t>S = 2( 6 . 4 + 6 . 3 + 4 . 3) – 6 . 4   nebo</a:t>
            </a: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060211153"/>
              </p:ext>
            </p:extLst>
          </p:nvPr>
        </p:nvGraphicFramePr>
        <p:xfrm>
          <a:off x="179512" y="620688"/>
          <a:ext cx="8784976" cy="16730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130005" y="2375302"/>
            <a:ext cx="53285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Podlaha se nemaluje           - ab</a:t>
            </a:r>
            <a:endParaRPr lang="cs-CZ" sz="2800" dirty="0"/>
          </a:p>
        </p:txBody>
      </p:sp>
      <p:sp>
        <p:nvSpPr>
          <p:cNvPr id="7" name="Šipka doprava 6"/>
          <p:cNvSpPr/>
          <p:nvPr/>
        </p:nvSpPr>
        <p:spPr>
          <a:xfrm>
            <a:off x="4572000" y="2613751"/>
            <a:ext cx="720080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156226" y="4292920"/>
            <a:ext cx="62503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 =  6 . 4 +2 . 6 . 3 + 2 . 4 . 3)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56226" y="4869160"/>
            <a:ext cx="52879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 = 84 m</a:t>
            </a:r>
            <a:r>
              <a:rPr lang="cs-CZ" sz="2800" baseline="30000" dirty="0" smtClean="0"/>
              <a:t>2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09254" y="5513824"/>
            <a:ext cx="4536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84 : 8 = 10,5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114903" y="6165304"/>
            <a:ext cx="71601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Budeme potřebovat 11 kg barvy .</a:t>
            </a:r>
          </a:p>
        </p:txBody>
      </p:sp>
      <p:pic>
        <p:nvPicPr>
          <p:cNvPr id="2053" name="Picture 5" descr="C:\Users\mamina\AppData\Local\Microsoft\Windows\Temporary Internet Files\Content.IE5\946NSBO7\MC90021674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5156" y="4397934"/>
            <a:ext cx="2299332" cy="2343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8967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7" grpId="0" animBg="1"/>
      <p:bldP spid="9" grpId="0"/>
      <p:bldP spid="10" grpId="0"/>
      <p:bldP spid="11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3501008"/>
            <a:ext cx="54726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smtClean="0"/>
              <a:t>S = 5 . 12 + 2 . 2,5 . 5 + 2 . 2,5 . 12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997108" y="2728042"/>
            <a:ext cx="54726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smtClean="0"/>
              <a:t>S = ab + 2ac + 2bc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997108" y="4450423"/>
            <a:ext cx="56886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 = 145 m</a:t>
            </a:r>
            <a:r>
              <a:rPr lang="cs-CZ" sz="2800" baseline="30000" dirty="0" smtClean="0"/>
              <a:t>2</a:t>
            </a:r>
            <a:endParaRPr lang="cs-CZ" sz="2800" dirty="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1509015084"/>
              </p:ext>
            </p:extLst>
          </p:nvPr>
        </p:nvGraphicFramePr>
        <p:xfrm>
          <a:off x="107504" y="404664"/>
          <a:ext cx="8928992" cy="1584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1021629" y="2124320"/>
            <a:ext cx="68653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Bazén nemá horní podstavu.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71600" y="5589240"/>
            <a:ext cx="61926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Musí se koupit 145 m</a:t>
            </a:r>
            <a:r>
              <a:rPr lang="cs-CZ" sz="2800" baseline="30000" dirty="0" smtClean="0"/>
              <a:t>2 </a:t>
            </a:r>
            <a:r>
              <a:rPr lang="cs-CZ" sz="2800" dirty="0" smtClean="0"/>
              <a:t>kachliček.</a:t>
            </a:r>
            <a:endParaRPr lang="cs-CZ" sz="2800" dirty="0"/>
          </a:p>
        </p:txBody>
      </p:sp>
      <p:pic>
        <p:nvPicPr>
          <p:cNvPr id="3074" name="Picture 2" descr="C:\Users\Irena\AppData\Local\Microsoft\Windows\Temporary Internet Files\Content.IE5\IZ0RC301\MC90020034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504609"/>
            <a:ext cx="2440213" cy="2516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9154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9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79512" y="476672"/>
            <a:ext cx="8833104" cy="759181"/>
          </a:xfrm>
        </p:spPr>
        <p:txBody>
          <a:bodyPr>
            <a:normAutofit/>
          </a:bodyPr>
          <a:lstStyle/>
          <a:p>
            <a:r>
              <a:rPr lang="cs-CZ" sz="3600" dirty="0"/>
              <a:t>13 </a:t>
            </a:r>
            <a:r>
              <a:rPr lang="cs-CZ" sz="3600" dirty="0" smtClean="0"/>
              <a:t>dm</a:t>
            </a:r>
            <a:r>
              <a:rPr lang="cs-CZ" sz="3600" baseline="30000" dirty="0" smtClean="0"/>
              <a:t>2</a:t>
            </a:r>
            <a:endParaRPr lang="cs-CZ" sz="3600" baseline="300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130 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 </a:t>
            </a:r>
            <a:r>
              <a:rPr lang="cs-CZ" dirty="0"/>
              <a:t>300 </a:t>
            </a:r>
            <a:r>
              <a:rPr lang="cs-CZ" dirty="0" smtClean="0"/>
              <a:t>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0,13 m</a:t>
            </a:r>
            <a:r>
              <a:rPr lang="cs-CZ" baseline="30000" dirty="0" smtClean="0"/>
              <a:t>2</a:t>
            </a:r>
            <a:endParaRPr lang="cs-CZ" dirty="0"/>
          </a:p>
        </p:txBody>
      </p:sp>
      <p:pic>
        <p:nvPicPr>
          <p:cNvPr id="11" name="Obrázek 10"/>
          <p:cNvPicPr>
            <a:picLocks/>
          </p:cNvPicPr>
          <p:nvPr>
            <p:custDataLst>
              <p:tags r:id="rId2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4517707"/>
            <a:ext cx="857250" cy="8572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040715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0"/>
          </p:nvPr>
        </p:nvSpPr>
        <p:spPr>
          <a:xfrm>
            <a:off x="179512" y="476672"/>
            <a:ext cx="8833104" cy="759181"/>
          </a:xfrm>
        </p:spPr>
        <p:txBody>
          <a:bodyPr>
            <a:normAutofit/>
          </a:bodyPr>
          <a:lstStyle/>
          <a:p>
            <a:r>
              <a:rPr lang="cs-CZ" sz="3600" dirty="0"/>
              <a:t>4,2 </a:t>
            </a:r>
            <a:r>
              <a:rPr lang="cs-CZ" sz="3600" dirty="0" smtClean="0"/>
              <a:t>m</a:t>
            </a:r>
            <a:r>
              <a:rPr lang="cs-CZ" sz="3600" baseline="30000" dirty="0" smtClean="0"/>
              <a:t>2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4 </a:t>
            </a:r>
            <a:r>
              <a:rPr lang="cs-CZ" dirty="0"/>
              <a:t>200 </a:t>
            </a:r>
            <a:r>
              <a:rPr lang="cs-CZ" dirty="0" smtClean="0"/>
              <a:t>cm</a:t>
            </a:r>
            <a:r>
              <a:rPr lang="cs-CZ" baseline="30000" dirty="0" smtClean="0"/>
              <a:t>2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42 </a:t>
            </a:r>
            <a:r>
              <a:rPr lang="cs-CZ" dirty="0"/>
              <a:t>000 </a:t>
            </a:r>
            <a:r>
              <a:rPr lang="cs-CZ" dirty="0" smtClean="0"/>
              <a:t>cm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420 </a:t>
            </a:r>
            <a:r>
              <a:rPr lang="cs-CZ" dirty="0"/>
              <a:t>000 </a:t>
            </a:r>
            <a:r>
              <a:rPr lang="cs-CZ" dirty="0" smtClean="0"/>
              <a:t>cm</a:t>
            </a:r>
            <a:r>
              <a:rPr lang="cs-CZ" baseline="30000" dirty="0" smtClean="0"/>
              <a:t>2</a:t>
            </a:r>
            <a:endParaRPr lang="cs-CZ" dirty="0"/>
          </a:p>
        </p:txBody>
      </p:sp>
      <p:pic>
        <p:nvPicPr>
          <p:cNvPr id="7" name="Obrázek 6"/>
          <p:cNvPicPr>
            <a:picLocks/>
          </p:cNvPicPr>
          <p:nvPr>
            <p:custDataLst>
              <p:tags r:id="rId2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185198"/>
            <a:ext cx="857250" cy="8572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295412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0"/>
          </p:nvPr>
        </p:nvSpPr>
        <p:spPr>
          <a:xfrm>
            <a:off x="155448" y="548680"/>
            <a:ext cx="8833104" cy="759181"/>
          </a:xfrm>
        </p:spPr>
        <p:txBody>
          <a:bodyPr>
            <a:normAutofit/>
          </a:bodyPr>
          <a:lstStyle/>
          <a:p>
            <a:r>
              <a:rPr lang="cs-CZ" dirty="0"/>
              <a:t>5,9 </a:t>
            </a:r>
            <a:r>
              <a:rPr lang="cs-CZ" dirty="0" smtClean="0"/>
              <a:t>cm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0,59 dm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0,059 dm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0,0059 dm</a:t>
            </a:r>
            <a:r>
              <a:rPr lang="cs-CZ" baseline="30000" dirty="0" smtClean="0"/>
              <a:t>2</a:t>
            </a:r>
            <a:endParaRPr lang="cs-CZ" dirty="0"/>
          </a:p>
        </p:txBody>
      </p:sp>
      <p:pic>
        <p:nvPicPr>
          <p:cNvPr id="7" name="Obrázek 6"/>
          <p:cNvPicPr>
            <a:picLocks/>
          </p:cNvPicPr>
          <p:nvPr>
            <p:custDataLst>
              <p:tags r:id="rId2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185198"/>
            <a:ext cx="857250" cy="8572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010516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0"/>
          </p:nvPr>
        </p:nvSpPr>
        <p:spPr>
          <a:xfrm>
            <a:off x="143187" y="692696"/>
            <a:ext cx="8833104" cy="759181"/>
          </a:xfrm>
        </p:spPr>
        <p:txBody>
          <a:bodyPr>
            <a:normAutofit/>
          </a:bodyPr>
          <a:lstStyle/>
          <a:p>
            <a:r>
              <a:rPr lang="cs-CZ" dirty="0"/>
              <a:t>2 300 </a:t>
            </a:r>
            <a:r>
              <a:rPr lang="cs-CZ" dirty="0" smtClean="0"/>
              <a:t>dm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23 ha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0,23 ha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0,0023 ha</a:t>
            </a:r>
            <a:endParaRPr lang="cs-CZ" dirty="0"/>
          </a:p>
        </p:txBody>
      </p:sp>
      <p:pic>
        <p:nvPicPr>
          <p:cNvPr id="7" name="Obrázek 6"/>
          <p:cNvPicPr>
            <a:picLocks/>
          </p:cNvPicPr>
          <p:nvPr>
            <p:custDataLst>
              <p:tags r:id="rId2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4517707"/>
            <a:ext cx="857250" cy="8572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726825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ovéPole 1"/>
          <p:cNvSpPr txBox="1">
            <a:spLocks noChangeArrowheads="1"/>
          </p:cNvSpPr>
          <p:nvPr/>
        </p:nvSpPr>
        <p:spPr bwMode="auto">
          <a:xfrm>
            <a:off x="1042988" y="1125538"/>
            <a:ext cx="7561262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r>
              <a:rPr lang="cs-CZ" altLang="cs-CZ"/>
              <a:t>Ilustrace –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1551637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HOICESCOUNT" val="3"/>
  <p:tag name="CORRECTANSWER" val="3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Indicator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ORRECTANSWER" val="2"/>
  <p:tag name="CHOICESCOUNT" val="3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Indicator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ORRECTANSWER" val="2"/>
  <p:tag name="CHOICESCOUNT" val="3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Indicator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ORRECTANSWER" val="3"/>
  <p:tag name="CHOICESCOUNT" val="3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Indicator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Layout>
  <Type>MultipleChoice</Type>
  <ChoicesCount>3</ChoicesCount>
  <Orientation>Left</Orientation>
</Layout>
</file>

<file path=customXml/itemProps1.xml><?xml version="1.0" encoding="utf-8"?>
<ds:datastoreItem xmlns:ds="http://schemas.openxmlformats.org/officeDocument/2006/customXml" ds:itemID="{11672EA5-97D2-4838-B1DF-FD7B57D66863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128</TotalTime>
  <Words>484</Words>
  <Application>Microsoft Office PowerPoint</Application>
  <PresentationFormat>Předvádění na obrazovce (4:3)</PresentationFormat>
  <Paragraphs>73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Urbanistický</vt:lpstr>
      <vt:lpstr>Prezentace aplikace PowerPoint</vt:lpstr>
      <vt:lpstr>Prezentace aplikace PowerPoint</vt:lpstr>
      <vt:lpstr>Povrch kvádru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Povrch kvádru</dc:title>
  <dc:creator>Irena Nešněrová</dc:creator>
  <cp:lastModifiedBy>Irena</cp:lastModifiedBy>
  <cp:revision>18</cp:revision>
  <dcterms:created xsi:type="dcterms:W3CDTF">2013-10-20T12:19:51Z</dcterms:created>
  <dcterms:modified xsi:type="dcterms:W3CDTF">2013-12-04T08:09:08Z</dcterms:modified>
</cp:coreProperties>
</file>