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18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010CD-2AA2-473A-8D5C-E49B09D02204}" type="datetimeFigureOut">
              <a:rPr lang="cs-CZ" smtClean="0"/>
              <a:t>3. 12. 2013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5C74E-2B0F-48AB-8F87-6E6F02BF218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010CD-2AA2-473A-8D5C-E49B09D02204}" type="datetimeFigureOut">
              <a:rPr lang="cs-CZ" smtClean="0"/>
              <a:t>3. 12. 2013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5C74E-2B0F-48AB-8F87-6E6F02BF218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010CD-2AA2-473A-8D5C-E49B09D02204}" type="datetimeFigureOut">
              <a:rPr lang="cs-CZ" smtClean="0"/>
              <a:t>3. 12. 2013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5C74E-2B0F-48AB-8F87-6E6F02BF21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010CD-2AA2-473A-8D5C-E49B09D02204}" type="datetimeFigureOut">
              <a:rPr lang="cs-CZ" smtClean="0"/>
              <a:t>3. 12. 2013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5C74E-2B0F-48AB-8F87-6E6F02BF218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010CD-2AA2-473A-8D5C-E49B09D02204}" type="datetimeFigureOut">
              <a:rPr lang="cs-CZ" smtClean="0"/>
              <a:t>3. 12. 2013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5C74E-2B0F-48AB-8F87-6E6F02BF218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010CD-2AA2-473A-8D5C-E49B09D02204}" type="datetimeFigureOut">
              <a:rPr lang="cs-CZ" smtClean="0"/>
              <a:t>3. 12. 2013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5C74E-2B0F-48AB-8F87-6E6F02BF21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010CD-2AA2-473A-8D5C-E49B09D02204}" type="datetimeFigureOut">
              <a:rPr lang="cs-CZ" smtClean="0"/>
              <a:t>3. 12. 2013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5C74E-2B0F-48AB-8F87-6E6F02BF21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010CD-2AA2-473A-8D5C-E49B09D02204}" type="datetimeFigureOut">
              <a:rPr lang="cs-CZ" smtClean="0"/>
              <a:t>3. 12. 2013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5C74E-2B0F-48AB-8F87-6E6F02BF21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010CD-2AA2-473A-8D5C-E49B09D02204}" type="datetimeFigureOut">
              <a:rPr lang="cs-CZ" smtClean="0"/>
              <a:t>3. 12. 2013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5C74E-2B0F-48AB-8F87-6E6F02BF218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010CD-2AA2-473A-8D5C-E49B09D02204}" type="datetimeFigureOut">
              <a:rPr lang="cs-CZ" smtClean="0"/>
              <a:t>3. 12. 2013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5C74E-2B0F-48AB-8F87-6E6F02BF21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010CD-2AA2-473A-8D5C-E49B09D02204}" type="datetimeFigureOut">
              <a:rPr lang="cs-CZ" smtClean="0"/>
              <a:t>3. 12. 2013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5C74E-2B0F-48AB-8F87-6E6F02BF21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3F010CD-2AA2-473A-8D5C-E49B09D02204}" type="datetimeFigureOut">
              <a:rPr lang="cs-CZ" smtClean="0"/>
              <a:t>3. 12. 2013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455C74E-2B0F-48AB-8F87-6E6F02BF218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2468941"/>
              </p:ext>
            </p:extLst>
          </p:nvPr>
        </p:nvGraphicFramePr>
        <p:xfrm>
          <a:off x="1616075" y="-15875"/>
          <a:ext cx="5634038" cy="6286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Dokument" r:id="rId3" imgW="5978830" imgH="6686127" progId="Word.Document.12">
                  <p:embed/>
                </p:oleObj>
              </mc:Choice>
              <mc:Fallback>
                <p:oleObj name="Dokument" r:id="rId3" imgW="5978830" imgH="6686127" progId="Word.Document.12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6075" y="-15875"/>
                        <a:ext cx="5634038" cy="6286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61199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484784"/>
            <a:ext cx="65004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Finanční gramotnost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564904"/>
            <a:ext cx="347402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ROZPOČET</a:t>
            </a:r>
            <a:endParaRPr lang="cs-CZ" sz="54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jana.volechova\AppData\Local\Microsoft\Windows\Temporary Internet Files\Content.IE5\HPIZCHO0\MC9000588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861048"/>
            <a:ext cx="2088232" cy="2392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.volechova\AppData\Local\Microsoft\Windows\Temporary Internet Files\Content.IE5\QBP409W2\MP9004484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625" y="3659857"/>
            <a:ext cx="2088232" cy="3132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a.volechova\AppData\Local\Microsoft\Windows\Temporary Internet Files\Content.IE5\6V2O51KX\MC9002871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424754"/>
            <a:ext cx="1739774" cy="1926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na.volechova\AppData\Local\Microsoft\Windows\Temporary Internet Files\Content.IE5\QBP409W2\MC9003204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2790" y="3861048"/>
            <a:ext cx="1857146" cy="1581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ana.volechova\AppData\Local\Microsoft\Windows\Temporary Internet Files\Content.IE5\PU95ODJN\MC90023538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96813">
            <a:off x="6772349" y="264218"/>
            <a:ext cx="1831543" cy="1036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jana.volechova\AppData\Local\Microsoft\Windows\Temporary Internet Files\Content.IE5\HPIZCHO0\MC90035847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9" y="55467"/>
            <a:ext cx="1461047" cy="1454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jana.volechova\AppData\Local\Microsoft\Windows\Temporary Internet Files\Content.IE5\HPIZCHO0\MC90028016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9704" y="250344"/>
            <a:ext cx="1860804" cy="1234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3370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620688"/>
            <a:ext cx="874470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Pan Kouřil je </a:t>
            </a:r>
            <a:r>
              <a:rPr lang="cs-CZ" sz="2800" dirty="0" smtClean="0"/>
              <a:t>svobodný, </a:t>
            </a:r>
            <a:r>
              <a:rPr lang="cs-CZ" sz="2800" dirty="0" smtClean="0"/>
              <a:t>bydlí sám v nájemném bytě</a:t>
            </a:r>
          </a:p>
          <a:p>
            <a:r>
              <a:rPr lang="cs-CZ" sz="2800" dirty="0"/>
              <a:t>a</a:t>
            </a:r>
            <a:r>
              <a:rPr lang="cs-CZ" sz="2800" dirty="0" smtClean="0"/>
              <a:t> má ze zaměstnání </a:t>
            </a:r>
            <a:r>
              <a:rPr lang="cs-CZ" sz="2800" dirty="0" smtClean="0"/>
              <a:t>pravidelný </a:t>
            </a:r>
            <a:r>
              <a:rPr lang="cs-CZ" sz="2800" dirty="0" smtClean="0"/>
              <a:t>měsíční příjem</a:t>
            </a:r>
          </a:p>
          <a:p>
            <a:r>
              <a:rPr lang="cs-CZ" sz="2800" dirty="0" smtClean="0"/>
              <a:t>24 000 korun. Jednou za tři měsíce dostává 3 000 Kč.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467544" y="2005683"/>
            <a:ext cx="842493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Má následující měsíční </a:t>
            </a:r>
            <a:r>
              <a:rPr lang="cs-CZ" sz="2800" dirty="0"/>
              <a:t>výdaje:</a:t>
            </a:r>
          </a:p>
          <a:p>
            <a:r>
              <a:rPr lang="cs-CZ" sz="2800" dirty="0"/>
              <a:t>      -     nájemné 		  		</a:t>
            </a:r>
            <a:r>
              <a:rPr lang="cs-CZ" sz="2800" dirty="0" smtClean="0"/>
              <a:t> </a:t>
            </a:r>
            <a:r>
              <a:rPr lang="cs-CZ" sz="2800" dirty="0"/>
              <a:t>6 800</a:t>
            </a:r>
            <a:r>
              <a:rPr lang="cs-CZ" sz="2800" dirty="0" smtClean="0"/>
              <a:t>,- Kč</a:t>
            </a:r>
            <a:endParaRPr lang="cs-CZ" sz="2800" dirty="0"/>
          </a:p>
          <a:p>
            <a:r>
              <a:rPr lang="cs-CZ" sz="2800" dirty="0"/>
              <a:t>      -     poplatky 		 		</a:t>
            </a:r>
            <a:r>
              <a:rPr lang="cs-CZ" sz="2800" dirty="0" smtClean="0"/>
              <a:t> </a:t>
            </a:r>
            <a:r>
              <a:rPr lang="cs-CZ" sz="2800" dirty="0"/>
              <a:t>1 300</a:t>
            </a:r>
            <a:r>
              <a:rPr lang="cs-CZ" sz="2800" dirty="0" smtClean="0"/>
              <a:t>,- Kč</a:t>
            </a:r>
            <a:endParaRPr lang="cs-CZ" sz="2800" dirty="0"/>
          </a:p>
          <a:p>
            <a:r>
              <a:rPr lang="cs-CZ" sz="2800" dirty="0"/>
              <a:t>      -     plyn a elektřina 	  		</a:t>
            </a:r>
            <a:r>
              <a:rPr lang="cs-CZ" sz="2800" dirty="0" smtClean="0"/>
              <a:t> </a:t>
            </a:r>
            <a:r>
              <a:rPr lang="cs-CZ" sz="2800" dirty="0"/>
              <a:t>1 850</a:t>
            </a:r>
            <a:r>
              <a:rPr lang="cs-CZ" sz="2800" dirty="0" smtClean="0"/>
              <a:t>,- Kč</a:t>
            </a:r>
            <a:endParaRPr lang="cs-CZ" sz="2800" dirty="0"/>
          </a:p>
          <a:p>
            <a:r>
              <a:rPr lang="cs-CZ" sz="2800" dirty="0"/>
              <a:t>      -     voda a stočné 		  		</a:t>
            </a:r>
            <a:r>
              <a:rPr lang="cs-CZ" sz="2800" dirty="0" smtClean="0"/>
              <a:t>    </a:t>
            </a:r>
            <a:r>
              <a:rPr lang="cs-CZ" sz="2800" dirty="0"/>
              <a:t>300</a:t>
            </a:r>
            <a:r>
              <a:rPr lang="cs-CZ" sz="2800" dirty="0" smtClean="0"/>
              <a:t>,- Kč</a:t>
            </a:r>
            <a:endParaRPr lang="cs-CZ" sz="2800" dirty="0"/>
          </a:p>
          <a:p>
            <a:r>
              <a:rPr lang="cs-CZ" sz="2800" dirty="0"/>
              <a:t>      -     odpady (jednou ročně) 		</a:t>
            </a:r>
            <a:r>
              <a:rPr lang="cs-CZ" sz="2800" dirty="0" smtClean="0"/>
              <a:t> </a:t>
            </a:r>
            <a:r>
              <a:rPr lang="cs-CZ" sz="2800" dirty="0"/>
              <a:t>2 000</a:t>
            </a:r>
            <a:r>
              <a:rPr lang="cs-CZ" sz="2800" dirty="0" smtClean="0"/>
              <a:t>,- Kč</a:t>
            </a:r>
            <a:endParaRPr lang="cs-CZ" sz="2800" dirty="0"/>
          </a:p>
          <a:p>
            <a:r>
              <a:rPr lang="cs-CZ" sz="2800" dirty="0"/>
              <a:t>      -     nákupy pro domácnost 		</a:t>
            </a:r>
            <a:r>
              <a:rPr lang="cs-CZ" sz="2800" dirty="0" smtClean="0"/>
              <a:t> </a:t>
            </a:r>
            <a:r>
              <a:rPr lang="cs-CZ" sz="2800" dirty="0"/>
              <a:t>4 000</a:t>
            </a:r>
            <a:r>
              <a:rPr lang="cs-CZ" sz="2800" dirty="0" smtClean="0"/>
              <a:t>,- Kč</a:t>
            </a:r>
            <a:endParaRPr lang="cs-CZ" sz="2800" dirty="0"/>
          </a:p>
          <a:p>
            <a:r>
              <a:rPr lang="cs-CZ" sz="2800" dirty="0"/>
              <a:t>      -     léky                               		</a:t>
            </a:r>
            <a:r>
              <a:rPr lang="cs-CZ" sz="2800" dirty="0" smtClean="0"/>
              <a:t>    </a:t>
            </a:r>
            <a:r>
              <a:rPr lang="cs-CZ" sz="2800" dirty="0"/>
              <a:t>200</a:t>
            </a:r>
            <a:r>
              <a:rPr lang="cs-CZ" sz="2800" dirty="0" smtClean="0"/>
              <a:t>,- Kč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64213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484784"/>
            <a:ext cx="7992888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Sestav měsíční rozpočet pana Kouřila a rozhodni o jaký rozpočet se v daném případě jedná.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04664"/>
            <a:ext cx="13917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Úkol: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9441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305448"/>
              </p:ext>
            </p:extLst>
          </p:nvPr>
        </p:nvGraphicFramePr>
        <p:xfrm>
          <a:off x="251520" y="260651"/>
          <a:ext cx="8568952" cy="61926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56462"/>
                <a:gridCol w="1928014"/>
                <a:gridCol w="2427870"/>
                <a:gridCol w="1856606"/>
              </a:tblGrid>
              <a:tr h="688076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Příjmy 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Kč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Výdaje 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Kč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688076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Plat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24 000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Nájemné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6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dirty="0" smtClean="0"/>
                        <a:t>800</a:t>
                      </a:r>
                      <a:endParaRPr lang="cs-CZ" sz="3200" dirty="0"/>
                    </a:p>
                  </a:txBody>
                  <a:tcPr/>
                </a:tc>
              </a:tr>
              <a:tr h="688076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Mimořádný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Poplatky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1 300</a:t>
                      </a:r>
                      <a:endParaRPr lang="cs-CZ" sz="3200" dirty="0"/>
                    </a:p>
                  </a:txBody>
                  <a:tcPr/>
                </a:tc>
              </a:tr>
              <a:tr h="688076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příjem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aseline="0" dirty="0" smtClean="0"/>
                        <a:t>  1 000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Energie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1 850</a:t>
                      </a:r>
                      <a:endParaRPr lang="cs-CZ" sz="3200" dirty="0"/>
                    </a:p>
                  </a:txBody>
                  <a:tcPr/>
                </a:tc>
              </a:tr>
              <a:tr h="68807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Voda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300</a:t>
                      </a:r>
                      <a:endParaRPr lang="cs-CZ" sz="3200" dirty="0"/>
                    </a:p>
                  </a:txBody>
                  <a:tcPr/>
                </a:tc>
              </a:tr>
              <a:tr h="68807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Odpady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sz="3200" dirty="0" smtClean="0"/>
                        <a:t>167</a:t>
                      </a:r>
                      <a:endParaRPr lang="cs-CZ" dirty="0"/>
                    </a:p>
                  </a:txBody>
                  <a:tcPr/>
                </a:tc>
              </a:tr>
              <a:tr h="68807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/>
                        <a:t>Nákupy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4 000</a:t>
                      </a:r>
                      <a:endParaRPr lang="cs-CZ" sz="3200" dirty="0"/>
                    </a:p>
                  </a:txBody>
                  <a:tcPr/>
                </a:tc>
              </a:tr>
              <a:tr h="68807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Léky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200</a:t>
                      </a:r>
                      <a:endParaRPr lang="cs-CZ" sz="3200" dirty="0"/>
                    </a:p>
                  </a:txBody>
                  <a:tcPr/>
                </a:tc>
              </a:tr>
              <a:tr h="688076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CELKEM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25 000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14 617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4116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35292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Rozdíl mezi příjmy a výdaji pana Kouřila je 10 383,- Kč.</a:t>
            </a:r>
          </a:p>
          <a:p>
            <a:r>
              <a:rPr lang="cs-CZ" sz="4800" dirty="0" smtClean="0"/>
              <a:t>Jeho osobní rozpočet je </a:t>
            </a:r>
            <a:r>
              <a:rPr lang="cs-CZ" sz="4800" dirty="0" smtClean="0">
                <a:solidFill>
                  <a:srgbClr val="FF0000"/>
                </a:solidFill>
              </a:rPr>
              <a:t>přebytkový</a:t>
            </a:r>
            <a:r>
              <a:rPr lang="cs-CZ" sz="3600" dirty="0" smtClean="0">
                <a:solidFill>
                  <a:srgbClr val="FF0000"/>
                </a:solidFill>
              </a:rPr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461849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980728"/>
            <a:ext cx="849694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Úkol pro žáky:</a:t>
            </a:r>
          </a:p>
          <a:p>
            <a:r>
              <a:rPr lang="cs-CZ" sz="3600" dirty="0" smtClean="0"/>
              <a:t>Zamyslete se, jakým způsobem by měl pan Novák naložit s přebytkem peněz.</a:t>
            </a:r>
          </a:p>
          <a:p>
            <a:endParaRPr lang="cs-CZ" sz="3600" dirty="0"/>
          </a:p>
          <a:p>
            <a:r>
              <a:rPr lang="cs-CZ" sz="3600" dirty="0" smtClean="0"/>
              <a:t>Následuje řízená diskuze a vyhodnocení jednotlivých možností nakládání </a:t>
            </a:r>
          </a:p>
          <a:p>
            <a:r>
              <a:rPr lang="cs-CZ" sz="3600" dirty="0" smtClean="0"/>
              <a:t>s penězi.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164867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/>
          <p:nvPr/>
        </p:nvSpPr>
        <p:spPr>
          <a:xfrm>
            <a:off x="683568" y="18864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6206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237</TotalTime>
  <Words>173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Aerodynamika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Jana Volechová</cp:lastModifiedBy>
  <cp:revision>13</cp:revision>
  <dcterms:created xsi:type="dcterms:W3CDTF">2013-11-14T09:36:54Z</dcterms:created>
  <dcterms:modified xsi:type="dcterms:W3CDTF">2013-12-03T16:37:32Z</dcterms:modified>
</cp:coreProperties>
</file>