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4850955"/>
              </p:ext>
            </p:extLst>
          </p:nvPr>
        </p:nvGraphicFramePr>
        <p:xfrm>
          <a:off x="2339752" y="222178"/>
          <a:ext cx="4536504" cy="651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536504" cy="6517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2481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068960"/>
            <a:ext cx="7406640" cy="1472184"/>
          </a:xfrm>
        </p:spPr>
        <p:txBody>
          <a:bodyPr>
            <a:noAutofit/>
          </a:bodyPr>
          <a:lstStyle/>
          <a:p>
            <a:r>
              <a:rPr lang="cs-CZ" sz="2800" b="1" dirty="0">
                <a:effectLst/>
              </a:rPr>
              <a:t>Subjektivní práva a právní povinnosti</a:t>
            </a:r>
            <a:r>
              <a:rPr lang="cs-CZ" sz="2800" b="1" dirty="0" smtClean="0">
                <a:effectLst/>
              </a:rPr>
              <a:t>;</a:t>
            </a:r>
            <a:br>
              <a:rPr lang="cs-CZ" sz="2800" b="1" dirty="0" smtClean="0">
                <a:effectLst/>
              </a:rPr>
            </a:br>
            <a:r>
              <a:rPr lang="cs-CZ" sz="2800" b="1" dirty="0" smtClean="0">
                <a:effectLst/>
              </a:rPr>
              <a:t>druhy </a:t>
            </a:r>
            <a:r>
              <a:rPr lang="cs-CZ" sz="2800" b="1" dirty="0">
                <a:effectLst/>
              </a:rPr>
              <a:t>subjektivních práv; </a:t>
            </a:r>
            <a:r>
              <a:rPr lang="cs-CZ" sz="2800" b="1" dirty="0" smtClean="0">
                <a:effectLst/>
              </a:rPr>
              <a:t/>
            </a:r>
            <a:br>
              <a:rPr lang="cs-CZ" sz="2800" b="1" dirty="0" smtClean="0">
                <a:effectLst/>
              </a:rPr>
            </a:br>
            <a:r>
              <a:rPr lang="cs-CZ" sz="2800" b="1" dirty="0" smtClean="0">
                <a:effectLst/>
              </a:rPr>
              <a:t>právní nároky;</a:t>
            </a:r>
            <a:br>
              <a:rPr lang="cs-CZ" sz="2800" b="1" dirty="0" smtClean="0">
                <a:effectLst/>
              </a:rPr>
            </a:br>
            <a:r>
              <a:rPr lang="cs-CZ" sz="2800" b="1" dirty="0" smtClean="0">
                <a:effectLst/>
              </a:rPr>
              <a:t>právní </a:t>
            </a:r>
            <a:r>
              <a:rPr lang="cs-CZ" sz="2800" b="1" dirty="0">
                <a:effectLst/>
              </a:rPr>
              <a:t>tituly; klasifikace právní skutečnosti </a:t>
            </a: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498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620688"/>
            <a:ext cx="748883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S</a:t>
            </a:r>
            <a:r>
              <a:rPr lang="cs-CZ" sz="2000" b="1" dirty="0" smtClean="0"/>
              <a:t>ubjektivní </a:t>
            </a:r>
            <a:r>
              <a:rPr lang="cs-CZ" sz="2000" b="1" dirty="0"/>
              <a:t>právo (oprávnění)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(</a:t>
            </a:r>
            <a:r>
              <a:rPr lang="cs-CZ" sz="2000" dirty="0"/>
              <a:t>právní) možnost subjektu chovat se určitým způsobem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subjektivní </a:t>
            </a:r>
            <a:r>
              <a:rPr lang="cs-CZ" sz="2000" dirty="0"/>
              <a:t>právo je zaručeno objektivním právem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nemůže </a:t>
            </a:r>
            <a:r>
              <a:rPr lang="cs-CZ" sz="2000" dirty="0"/>
              <a:t>existovat bez objektivního práva ani bez povinností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každé </a:t>
            </a:r>
            <a:r>
              <a:rPr lang="cs-CZ" sz="2000" dirty="0"/>
              <a:t>právo je spojeno s právní povinností někoho </a:t>
            </a:r>
            <a:r>
              <a:rPr lang="cs-CZ" sz="2000" dirty="0" smtClean="0"/>
              <a:t>jiného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sz="2000" b="1" dirty="0"/>
          </a:p>
          <a:p>
            <a:r>
              <a:rPr lang="cs-CZ" sz="2000" b="1" dirty="0" smtClean="0"/>
              <a:t>Právní </a:t>
            </a:r>
            <a:r>
              <a:rPr lang="cs-CZ" sz="2000" b="1" dirty="0"/>
              <a:t>povinnost </a:t>
            </a:r>
          </a:p>
          <a:p>
            <a:r>
              <a:rPr lang="cs-CZ" sz="2000" dirty="0"/>
              <a:t>-nutnost chovat se určitým </a:t>
            </a:r>
            <a:r>
              <a:rPr lang="cs-CZ" sz="2000" dirty="0" smtClean="0"/>
              <a:t>způsobem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err="1" smtClean="0"/>
              <a:t>komisivní</a:t>
            </a:r>
            <a:r>
              <a:rPr lang="cs-CZ" sz="2000" dirty="0" smtClean="0"/>
              <a:t> 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spočívající </a:t>
            </a:r>
            <a:r>
              <a:rPr lang="cs-CZ" sz="2000" dirty="0"/>
              <a:t>v aktivní činnosti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dát</a:t>
            </a:r>
            <a:r>
              <a:rPr lang="cs-CZ" sz="2000" dirty="0"/>
              <a:t>, </a:t>
            </a:r>
            <a:r>
              <a:rPr lang="cs-CZ" sz="2000" dirty="0" smtClean="0"/>
              <a:t>kontakt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omisivní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 </a:t>
            </a:r>
            <a:r>
              <a:rPr lang="cs-CZ" sz="2000" dirty="0" smtClean="0"/>
              <a:t>spočívají </a:t>
            </a:r>
            <a:r>
              <a:rPr lang="cs-CZ" sz="2000" dirty="0"/>
              <a:t>v pasivní činnosti (nečinnost)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 </a:t>
            </a:r>
            <a:r>
              <a:rPr lang="cs-CZ" sz="2000" dirty="0" smtClean="0"/>
              <a:t>nekonat</a:t>
            </a:r>
            <a:r>
              <a:rPr lang="cs-CZ" sz="2000" dirty="0"/>
              <a:t>, </a:t>
            </a:r>
            <a:r>
              <a:rPr lang="cs-CZ" sz="2000" dirty="0" smtClean="0"/>
              <a:t>strpět</a:t>
            </a:r>
            <a:br>
              <a:rPr lang="cs-CZ" sz="2000" dirty="0" smtClean="0"/>
            </a:br>
            <a:endParaRPr lang="cs-CZ" sz="2000" dirty="0"/>
          </a:p>
          <a:p>
            <a:r>
              <a:rPr lang="cs-CZ" sz="2000" dirty="0"/>
              <a:t>-porušení právní povinnosti = delikt – vznik právní odpovědnosti</a:t>
            </a:r>
          </a:p>
        </p:txBody>
      </p:sp>
    </p:spTree>
    <p:extLst>
      <p:ext uri="{BB962C8B-B14F-4D97-AF65-F5344CB8AC3E}">
        <p14:creationId xmlns:p14="http://schemas.microsoft.com/office/powerpoint/2010/main" val="196544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548680"/>
            <a:ext cx="727280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D</a:t>
            </a:r>
            <a:r>
              <a:rPr lang="cs-CZ" sz="2000" b="1" dirty="0" smtClean="0"/>
              <a:t>ruhy </a:t>
            </a:r>
            <a:r>
              <a:rPr lang="cs-CZ" sz="2000" b="1" dirty="0"/>
              <a:t>subjektivních </a:t>
            </a:r>
            <a:r>
              <a:rPr lang="cs-CZ" sz="2000" b="1" dirty="0" smtClean="0"/>
              <a:t>práv</a:t>
            </a:r>
            <a:br>
              <a:rPr lang="cs-CZ" sz="2000" b="1" dirty="0" smtClean="0"/>
            </a:br>
            <a:endParaRPr lang="cs-CZ" sz="2000" b="1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a</a:t>
            </a:r>
            <a:r>
              <a:rPr lang="cs-CZ" sz="2000" dirty="0" smtClean="0"/>
              <a:t>bsolutní</a:t>
            </a:r>
            <a:br>
              <a:rPr lang="cs-CZ" sz="2000" dirty="0" smtClean="0"/>
            </a:br>
            <a:r>
              <a:rPr lang="cs-CZ" sz="2000" dirty="0" smtClean="0"/>
              <a:t>všichni </a:t>
            </a:r>
            <a:r>
              <a:rPr lang="cs-CZ" sz="2000" dirty="0"/>
              <a:t>mají povinnost nezasahovat do výkonu tohoto práva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pokud </a:t>
            </a:r>
            <a:r>
              <a:rPr lang="cs-CZ" sz="2000" dirty="0"/>
              <a:t>není právní titul k tomuto zásahu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výkon </a:t>
            </a:r>
            <a:r>
              <a:rPr lang="cs-CZ" sz="2000" dirty="0"/>
              <a:t>práva – uskutečňování daného 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povinnost </a:t>
            </a:r>
            <a:r>
              <a:rPr lang="cs-CZ" sz="2000" dirty="0"/>
              <a:t>– v </a:t>
            </a:r>
            <a:r>
              <a:rPr lang="cs-CZ" sz="2000" dirty="0" smtClean="0"/>
              <a:t>nečinnosti</a:t>
            </a:r>
            <a:br>
              <a:rPr lang="cs-CZ" sz="2000" dirty="0" smtClean="0"/>
            </a:br>
            <a:r>
              <a:rPr lang="cs-CZ" sz="2000" dirty="0" smtClean="0"/>
              <a:t>př</a:t>
            </a:r>
            <a:r>
              <a:rPr lang="cs-CZ" sz="2000" dirty="0"/>
              <a:t>. právo na život, právo na jméno, právo na soukromí</a:t>
            </a:r>
            <a:r>
              <a:rPr lang="cs-CZ" sz="2000" dirty="0" smtClean="0"/>
              <a:t>,…</a:t>
            </a:r>
            <a:br>
              <a:rPr lang="cs-CZ" sz="2000" dirty="0" smtClean="0"/>
            </a:b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relativní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působí</a:t>
            </a:r>
            <a:r>
              <a:rPr lang="cs-CZ" sz="2000" dirty="0"/>
              <a:t>, proti konkrétní </a:t>
            </a:r>
            <a:r>
              <a:rPr lang="cs-CZ" sz="2000" dirty="0" smtClean="0"/>
              <a:t>osobě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povinnost </a:t>
            </a:r>
            <a:r>
              <a:rPr lang="cs-CZ" sz="2000" dirty="0"/>
              <a:t>– v aktivní </a:t>
            </a:r>
            <a:r>
              <a:rPr lang="cs-CZ" sz="2000" dirty="0" smtClean="0"/>
              <a:t>činnosti</a:t>
            </a:r>
            <a:br>
              <a:rPr lang="cs-CZ" sz="2000" dirty="0" smtClean="0"/>
            </a:br>
            <a:r>
              <a:rPr lang="cs-CZ" sz="2000" dirty="0" smtClean="0"/>
              <a:t>jedna </a:t>
            </a:r>
            <a:r>
              <a:rPr lang="cs-CZ" sz="2000" dirty="0"/>
              <a:t>strana čerpá právo, druhá musí něco dát, konat</a:t>
            </a:r>
            <a:r>
              <a:rPr lang="cs-CZ" sz="2000" dirty="0" smtClean="0"/>
              <a:t>, strpět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často </a:t>
            </a:r>
            <a:r>
              <a:rPr lang="cs-CZ" sz="2000" dirty="0"/>
              <a:t>vznikají na základě smluv</a:t>
            </a:r>
          </a:p>
        </p:txBody>
      </p:sp>
    </p:spTree>
    <p:extLst>
      <p:ext uri="{BB962C8B-B14F-4D97-AF65-F5344CB8AC3E}">
        <p14:creationId xmlns:p14="http://schemas.microsoft.com/office/powerpoint/2010/main" val="285022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48680"/>
            <a:ext cx="684076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právní </a:t>
            </a:r>
            <a:r>
              <a:rPr lang="cs-CZ" sz="2000" b="1" dirty="0" smtClean="0"/>
              <a:t>nárok</a:t>
            </a:r>
            <a:br>
              <a:rPr lang="cs-CZ" sz="2000" b="1" dirty="0" smtClean="0"/>
            </a:br>
            <a:endParaRPr lang="cs-CZ" sz="20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subjektivní </a:t>
            </a:r>
            <a:r>
              <a:rPr lang="cs-CZ" sz="2000" dirty="0"/>
              <a:t>právo, </a:t>
            </a:r>
            <a:r>
              <a:rPr lang="cs-CZ" sz="2000" dirty="0" smtClean="0"/>
              <a:t>které </a:t>
            </a:r>
            <a:r>
              <a:rPr lang="cs-CZ" sz="2000" dirty="0"/>
              <a:t>je (aktuálně) </a:t>
            </a:r>
            <a:r>
              <a:rPr lang="cs-CZ" sz="2000" dirty="0" smtClean="0"/>
              <a:t>vymahatelné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vymahatelná </a:t>
            </a:r>
            <a:r>
              <a:rPr lang="cs-CZ" sz="2000" dirty="0"/>
              <a:t>práva („dospělá práva</a:t>
            </a:r>
            <a:r>
              <a:rPr lang="cs-CZ" sz="2000" dirty="0" smtClean="0"/>
              <a:t>“)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oprávněný </a:t>
            </a:r>
            <a:r>
              <a:rPr lang="cs-CZ" sz="2000" dirty="0"/>
              <a:t>má právní </a:t>
            </a:r>
            <a:r>
              <a:rPr lang="cs-CZ" sz="2000" dirty="0" smtClean="0"/>
              <a:t>nárok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nenároková </a:t>
            </a:r>
            <a:r>
              <a:rPr lang="cs-CZ" sz="2000" dirty="0"/>
              <a:t>práva („nedospělá práva</a:t>
            </a:r>
            <a:r>
              <a:rPr lang="cs-CZ" sz="2000" dirty="0" smtClean="0"/>
              <a:t>“)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neutrální </a:t>
            </a:r>
            <a:r>
              <a:rPr lang="cs-CZ" sz="2000" dirty="0"/>
              <a:t>obligace - jsou nevymahatelné (sázky, hry, </a:t>
            </a:r>
            <a:r>
              <a:rPr lang="cs-CZ" sz="2000" dirty="0" smtClean="0"/>
              <a:t>        </a:t>
            </a:r>
            <a:r>
              <a:rPr lang="cs-CZ" sz="2000" dirty="0"/>
              <a:t>promlčené závazky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preludované </a:t>
            </a:r>
            <a:r>
              <a:rPr lang="cs-CZ" sz="2000" dirty="0"/>
              <a:t>(zaniklé) </a:t>
            </a:r>
            <a:r>
              <a:rPr lang="cs-CZ" sz="2000" dirty="0" smtClean="0"/>
              <a:t>právo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nenárokové </a:t>
            </a:r>
            <a:r>
              <a:rPr lang="cs-CZ" sz="2000" dirty="0"/>
              <a:t>právo – existuje u něj široké </a:t>
            </a:r>
            <a:r>
              <a:rPr lang="cs-CZ" sz="2000" dirty="0" smtClean="0"/>
              <a:t>uvážení (právo udělení milosti)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0003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48680"/>
            <a:ext cx="66247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právní </a:t>
            </a:r>
            <a:r>
              <a:rPr lang="cs-CZ" sz="2000" b="1" dirty="0" smtClean="0"/>
              <a:t>tituly</a:t>
            </a:r>
            <a:br>
              <a:rPr lang="cs-CZ" sz="2000" b="1" dirty="0" smtClean="0"/>
            </a:br>
            <a:endParaRPr lang="cs-CZ" sz="2000" b="1" dirty="0"/>
          </a:p>
          <a:p>
            <a:r>
              <a:rPr lang="cs-CZ" sz="2000" dirty="0"/>
              <a:t>-právní důvod vzniku, změny a zániku práv a povinností</a:t>
            </a:r>
          </a:p>
          <a:p>
            <a:r>
              <a:rPr lang="cs-CZ" sz="2000" dirty="0"/>
              <a:t>-existují dva druhy právních titulů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7664" y="2263676"/>
            <a:ext cx="698477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právní norma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právní </a:t>
            </a:r>
            <a:r>
              <a:rPr lang="cs-CZ" sz="2000" dirty="0"/>
              <a:t>vztah vzniká přímo z právních </a:t>
            </a:r>
            <a:r>
              <a:rPr lang="cs-CZ" sz="2000" dirty="0" smtClean="0"/>
              <a:t>norem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právní skutečnost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okolnosti</a:t>
            </a:r>
            <a:r>
              <a:rPr lang="cs-CZ" sz="2000" dirty="0"/>
              <a:t>, s nimiž právní normy spojují vzniká, </a:t>
            </a:r>
            <a:r>
              <a:rPr lang="cs-CZ" sz="2000" dirty="0" smtClean="0"/>
              <a:t>změnou, zánik </a:t>
            </a:r>
            <a:r>
              <a:rPr lang="cs-CZ" sz="2000" dirty="0"/>
              <a:t>práv a </a:t>
            </a:r>
            <a:r>
              <a:rPr lang="cs-CZ" sz="2000" dirty="0" smtClean="0"/>
              <a:t>povinností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druhy </a:t>
            </a:r>
            <a:r>
              <a:rPr lang="cs-CZ" sz="2000" dirty="0"/>
              <a:t>právních skutečností</a:t>
            </a:r>
          </a:p>
        </p:txBody>
      </p:sp>
    </p:spTree>
    <p:extLst>
      <p:ext uri="{BB962C8B-B14F-4D97-AF65-F5344CB8AC3E}">
        <p14:creationId xmlns:p14="http://schemas.microsoft.com/office/powerpoint/2010/main" val="205937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476672"/>
            <a:ext cx="705678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 </a:t>
            </a:r>
            <a:r>
              <a:rPr lang="cs-CZ" sz="2000" b="1" dirty="0" smtClean="0"/>
              <a:t>právní jednání</a:t>
            </a:r>
            <a:br>
              <a:rPr lang="cs-CZ" sz="2000" b="1" dirty="0" smtClean="0"/>
            </a:br>
            <a:r>
              <a:rPr lang="cs-CZ" sz="2000" b="1" dirty="0" smtClean="0"/>
              <a:t> </a:t>
            </a:r>
            <a:r>
              <a:rPr lang="cs-CZ" sz="2000" dirty="0"/>
              <a:t>– projev vůle shodný s normami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formy </a:t>
            </a:r>
            <a:r>
              <a:rPr lang="cs-CZ" sz="2000" dirty="0"/>
              <a:t>právního </a:t>
            </a:r>
            <a:r>
              <a:rPr lang="cs-CZ" sz="2000" dirty="0" smtClean="0"/>
              <a:t>jednání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právní úkony činěné </a:t>
            </a:r>
            <a:r>
              <a:rPr lang="cs-CZ" sz="2000" dirty="0"/>
              <a:t>FO, </a:t>
            </a:r>
            <a:r>
              <a:rPr lang="cs-CZ" sz="2000" dirty="0" smtClean="0"/>
              <a:t>PO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dělení</a:t>
            </a:r>
            <a:r>
              <a:rPr lang="cs-CZ" sz="2000" dirty="0"/>
              <a:t>: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jednostranné</a:t>
            </a:r>
            <a:r>
              <a:rPr lang="cs-CZ" sz="2000" dirty="0"/>
              <a:t>, dvoustranné, vícestranné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hmotněprávní</a:t>
            </a:r>
            <a:r>
              <a:rPr lang="cs-CZ" sz="2000" dirty="0"/>
              <a:t>, procesní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podle </a:t>
            </a:r>
            <a:r>
              <a:rPr lang="cs-CZ" sz="2000" dirty="0"/>
              <a:t>formy</a:t>
            </a:r>
          </a:p>
          <a:p>
            <a:pPr marL="2171700" lvl="4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ústní</a:t>
            </a:r>
            <a:endParaRPr lang="cs-CZ" sz="2000" dirty="0"/>
          </a:p>
          <a:p>
            <a:pPr marL="2171700" lvl="4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písemné</a:t>
            </a:r>
            <a:endParaRPr lang="cs-CZ" sz="2000" dirty="0"/>
          </a:p>
          <a:p>
            <a:pPr marL="2171700" lvl="4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konkludentní </a:t>
            </a:r>
            <a:r>
              <a:rPr lang="cs-CZ" sz="2000" dirty="0"/>
              <a:t>(mlčky činěné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individuální </a:t>
            </a:r>
            <a:r>
              <a:rPr lang="cs-CZ" sz="2000" dirty="0"/>
              <a:t>právní </a:t>
            </a:r>
            <a:r>
              <a:rPr lang="cs-CZ" sz="2000" dirty="0" smtClean="0"/>
              <a:t>akty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činěny </a:t>
            </a:r>
            <a:r>
              <a:rPr lang="cs-CZ" sz="2000" dirty="0"/>
              <a:t>orgány veřejné moci </a:t>
            </a:r>
          </a:p>
        </p:txBody>
      </p:sp>
    </p:spTree>
    <p:extLst>
      <p:ext uri="{BB962C8B-B14F-4D97-AF65-F5344CB8AC3E}">
        <p14:creationId xmlns:p14="http://schemas.microsoft.com/office/powerpoint/2010/main" val="1139420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476672"/>
            <a:ext cx="712879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protiprávní </a:t>
            </a:r>
            <a:r>
              <a:rPr lang="cs-CZ" sz="2000" b="1" dirty="0"/>
              <a:t>jednání</a:t>
            </a:r>
            <a:r>
              <a:rPr lang="cs-CZ" sz="2000" dirty="0"/>
              <a:t> - projev vůle v rozporu s normami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důsledek </a:t>
            </a:r>
            <a:r>
              <a:rPr lang="cs-CZ" sz="2000" dirty="0"/>
              <a:t>(nejčastěji) - vznik právní </a:t>
            </a:r>
            <a:r>
              <a:rPr lang="cs-CZ" sz="2000" dirty="0" smtClean="0"/>
              <a:t>odpovědnosti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právní </a:t>
            </a:r>
            <a:r>
              <a:rPr lang="cs-CZ" sz="2000" b="1" dirty="0"/>
              <a:t>událost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mimovolní </a:t>
            </a:r>
            <a:r>
              <a:rPr lang="cs-CZ" sz="2000" dirty="0"/>
              <a:t>skutečnost v souladu s PN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narození</a:t>
            </a:r>
            <a:r>
              <a:rPr lang="cs-CZ" sz="2000" dirty="0"/>
              <a:t>, smrt, plynutí času, (promlčení – ztráta  </a:t>
            </a:r>
            <a:r>
              <a:rPr lang="cs-CZ" sz="2000" dirty="0" smtClean="0"/>
              <a:t>vymahatelnosti</a:t>
            </a:r>
            <a:r>
              <a:rPr lang="cs-CZ" sz="2000" dirty="0"/>
              <a:t>, </a:t>
            </a:r>
            <a:r>
              <a:rPr lang="cs-CZ" sz="2000" dirty="0" smtClean="0"/>
              <a:t>prekluze </a:t>
            </a:r>
            <a:r>
              <a:rPr lang="cs-CZ" sz="2000" dirty="0"/>
              <a:t>– zánik práva),… 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protiprávní stav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mimovolní </a:t>
            </a:r>
            <a:r>
              <a:rPr lang="cs-CZ" sz="2000" dirty="0"/>
              <a:t>skutečnost v rozporu s PN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důsledek </a:t>
            </a:r>
            <a:r>
              <a:rPr lang="cs-CZ" sz="2000" dirty="0"/>
              <a:t>– vznik právní odpovědnosti = nikdo neodpovídá</a:t>
            </a:r>
          </a:p>
          <a:p>
            <a:r>
              <a:rPr lang="cs-CZ" sz="2000" dirty="0"/>
              <a:t>            za něco, co nezavinil</a:t>
            </a:r>
          </a:p>
          <a:p>
            <a:r>
              <a:rPr lang="cs-CZ" sz="20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768264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34</TotalTime>
  <Words>57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Microsoft Word Document</vt:lpstr>
      <vt:lpstr>Prezentace aplikace PowerPoint</vt:lpstr>
      <vt:lpstr>Subjektivní práva a právní povinnosti; druhy subjektivních práv;  právní nároky; právní tituly; klasifikace právní skutečnosti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Subjektivní práva a právní povinnosti; druhy subjektivních práv;  právní nároky</dc:title>
  <dc:creator>administrator</dc:creator>
  <cp:lastModifiedBy>administrator</cp:lastModifiedBy>
  <cp:revision>5</cp:revision>
  <dcterms:created xsi:type="dcterms:W3CDTF">2013-11-05T11:25:04Z</dcterms:created>
  <dcterms:modified xsi:type="dcterms:W3CDTF">2013-12-05T10:58:03Z</dcterms:modified>
</cp:coreProperties>
</file>