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91" r:id="rId9"/>
    <p:sldId id="292" r:id="rId10"/>
    <p:sldId id="293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4310A73-9EA4-4EE8-8376-6DF34464373F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E536FE3-B94C-4726-987F-E5292DE116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4382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2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4096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40964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40965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66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67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0968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40969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70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4097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097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CA2A3AA3-52FE-45A5-BFFC-B4B0572DE332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0D14A53-FB9A-4D3B-8170-3AD3932A16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7E8081-8FB7-44B7-AC0C-2783A0393820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83EF45-4427-4B71-AC38-2A1DC0238E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097CFC-A0F8-46DC-BB3A-250CA35895BE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D335C1-998E-4D0C-8B27-1A5F0F93DE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77BA4C-DB5A-474E-89F9-A126C46BA078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0AA1BF-88D3-4B02-8FA7-F5324DFC29B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748A5E-258F-4464-B650-7E19BC68C70A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E6B63E-1B53-4179-8FEA-9FA6727D47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22EAEB0-976B-40D2-9489-74A043FAA53D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8023ED-4992-433B-A8F3-5CD7284B9C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02C343-AEBE-49D2-96BB-FDB119BE5D81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5F49B7-F48C-4480-A4B8-8FFDC275CC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EEAA50-33CA-4D00-8191-FCEC38C63EE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1CC969-33B9-4413-9DC2-9A3FEB49768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A2C0BB-833C-43E4-8FDD-C817C90AA776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91F71-B762-4E20-B341-D655156F49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6AAA3F-7E65-4471-A16F-1A868B86B6B7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1E06C7-DE23-43B6-A573-E0C6C2DFBD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A82AC44-3A46-4441-9CB6-24D2C59F6F3C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99E278-EACB-4FA7-A56E-78BFF7864E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8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993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9940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994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994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9943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9944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994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171D178F-BF53-49B8-A1E4-EBAC85152A66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994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994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B7417B20-42B7-4F2A-A8E4-8333D4F5561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994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Kupní smlouva, smlouva o dílo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Prodávající, kupující, zhotovitel, objednatel, náležitosti smlouvy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Kupní smlouva, smlouva o dílo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B3B6A29-F845-4BD7-9284-D5A593D011F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/>
            <a:r>
              <a:rPr lang="cs-CZ" sz="18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VY_32_INOVACE_41_821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28FA2D-EA8A-408A-B37F-0EBA1A7243A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Kupní smlouva</a:t>
            </a:r>
          </a:p>
          <a:p>
            <a:pPr algn="ctr">
              <a:buFont typeface="Wingdings" pitchFamily="2" charset="2"/>
              <a:buNone/>
            </a:pPr>
            <a:r>
              <a:rPr lang="cs-CZ"/>
              <a:t>Smlouva o dílo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C2F5E92-BB1A-49EF-BAA5-D37A71215E6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9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Kupní smlouva</a:t>
            </a:r>
          </a:p>
          <a:p>
            <a:endParaRPr lang="cs-CZ" sz="2000"/>
          </a:p>
          <a:p>
            <a:r>
              <a:rPr lang="cs-CZ" sz="2000"/>
              <a:t>v praxi nejpoužívanější</a:t>
            </a:r>
          </a:p>
          <a:p>
            <a:r>
              <a:rPr lang="cs-CZ" sz="2000"/>
              <a:t>prodávající se zavazuje dodat kupujícímu movitou věc (zboží) a převést na něho vlastnické právo k této věci a kupující se zavazuje zaplatit kupní cenu</a:t>
            </a:r>
          </a:p>
          <a:p>
            <a:r>
              <a:rPr lang="cs-CZ" sz="2000"/>
              <a:t>uzavřít lze ústně nebo písemně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0605FB1-68EC-45D4-9E51-75860F26FCC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Náležitosti smlouvy</a:t>
            </a:r>
          </a:p>
          <a:p>
            <a:endParaRPr lang="cs-CZ" sz="2000"/>
          </a:p>
          <a:p>
            <a:r>
              <a:rPr lang="cs-CZ" sz="2000"/>
              <a:t>určení smluvních stran (prodávající, kupující)</a:t>
            </a:r>
          </a:p>
          <a:p>
            <a:r>
              <a:rPr lang="cs-CZ" sz="2000"/>
              <a:t>určení předmětu (zboží)</a:t>
            </a:r>
          </a:p>
          <a:p>
            <a:r>
              <a:rPr lang="cs-CZ" sz="2000"/>
              <a:t>určení kupní ceny</a:t>
            </a:r>
          </a:p>
          <a:p>
            <a:endParaRPr lang="cs-CZ" sz="2000"/>
          </a:p>
          <a:p>
            <a:r>
              <a:rPr lang="cs-CZ" sz="2000"/>
              <a:t>doba a místo plnění, poskytnutí záruk, způsob balení, doprava apod.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9558333-8ECC-45A8-B8E0-51272C3C9F3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Povinnosti prodávajícího</a:t>
            </a:r>
          </a:p>
          <a:p>
            <a:endParaRPr lang="cs-CZ" sz="2000"/>
          </a:p>
          <a:p>
            <a:r>
              <a:rPr lang="cs-CZ" sz="2000"/>
              <a:t>dodat řádně zboží</a:t>
            </a:r>
          </a:p>
          <a:p>
            <a:r>
              <a:rPr lang="cs-CZ" sz="2000"/>
              <a:t>předat potřebné dokumenty</a:t>
            </a:r>
          </a:p>
          <a:p>
            <a:r>
              <a:rPr lang="cs-CZ" sz="2000"/>
              <a:t>uchovávat zboží v případě, je-li kupující v prodlení s převzetím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893D40C-BE29-4F7D-9550-967AA849EB0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Povinnosti kupujícího</a:t>
            </a:r>
          </a:p>
          <a:p>
            <a:endParaRPr lang="cs-CZ" sz="2000"/>
          </a:p>
          <a:p>
            <a:r>
              <a:rPr lang="cs-CZ" sz="2000"/>
              <a:t>zaplatit kupní cenu</a:t>
            </a:r>
          </a:p>
          <a:p>
            <a:r>
              <a:rPr lang="cs-CZ" sz="2000"/>
              <a:t>převzít a prohlédnout dodané zboží</a:t>
            </a:r>
          </a:p>
          <a:p>
            <a:endParaRPr lang="cs-CZ" sz="2000"/>
          </a:p>
          <a:p>
            <a:r>
              <a:rPr lang="cs-CZ" sz="2000"/>
              <a:t>vlastnické právo přechází na kupujícího převzetím (pokud není dohodnuto jinak)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989D89B-CBD3-435B-9EF5-D2CCEAA7C18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Smlouva o dílo</a:t>
            </a:r>
          </a:p>
          <a:p>
            <a:endParaRPr lang="cs-CZ" sz="2000"/>
          </a:p>
          <a:p>
            <a:r>
              <a:rPr lang="cs-CZ" sz="2000"/>
              <a:t>druhá nejčastější v praxi</a:t>
            </a:r>
          </a:p>
          <a:p>
            <a:r>
              <a:rPr lang="cs-CZ" sz="2000"/>
              <a:t>zhotovitel se zavazuje k provedení určitého díla a objednavatel se zavazuje k zaplacení ceny za jeho provedení</a:t>
            </a:r>
          </a:p>
          <a:p>
            <a:r>
              <a:rPr lang="cs-CZ" sz="2000"/>
              <a:t>uzavřít lze ústně nebo písemně</a:t>
            </a:r>
          </a:p>
          <a:p>
            <a:pPr>
              <a:buFont typeface="Wingdings" pitchFamily="2" charset="2"/>
              <a:buNone/>
            </a:pPr>
            <a:endParaRPr lang="cs-CZ" sz="200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CBC36B9-7ABA-49FE-9071-5A62D737760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Předmětem smlouvy o dílo je</a:t>
            </a:r>
          </a:p>
          <a:p>
            <a:endParaRPr lang="cs-CZ" sz="2000"/>
          </a:p>
          <a:p>
            <a:r>
              <a:rPr lang="cs-CZ" sz="2000"/>
              <a:t>zhotovení určité movité věci, pokud podstatnou část materiálu dodá objednatel</a:t>
            </a:r>
          </a:p>
          <a:p>
            <a:r>
              <a:rPr lang="cs-CZ" sz="2000"/>
              <a:t>montáž, oprava, údržba nebo úprava určité movité věci</a:t>
            </a:r>
          </a:p>
          <a:p>
            <a:r>
              <a:rPr lang="cs-CZ" sz="2000"/>
              <a:t>stavba, její zhotovení, montáž, údržba, oprava nebo úprava (bez ohledu na to, zda objednatel dodá nebo nedodá podstatnou část materiálu)</a:t>
            </a:r>
          </a:p>
          <a:p>
            <a:endParaRPr lang="cs-CZ" sz="2000"/>
          </a:p>
        </p:txBody>
      </p:sp>
      <p:pic>
        <p:nvPicPr>
          <p:cNvPr id="2867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593C59C-053E-461C-8E41-FB8098D4627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277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Náležitosti smlouvy</a:t>
            </a:r>
          </a:p>
          <a:p>
            <a:endParaRPr lang="cs-CZ" sz="2000"/>
          </a:p>
          <a:p>
            <a:r>
              <a:rPr lang="cs-CZ" sz="2000"/>
              <a:t>určení stran (objednatel a zhotovitel)</a:t>
            </a:r>
          </a:p>
          <a:p>
            <a:r>
              <a:rPr lang="cs-CZ" sz="2000"/>
              <a:t>předmět smlouvy (popis díla)</a:t>
            </a:r>
          </a:p>
          <a:p>
            <a:r>
              <a:rPr lang="cs-CZ" sz="2000"/>
              <a:t>cena nebo způsob jejího určení</a:t>
            </a:r>
          </a:p>
          <a:p>
            <a:endParaRPr lang="cs-CZ" sz="2000"/>
          </a:p>
          <a:p>
            <a:r>
              <a:rPr lang="cs-CZ" sz="2000"/>
              <a:t>ujednání o termínech, způsob kontroly, způsob převzetí, záruky na dílo, nároky z odpovědnosti za vady apod.</a:t>
            </a:r>
          </a:p>
        </p:txBody>
      </p:sp>
      <p:pic>
        <p:nvPicPr>
          <p:cNvPr id="3277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855B49D-0B4C-4411-815A-8298813C863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380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Uzavřením smlouvy (kupní či o dílo) vznikají stranám obchodněprávní odpovědnosti</a:t>
            </a:r>
          </a:p>
          <a:p>
            <a:endParaRPr lang="cs-CZ" sz="2000"/>
          </a:p>
          <a:p>
            <a:r>
              <a:rPr lang="cs-CZ" sz="2000"/>
              <a:t>odpovědnost za škodu</a:t>
            </a:r>
          </a:p>
          <a:p>
            <a:r>
              <a:rPr lang="cs-CZ" sz="2000"/>
              <a:t>odpovědnost za prodlení</a:t>
            </a:r>
          </a:p>
          <a:p>
            <a:r>
              <a:rPr lang="cs-CZ" sz="2000"/>
              <a:t>odpovědnost za vady</a:t>
            </a:r>
          </a:p>
        </p:txBody>
      </p:sp>
      <p:pic>
        <p:nvPicPr>
          <p:cNvPr id="337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00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E257290-CC41-4AF9-BE22-77D68D59F14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8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827088" y="2349500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Vyjmenuj náležitosti kupní smlouvy.</a:t>
            </a:r>
          </a:p>
          <a:p>
            <a:r>
              <a:rPr lang="cs-CZ" sz="2000"/>
              <a:t>Co může být předmětem smlouvy o dílo?</a:t>
            </a:r>
          </a:p>
          <a:p>
            <a:r>
              <a:rPr lang="cs-CZ" sz="2000"/>
              <a:t>Vyjmenuj povinnosti kupujícího.</a:t>
            </a:r>
          </a:p>
          <a:p>
            <a:r>
              <a:rPr lang="cs-CZ" sz="2000"/>
              <a:t>Jakým způsobem lze uzavřít kupní smlouvu a smlouvu o dílo?</a:t>
            </a: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5E05A6AE-F6D0-4A4A-8E91-5D5B2707E02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133600"/>
            <a:ext cx="7772400" cy="3240088"/>
          </a:xfrm>
        </p:spPr>
        <p:txBody>
          <a:bodyPr/>
          <a:lstStyle/>
          <a:p>
            <a:endParaRPr lang="cs-CZ" sz="1600"/>
          </a:p>
          <a:p>
            <a:endParaRPr lang="cs-CZ" sz="1600"/>
          </a:p>
          <a:p>
            <a:r>
              <a:rPr lang="cs-CZ" sz="1600"/>
              <a:t>ŠVARCOVÁ, J. </a:t>
            </a:r>
            <a:r>
              <a:rPr lang="cs-CZ" sz="1600" i="1"/>
              <a:t>Ekonomie – stručný přehled, 2003/2004.</a:t>
            </a:r>
            <a:r>
              <a:rPr lang="cs-CZ" sz="1600"/>
              <a:t> Zlín, CEED, 2003. ISBN 80-902552-8-0</a:t>
            </a:r>
          </a:p>
          <a:p>
            <a:endParaRPr lang="cs-CZ" sz="160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330575" y="1485900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6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6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1278</TotalTime>
  <Words>489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91</cp:revision>
  <dcterms:created xsi:type="dcterms:W3CDTF">2010-11-01T23:40:31Z</dcterms:created>
  <dcterms:modified xsi:type="dcterms:W3CDTF">2013-10-22T11:46:25Z</dcterms:modified>
</cp:coreProperties>
</file>