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6" r:id="rId8"/>
    <p:sldId id="264" r:id="rId9"/>
    <p:sldId id="261" r:id="rId10"/>
    <p:sldId id="265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A9130-10A5-42D1-B304-9DC5F2C7E863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6F69EE-78FA-4D10-AD2D-014F59B5A2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zech_Rep._-_Bohemia,_Moravia_and_Silesia_III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rossi_pragenses_avers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enceslausIImap-cs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VY_52_INOVACE_12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TÉMA:Přemysl Otakar II.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postavou Přemysla Otakara II. a vládou posledních Přemyslovců. 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52824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2">
                      <a:lumMod val="50000"/>
                    </a:schemeClr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Přemysl Otakar II.</a:t>
            </a:r>
            <a:endParaRPr lang="cs-CZ" sz="5400" b="1" cap="none" spc="0" dirty="0">
              <a:ln w="17780" cmpd="sng">
                <a:solidFill>
                  <a:schemeClr val="accent2">
                    <a:lumMod val="50000"/>
                  </a:schemeClr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124744"/>
            <a:ext cx="44247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král milý a krásný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772816"/>
            <a:ext cx="47061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král železný a zlatý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420888"/>
            <a:ext cx="58487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- král bronzový a stříbrný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916832"/>
            <a:ext cx="83637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poslední přemyslovští králové byli nejbohatšími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panovníky v Evropě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3573016"/>
            <a:ext cx="6350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Co bylo asi příčinou jejich bohatství?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653136"/>
            <a:ext cx="22762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objevilo se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4653136"/>
            <a:ext cx="1284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stříbro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4653136"/>
            <a:ext cx="9076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 v Ji</a:t>
            </a:r>
            <a:endParaRPr lang="cs-CZ" sz="3200" dirty="0"/>
          </a:p>
        </p:txBody>
      </p:sp>
      <p:pic>
        <p:nvPicPr>
          <p:cNvPr id="1026" name="Picture 2" descr="C:\Documents and Settings\a\Local Settings\Temporary Internet Files\Content.IE5\CKWBZH45\MC9002346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4581128"/>
            <a:ext cx="599621" cy="66953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004048" y="4653136"/>
            <a:ext cx="1734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v Kutné</a:t>
            </a:r>
            <a:endParaRPr lang="cs-CZ" sz="3200" dirty="0"/>
          </a:p>
        </p:txBody>
      </p:sp>
      <p:pic>
        <p:nvPicPr>
          <p:cNvPr id="1027" name="Picture 3" descr="C:\Documents and Settings\a\Local Settings\Temporary Internet Files\Content.IE5\HJDUSYEC\MP9004012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581128"/>
            <a:ext cx="864096" cy="691277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067944" y="4653136"/>
            <a:ext cx="1071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hlavě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4653136"/>
            <a:ext cx="1083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oře)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5877272"/>
            <a:ext cx="7587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Proč měl asi přezdívku Král železný a zlatý?</a:t>
            </a:r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65125E-6 L 0.00799 -0.1154 " pathEditMode="relative" ptsTypes="AA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600"/>
                            </p:stCondLst>
                            <p:childTnLst>
                              <p:par>
                                <p:cTn id="74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600"/>
                            </p:stCondLst>
                            <p:childTnLst>
                              <p:par>
                                <p:cTn id="7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600"/>
                            </p:stCondLst>
                            <p:childTnLst>
                              <p:par>
                                <p:cTn id="84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600"/>
                            </p:stCondLst>
                            <p:childTnLst>
                              <p:par>
                                <p:cTn id="88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9600"/>
                            </p:stCondLst>
                            <p:childTnLst>
                              <p:par>
                                <p:cTn id="9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2050" name="Picture 2" descr="Soubor:Premysl2Gelnhaus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4572000" cy="53549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23528" y="260648"/>
            <a:ext cx="1606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ŽELEZNÝ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6093296"/>
            <a:ext cx="1156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ZLATÝ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1124744"/>
            <a:ext cx="3780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byl úspěšný válečník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1844824"/>
            <a:ext cx="50237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získal bojem rakouské země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445224"/>
            <a:ext cx="21570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byl bohatý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6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77778E-6 L -0.48819 7.77778E-6 " pathEditMode="relative" ptsTypes="AA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8038 0 " pathEditMode="relative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150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55556E-6 L 0.00781 -0.49352 " pathEditMode="relative" ptsTypes="AA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500"/>
                            </p:stCondLst>
                            <p:childTnLst>
                              <p:par>
                                <p:cTn id="39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L -0.50399 -0.30439 " pathEditMode="relative" ptsTypes="AA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Duernkrut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60648"/>
            <a:ext cx="5334000" cy="5715000"/>
          </a:xfrm>
          <a:prstGeom prst="rect">
            <a:avLst/>
          </a:prstGeom>
          <a:noFill/>
        </p:spPr>
      </p:pic>
      <p:pic>
        <p:nvPicPr>
          <p:cNvPr id="16388" name="Picture 4" descr="Soubor:Czech Rep. - Bohemia, Moravia and Silesia II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348880"/>
            <a:ext cx="2088232" cy="12259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1484784"/>
            <a:ext cx="2282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Současná ČR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6093296"/>
            <a:ext cx="4636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Území Přemysla Otakara II.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11841E-6 L 0.5592 2.11841E-6 " pathEditMode="relative" ptsTypes="AA">
                                      <p:cBhvr>
                                        <p:cTn id="6" dur="2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575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padl v bitvě na Moravském poli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28800"/>
            <a:ext cx="49335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(Kde leželo Moravské pole?)</a:t>
            </a:r>
            <a:endParaRPr lang="cs-CZ" sz="32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420888"/>
            <a:ext cx="9044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v R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2852936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3356992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3284984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3284984"/>
            <a:ext cx="457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3284984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4077072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4077072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pic>
        <p:nvPicPr>
          <p:cNvPr id="17410" name="Picture 2" descr="Soubor:Kressenbrun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996952"/>
            <a:ext cx="6476072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14296E-6 L -0.09393 -0.126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14296E-6 L -0.14757 -0.1265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14296E-6 L -0.07239 -0.1265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" y="-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38422E-6 L 0.06216 -0.1371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41198E-6 L 0.03472 -0.0636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95721E-6 L -0.06892 -0.2419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95721E-6 L 0.19601 -0.2419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736"/>
            <a:ext cx="7340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posledním Přemyslovcem byl vnuk PO II. -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46328" y="1052736"/>
            <a:ext cx="1797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Václav III.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772816"/>
            <a:ext cx="21636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byl zabit v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772816"/>
            <a:ext cx="1579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etech v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772816"/>
            <a:ext cx="18245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Olomouci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17728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17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2492896"/>
            <a:ext cx="4917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rod Přemyslovců vymřel po</a:t>
            </a:r>
            <a:endParaRPr lang="cs-CZ" sz="3200" dirty="0"/>
          </a:p>
        </p:txBody>
      </p:sp>
      <p:pic>
        <p:nvPicPr>
          <p:cNvPr id="19458" name="Picture 2" descr="C:\Documents and Settings\a\Local Settings\Temporary Internet Files\Content.IE5\CFJY7T88\MC9001565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348880"/>
            <a:ext cx="1820570" cy="139811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148064" y="2492896"/>
            <a:ext cx="984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meči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212976"/>
            <a:ext cx="81287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(Václav III. byl posledním mužským potomkem </a:t>
            </a:r>
          </a:p>
          <a:p>
            <a:r>
              <a:rPr lang="cs-CZ" sz="3200" b="1" i="1" dirty="0" smtClean="0"/>
              <a:t>Přemyslovců, neměl potomka)</a:t>
            </a:r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Vasik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2530483" cy="4536504"/>
          </a:xfrm>
          <a:prstGeom prst="flowChartPredefinedProcess">
            <a:avLst/>
          </a:prstGeom>
          <a:noFill/>
        </p:spPr>
      </p:pic>
      <p:sp>
        <p:nvSpPr>
          <p:cNvPr id="4" name="Šipka doleva 3"/>
          <p:cNvSpPr/>
          <p:nvPr/>
        </p:nvSpPr>
        <p:spPr>
          <a:xfrm>
            <a:off x="2627784" y="260648"/>
            <a:ext cx="97840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267744" y="548680"/>
            <a:ext cx="97840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1907704" y="836712"/>
            <a:ext cx="97840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0"/>
            <a:ext cx="48393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Václav III. měl 3 koruny </a:t>
            </a:r>
          </a:p>
          <a:p>
            <a:r>
              <a:rPr lang="cs-CZ" sz="3200" dirty="0" smtClean="0"/>
              <a:t>českou, polskou a uherskou</a:t>
            </a:r>
            <a:endParaRPr lang="cs-CZ" sz="3200" dirty="0"/>
          </a:p>
        </p:txBody>
      </p:sp>
      <p:pic>
        <p:nvPicPr>
          <p:cNvPr id="1028" name="Picture 4" descr="Soubor:WenceslausIImap-c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980728"/>
            <a:ext cx="5619750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Soubor:Grossi pragenses av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348880"/>
            <a:ext cx="3240360" cy="3240362"/>
          </a:xfrm>
          <a:prstGeom prst="rect">
            <a:avLst/>
          </a:prstGeom>
          <a:noFill/>
        </p:spPr>
      </p:pic>
      <p:pic>
        <p:nvPicPr>
          <p:cNvPr id="20486" name="Picture 6" descr="Soubor:Grossi pragenses rever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57646" y="2348880"/>
            <a:ext cx="3186354" cy="32403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3573016"/>
            <a:ext cx="221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Pražský groš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0466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Najdi v učebnici, jak se jmenovala </a:t>
            </a:r>
            <a:r>
              <a:rPr lang="cs-CZ" sz="3200" b="1" i="1" dirty="0" smtClean="0"/>
              <a:t>mince,kterou </a:t>
            </a:r>
            <a:r>
              <a:rPr lang="cs-CZ" sz="3200" b="1" i="1" dirty="0" smtClean="0"/>
              <a:t>nechal razit otec zavražděného Václava III. –</a:t>
            </a:r>
          </a:p>
          <a:p>
            <a:r>
              <a:rPr lang="cs-CZ" sz="3200" b="1" i="1" u="sng" dirty="0" smtClean="0"/>
              <a:t>Václav II.</a:t>
            </a:r>
            <a:endParaRPr lang="cs-CZ" sz="3200" b="1" i="1" u="sng" dirty="0"/>
          </a:p>
        </p:txBody>
      </p:sp>
      <p:sp>
        <p:nvSpPr>
          <p:cNvPr id="7" name="Šipka doprava 6"/>
          <p:cNvSpPr/>
          <p:nvPr/>
        </p:nvSpPr>
        <p:spPr>
          <a:xfrm>
            <a:off x="0" y="3429000"/>
            <a:ext cx="255577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 Použité zdroje:</a:t>
            </a:r>
          </a:p>
          <a:p>
            <a:pPr>
              <a:buNone/>
            </a:pPr>
            <a:r>
              <a:rPr lang="cs-CZ" i="1" dirty="0" smtClean="0"/>
              <a:t>    </a:t>
            </a:r>
            <a:r>
              <a:rPr lang="en-US" i="1" dirty="0" smtClean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15. 9. 2011 [cit. 2012-07-21].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http://cs.wikipedia.org/wiki/Soubor:Czech_Rep._-_Bohemia,_</a:t>
            </a:r>
            <a:r>
              <a:rPr lang="en-US" dirty="0" smtClean="0">
                <a:hlinkClick r:id="rId2"/>
              </a:rPr>
              <a:t>Moravia_and_Silesia_III.png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</a:t>
            </a:r>
            <a:r>
              <a:rPr lang="en-US" i="1" dirty="0" smtClean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31. 3. 2007, [cit. 2012-07-21].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cs.wikipedia.org/wiki/Soubor:Grossi_pragenses_avers.jpg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/>
              <a:t>Wikipedia</a:t>
            </a:r>
            <a:r>
              <a:rPr lang="en-US" dirty="0" smtClean="0"/>
              <a:t>: </a:t>
            </a:r>
            <a:r>
              <a:rPr lang="en-US" i="1" dirty="0" smtClean="0"/>
              <a:t>the free encyclopedia</a:t>
            </a:r>
            <a:r>
              <a:rPr lang="en-US" dirty="0" smtClean="0"/>
              <a:t> [online]. San Francisco (CA): Wikimedia Foundation, 17. 4. 2010 [cit. 2012-07-24].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http://cs.wikipedia.org/wiki/Soubor:WenceslausIImap-cs.png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227</TotalTime>
  <Words>325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28</cp:revision>
  <dcterms:created xsi:type="dcterms:W3CDTF">2012-07-21T15:21:58Z</dcterms:created>
  <dcterms:modified xsi:type="dcterms:W3CDTF">2013-11-02T17:09:34Z</dcterms:modified>
</cp:coreProperties>
</file>