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6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7C87E-1CF2-443A-B88A-85F21392EB01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D72CF-20E1-415B-AA73-FEC841E6B9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hyperlink" Target="http://cs.wikipedia.org/wiki/Soubor:Burgkarlstein02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VY_52_INOVACE_14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2012 - 13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4.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TÉMA:Karel IV.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</a:t>
            </a:r>
            <a:r>
              <a:rPr lang="cs-CZ" sz="1400" b="1" smtClean="0">
                <a:latin typeface="Calibri" pitchFamily="34" charset="0"/>
              </a:rPr>
              <a:t>určen k  výkladu. </a:t>
            </a:r>
            <a:r>
              <a:rPr lang="cs-CZ" sz="1400" b="1" dirty="0" smtClean="0">
                <a:latin typeface="Calibri" pitchFamily="34" charset="0"/>
              </a:rPr>
              <a:t>Seznamuje s významem Karla IV. 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zsnovstra@email.cz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836712"/>
            <a:ext cx="2521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Below"/>
              <a:lightRig rig="threePt" dir="t"/>
            </a:scene3d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Karel IV.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6" y="764704"/>
            <a:ext cx="3697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císař a král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827584" y="1628800"/>
            <a:ext cx="60486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115616" y="1844824"/>
            <a:ext cx="1642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matka: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0" y="1772816"/>
            <a:ext cx="3328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Eliška Přemyslovna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348880"/>
            <a:ext cx="1239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otec: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55776" y="2348880"/>
            <a:ext cx="30181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Jan Lucemburský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87624" y="2996952"/>
            <a:ext cx="31288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byl vychován ve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996952"/>
            <a:ext cx="1283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Francii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3645024"/>
            <a:ext cx="3479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byl velice vzdělaný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331640" y="4293096"/>
            <a:ext cx="1196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znal 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4293096"/>
            <a:ext cx="1195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jazyky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267744" y="4293096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___</a:t>
            </a:r>
            <a:endParaRPr lang="cs-CZ" sz="3200" u="sng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55776" y="422108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15616" y="5445224"/>
            <a:ext cx="73849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Zjisti v učebnici, jaké znal jazyky a vypiš je.</a:t>
            </a:r>
            <a:endParaRPr lang="cs-CZ" sz="3200" b="1" i="1" dirty="0"/>
          </a:p>
        </p:txBody>
      </p:sp>
      <p:pic>
        <p:nvPicPr>
          <p:cNvPr id="11268" name="Picture 4" descr="File:Jan Vilímek - Karel 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6840760" cy="8281752"/>
          </a:xfrm>
          <a:prstGeom prst="rect">
            <a:avLst/>
          </a:prstGeom>
          <a:noFill/>
        </p:spPr>
      </p:pic>
      <p:pic>
        <p:nvPicPr>
          <p:cNvPr id="11270" name="Picture 6" descr="File:Jan Vilímek - Karel 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00808"/>
            <a:ext cx="2754186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692696"/>
            <a:ext cx="5487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do Čech se vrátil až v 17 letech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1412776"/>
            <a:ext cx="51149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jeho matka mezitím zemřela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2132856"/>
            <a:ext cx="4322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Karel si Čechy zamiloval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5780782"/>
            <a:ext cx="708976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Kam asi vedla jeho první cesta v Čechách</a:t>
            </a:r>
          </a:p>
          <a:p>
            <a:r>
              <a:rPr lang="cs-CZ" sz="3200" b="1" i="1" dirty="0"/>
              <a:t>a</a:t>
            </a:r>
            <a:r>
              <a:rPr lang="cs-CZ" sz="3200" b="1" i="1" dirty="0" smtClean="0"/>
              <a:t> proč?</a:t>
            </a:r>
            <a:endParaRPr lang="cs-CZ" sz="3200" b="1" i="1" dirty="0"/>
          </a:p>
        </p:txBody>
      </p:sp>
      <p:pic>
        <p:nvPicPr>
          <p:cNvPr id="14338" name="Picture 2" descr="http://img.radio.cz/pictures/historie/karel_iv_eli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708920"/>
            <a:ext cx="5760640" cy="2704729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259632" y="5301208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- nejprve navštívil hrob své matky</a:t>
            </a:r>
            <a:endParaRPr lang="cs-CZ" sz="3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5343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začal dávat Čechy do pořádku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412776"/>
            <a:ext cx="4612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Prahu si zvolil za své sídlo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132856"/>
            <a:ext cx="48087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byl zvolen nejprve císařem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2060848"/>
            <a:ext cx="1566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(r. 1346)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2852936"/>
            <a:ext cx="6115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  <a:r>
              <a:rPr lang="cs-CZ" sz="3200" dirty="0" smtClean="0"/>
              <a:t> až o 2 roky později českým králem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80312" y="2780928"/>
            <a:ext cx="1566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(r. 1348)</a:t>
            </a:r>
            <a:endParaRPr lang="cs-CZ" sz="3200" dirty="0"/>
          </a:p>
        </p:txBody>
      </p:sp>
      <p:pic>
        <p:nvPicPr>
          <p:cNvPr id="15362" name="Picture 2" descr="File:Kaja4Gelnhausenko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429000"/>
            <a:ext cx="3096344" cy="370335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644008" y="3789040"/>
            <a:ext cx="3983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Karel jako římský císař</a:t>
            </a:r>
            <a:endParaRPr lang="cs-CZ" sz="3200" b="1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4293096"/>
            <a:ext cx="13710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(orlice)</a:t>
            </a:r>
            <a:endParaRPr lang="cs-CZ" sz="3200" b="1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4869160"/>
            <a:ext cx="22575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/>
              <a:t>a</a:t>
            </a:r>
            <a:r>
              <a:rPr lang="cs-CZ" sz="3200" b="1" i="1" dirty="0" smtClean="0"/>
              <a:t> český král </a:t>
            </a:r>
            <a:endParaRPr lang="cs-CZ" sz="3200" b="1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4869160"/>
            <a:ext cx="933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(lev)</a:t>
            </a:r>
            <a:endParaRPr lang="cs-CZ" sz="3200" b="1" i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1979 0.17831 " pathEditMode="relative" ptsTypes="AA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9931 0.09459 " pathEditMode="relative" ptsTypes="AA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9436 " pathEditMode="relative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1" grpId="0"/>
      <p:bldP spid="11" grpId="1"/>
      <p:bldP spid="12" grpId="0"/>
      <p:bldP spid="12" grpId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548680"/>
            <a:ext cx="57633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</a:t>
            </a:r>
            <a:r>
              <a:rPr lang="cs-CZ" sz="3200" u="sng" dirty="0" smtClean="0"/>
              <a:t>Karel zveleboval české království</a:t>
            </a:r>
            <a:endParaRPr lang="cs-CZ" sz="32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1268760"/>
            <a:ext cx="44453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založil novou část Prahy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1844824"/>
            <a:ext cx="4775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břehy Vltavy nechal spojit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2348880"/>
            <a:ext cx="631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na Pražském hradě začal se stavbou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13326" y="4725144"/>
            <a:ext cx="3630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Nové Město  pražské</a:t>
            </a:r>
            <a:endParaRPr lang="cs-CZ" sz="3200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4077072"/>
            <a:ext cx="34920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/>
              <a:t>k</a:t>
            </a:r>
            <a:r>
              <a:rPr lang="cs-CZ" sz="3200" u="sng" dirty="0" smtClean="0"/>
              <a:t>amenným mostem</a:t>
            </a:r>
            <a:endParaRPr lang="cs-CZ" sz="3200" u="sng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3356992"/>
            <a:ext cx="3862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/>
              <a:t>k</a:t>
            </a:r>
            <a:r>
              <a:rPr lang="cs-CZ" sz="3200" u="sng" dirty="0" smtClean="0"/>
              <a:t>atedrály svatého Víta</a:t>
            </a:r>
            <a:endParaRPr lang="cs-CZ" sz="3200" u="sng" dirty="0"/>
          </a:p>
        </p:txBody>
      </p:sp>
      <p:pic>
        <p:nvPicPr>
          <p:cNvPr id="16392" name="Picture 8" descr="File:Josef Mathauser - Karel IV. pokládá zákadní kámen k novému mos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284984"/>
            <a:ext cx="5057775" cy="309634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445721" y="6273225"/>
            <a:ext cx="86982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chemeClr val="tx2">
                    <a:lumMod val="50000"/>
                  </a:schemeClr>
                </a:solidFill>
              </a:rPr>
              <a:t>Karel IV. pokládá základní kámen k novému mostu</a:t>
            </a:r>
            <a:endParaRPr lang="cs-CZ" sz="32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20629E-6 L -0.08664 -0.50369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52636E-6 L 0.16545 -0.31452 " pathEditMode="relative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8.47364E-6 L 0.00799 -0.08394 " pathEditMode="relative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2457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založil první 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620688"/>
            <a:ext cx="18509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univerzitu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620688"/>
            <a:ext cx="3097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 střední Evropě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268760"/>
            <a:ext cx="3877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nechal postavit hrad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1844824"/>
            <a:ext cx="62951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dal zhotovit znaky panovnické moci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2996952"/>
            <a:ext cx="6534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po celou dobu své vlády zajistil lidem</a:t>
            </a:r>
            <a:endParaRPr lang="cs-CZ" sz="3200" dirty="0"/>
          </a:p>
        </p:txBody>
      </p:sp>
      <p:pic>
        <p:nvPicPr>
          <p:cNvPr id="1026" name="Picture 2" descr="Soubor:Burgkarlstein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687987"/>
            <a:ext cx="3275856" cy="3170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Soubor:Czech crown jewe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5024"/>
            <a:ext cx="3989177" cy="3051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0" y="3789040"/>
            <a:ext cx="2535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korunovační 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83768" y="4293096"/>
            <a:ext cx="1425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klenoty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20272" y="3933056"/>
            <a:ext cx="16323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Karlštejn</a:t>
            </a:r>
            <a:endParaRPr lang="cs-CZ" sz="3200" dirty="0"/>
          </a:p>
        </p:txBody>
      </p:sp>
      <p:pic>
        <p:nvPicPr>
          <p:cNvPr id="1030" name="Picture 6" descr="C:\Documents and Settings\a\Local Settings\Temporary Internet Files\Content.IE5\0ZN7I15G\MC9004332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221088"/>
            <a:ext cx="1855239" cy="2016224"/>
          </a:xfrm>
          <a:prstGeom prst="hear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499992" y="5949280"/>
            <a:ext cx="750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mír</a:t>
            </a:r>
            <a:endParaRPr lang="cs-CZ" sz="3200" u="sng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8.6124E-6 C -0.18055 -0.18362 -0.3611 -0.36702 -0.34374 -0.39199 C -0.32638 -0.41697 0.10279 -0.15032 0.10418 -0.15009 C 0.10556 -0.14986 -0.11492 -0.27012 -0.33523 -0.39014 " pathEditMode="relative" ptsTypes="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33858E-6 C -0.0724 -0.21138 -0.14462 -0.42252 0.00556 -0.51966 C 0.15573 -0.61702 0.78681 -0.6228 0.90139 -0.58348 C 1.01597 -0.54417 0.7276 -0.33279 0.69288 -0.2833 " pathEditMode="relative" ptsTypes="aa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18519E-6 C 0.36007 -0.14538 0.72031 -0.29075 0.6809 -0.33519 C 0.64149 -0.37964 -0.08368 -0.27802 -0.23681 -0.26667 " pathEditMode="relative" ptsTypes="aaA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C -0.09809 -0.02871 -0.34219 -0.45787 -0.37066 -0.59213 C -0.39913 -0.72639 -0.22187 -0.81482 -0.17066 -0.80579 C -0.11944 -0.79676 -0.10017 -0.54607 -0.06319 -0.53727 C -0.02621 -0.52848 0.00261 -0.72107 0.05139 -0.75278 C 0.10018 -0.78449 0.20156 -0.78287 0.22934 -0.72732 C 0.25712 -0.67176 0.25504 -0.54005 0.21771 -0.41945 C 0.18038 -0.29885 0.09809 0.0287 -1.66667E-6 -7.40741E-7 Z " pathEditMode="relative" ptsTypes="aaaaaaaa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3628 -0.44097 " pathEditMode="relative" ptsTypes="AA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6" grpId="0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20688"/>
            <a:ext cx="77048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Wikipedia</a:t>
            </a:r>
            <a:r>
              <a:rPr lang="en-US" sz="3200" dirty="0" smtClean="0"/>
              <a:t>: </a:t>
            </a:r>
            <a:r>
              <a:rPr lang="en-US" sz="3200" i="1" dirty="0" smtClean="0"/>
              <a:t>the free encyclopedia</a:t>
            </a:r>
            <a:r>
              <a:rPr lang="en-US" sz="3200" dirty="0" smtClean="0"/>
              <a:t> [online]. San Francisco (CA): Wikimedia Foundation, 28. 3. 2005 [cit. 2012-08-01]. </a:t>
            </a:r>
            <a:r>
              <a:rPr lang="en-US" sz="3200" dirty="0" err="1" smtClean="0"/>
              <a:t>Dostupné</a:t>
            </a:r>
            <a:r>
              <a:rPr lang="en-US" sz="3200" dirty="0" smtClean="0"/>
              <a:t> z: </a:t>
            </a:r>
            <a:r>
              <a:rPr lang="en-US" sz="3200" dirty="0" smtClean="0">
                <a:hlinkClick r:id="rId2"/>
              </a:rPr>
              <a:t>http://cs.wikipedia.org/wiki/Soubor:Burgkarlstein02.jpg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043608" y="3573016"/>
            <a:ext cx="4684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hlinkClick r:id="rId3"/>
              </a:rPr>
              <a:t>www.microsoft.office.com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331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pc</cp:lastModifiedBy>
  <cp:revision>22</cp:revision>
  <dcterms:created xsi:type="dcterms:W3CDTF">2012-07-30T16:05:59Z</dcterms:created>
  <dcterms:modified xsi:type="dcterms:W3CDTF">2013-11-02T17:28:12Z</dcterms:modified>
</cp:coreProperties>
</file>