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0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EB95C-483A-40D3-A956-5E77EC0A2E97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7AD27-C5DA-444A-A9BE-A0B0D751A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omb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EB95C-483A-40D3-A956-5E77EC0A2E97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7AD27-C5DA-444A-A9BE-A0B0D751A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EB95C-483A-40D3-A956-5E77EC0A2E97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7AD27-C5DA-444A-A9BE-A0B0D751A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omb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EB95C-483A-40D3-A956-5E77EC0A2E97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7AD27-C5DA-444A-A9BE-A0B0D751A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EB95C-483A-40D3-A956-5E77EC0A2E97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7AD27-C5DA-444A-A9BE-A0B0D751A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EB95C-483A-40D3-A956-5E77EC0A2E97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DB7AD27-C5DA-444A-A9BE-A0B0D751AF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EB95C-483A-40D3-A956-5E77EC0A2E97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7AD27-C5DA-444A-A9BE-A0B0D751A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EB95C-483A-40D3-A956-5E77EC0A2E97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5DB7AD27-C5DA-444A-A9BE-A0B0D751A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284EB95C-483A-40D3-A956-5E77EC0A2E97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7AD27-C5DA-444A-A9BE-A0B0D751A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EB95C-483A-40D3-A956-5E77EC0A2E97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7AD27-C5DA-444A-A9BE-A0B0D751A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EB95C-483A-40D3-A956-5E77EC0A2E97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B7AD27-C5DA-444A-A9BE-A0B0D751A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84EB95C-483A-40D3-A956-5E77EC0A2E97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DB7AD27-C5DA-444A-A9BE-A0B0D751AF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comb/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ag_Vladislav-Saal.jpg" TargetMode="External"/><Relationship Id="rId2" Type="http://schemas.openxmlformats.org/officeDocument/2006/relationships/hyperlink" Target="http://cs.wikipedia.org/wiki/Soubor:EU_location_HUN.pn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Bernhard_Strigel_003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00213"/>
            <a:ext cx="7993063" cy="360045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ČÍSLO PROJEKTU: 1.4 OP VK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NÁZEV: VY_52_INOVACE_17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AUTOR: Magdalena Pelcová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OBDOBÍ: 2012 - 13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ROČNÍK: 4.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OBLAST: Člověk a jeho svět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OBOR: 1. stupeň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TÉMATICKÝ OKRUH: Lidé a čas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TÉMA: Jagellonci na českém trůně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ANOTACE</a:t>
            </a:r>
            <a:r>
              <a:rPr lang="cs-CZ" sz="1400" b="1" dirty="0" smtClean="0">
                <a:latin typeface="Calibri" pitchFamily="34" charset="0"/>
              </a:rPr>
              <a:t>: Materiál je určen k  výkladu. Seznamuje s obdobím vlády Jagellonců a jejich významem pro Nové Strašecí. Slouží k zapsání do sešitů, čtení s porozuměním, upevňování získaných informací.</a:t>
            </a:r>
          </a:p>
          <a:p>
            <a:pPr lvl="2" eaLnBrk="1" hangingPunct="1">
              <a:buFontTx/>
              <a:buNone/>
            </a:pPr>
            <a:endParaRPr lang="cs-CZ" sz="6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2051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549275"/>
            <a:ext cx="15843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Rectangle 5"/>
          <p:cNvSpPr>
            <a:spLocks noChangeArrowheads="1"/>
          </p:cNvSpPr>
          <p:nvPr/>
        </p:nvSpPr>
        <p:spPr bwMode="auto">
          <a:xfrm>
            <a:off x="1765300" y="603250"/>
            <a:ext cx="66230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200" b="1">
                <a:latin typeface="Times New Roman" pitchFamily="18" charset="0"/>
                <a:cs typeface="Times New Roman" pitchFamily="18" charset="0"/>
              </a:rPr>
              <a:t>                                                                    v Novém  Strašecí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tel. 311 240 401, 311 240 400, email: zsnovstra@email.cz</a:t>
            </a:r>
          </a:p>
        </p:txBody>
      </p:sp>
      <p:pic>
        <p:nvPicPr>
          <p:cNvPr id="2053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5319713"/>
            <a:ext cx="5111750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Jagellonci na českém trůně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- byl to slabý král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79712" y="1196752"/>
            <a:ext cx="417749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u="sng" dirty="0"/>
              <a:t>Vladislav Jagellonský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780928"/>
            <a:ext cx="51337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stal se i králem uherským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573016"/>
            <a:ext cx="77368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proto často pobýval v Uhrách (dnešním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4221088"/>
            <a:ext cx="22035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Maďarsku)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5229200"/>
            <a:ext cx="47893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páni získali velkou moc</a:t>
            </a:r>
            <a:endParaRPr lang="cs-CZ" sz="3600" dirty="0"/>
          </a:p>
        </p:txBody>
      </p:sp>
      <p:pic>
        <p:nvPicPr>
          <p:cNvPr id="17410" name="Picture 2" descr="File:Vladislaus II of Bohemia and Hunga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0"/>
            <a:ext cx="1656184" cy="320782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412" name="Picture 4" descr="Soubor:EU location HUN.png"/>
          <p:cNvPicPr>
            <a:picLocks noChangeAspect="1" noChangeArrowheads="1"/>
          </p:cNvPicPr>
          <p:nvPr/>
        </p:nvPicPr>
        <p:blipFill>
          <a:blip r:embed="rId3" cstate="print"/>
          <a:srcRect l="23625" t="3780" r="31016" b="10541"/>
          <a:stretch>
            <a:fillRect/>
          </a:stretch>
        </p:blipFill>
        <p:spPr bwMode="auto">
          <a:xfrm>
            <a:off x="4031432" y="0"/>
            <a:ext cx="5112568" cy="7242805"/>
          </a:xfrm>
          <a:prstGeom prst="rect">
            <a:avLst/>
          </a:prstGeom>
          <a:noFill/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8" presetClass="exit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28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80728"/>
            <a:ext cx="42883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toužili po bohatství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700808"/>
            <a:ext cx="89562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proto museli poddaní stále více robotovat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2636912"/>
            <a:ext cx="6878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později se nesměli ani stěhovat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3429000"/>
            <a:ext cx="44678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stávali se </a:t>
            </a:r>
            <a:r>
              <a:rPr lang="cs-CZ" sz="3600" u="sng" dirty="0" smtClean="0"/>
              <a:t>nevolníky</a:t>
            </a:r>
            <a:endParaRPr lang="cs-CZ" sz="3600" u="sng" dirty="0"/>
          </a:p>
        </p:txBody>
      </p:sp>
      <p:pic>
        <p:nvPicPr>
          <p:cNvPr id="28674" name="Picture 2" descr="http://www.doubravnik.cz/pics/robot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3284984"/>
            <a:ext cx="3333750" cy="3857625"/>
          </a:xfrm>
          <a:prstGeom prst="rect">
            <a:avLst/>
          </a:prstGeom>
          <a:noFill/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Znak Nové Strašec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620688"/>
            <a:ext cx="3528392" cy="41164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611560" y="836712"/>
            <a:ext cx="45191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Co vidíš na obrázku?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3861048"/>
            <a:ext cx="5955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Je to znak Nového Strašecí.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4653136"/>
            <a:ext cx="675056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Je na něm W – znak Vladislava </a:t>
            </a:r>
          </a:p>
          <a:p>
            <a:r>
              <a:rPr lang="cs-CZ" sz="3600" dirty="0" smtClean="0"/>
              <a:t>Jagellonského, protože přidělil</a:t>
            </a:r>
          </a:p>
          <a:p>
            <a:r>
              <a:rPr lang="cs-CZ" sz="3600" dirty="0" smtClean="0"/>
              <a:t>Novému Strašecí titul města…</a:t>
            </a:r>
            <a:endParaRPr lang="cs-CZ" sz="3600" dirty="0"/>
          </a:p>
        </p:txBody>
      </p:sp>
      <p:sp>
        <p:nvSpPr>
          <p:cNvPr id="6" name="Ohnutá šipka 5"/>
          <p:cNvSpPr/>
          <p:nvPr/>
        </p:nvSpPr>
        <p:spPr>
          <a:xfrm>
            <a:off x="4716016" y="1124744"/>
            <a:ext cx="2664296" cy="3528392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6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260648"/>
            <a:ext cx="805861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Vladislavský sál na Pražském hradě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1835696" y="1916832"/>
            <a:ext cx="538234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Byl vybudován za vlády Vladislava Jagellonského, dnes slouží pro nejslavnostnější okamžiky českého státu, např. volbu prazidenta.</a:t>
            </a:r>
            <a:endParaRPr lang="cs-CZ" sz="3200" dirty="0"/>
          </a:p>
        </p:txBody>
      </p:sp>
      <p:pic>
        <p:nvPicPr>
          <p:cNvPr id="1026" name="Picture 2" descr="Soubor:Prag Vladislav-Sa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911311"/>
            <a:ext cx="5544616" cy="59466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8" name="Picture 4" descr="Soubor:Vladislavský sá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908720"/>
            <a:ext cx="6191250" cy="57150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Čím se liší první a druhý obrázek Vladislavského sálu?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788024" y="1484784"/>
            <a:ext cx="4193232" cy="4525963"/>
          </a:xfrm>
        </p:spPr>
        <p:txBody>
          <a:bodyPr/>
          <a:lstStyle/>
          <a:p>
            <a:r>
              <a:rPr lang="cs-CZ" dirty="0" smtClean="0"/>
              <a:t>Tento je o 400 let mladší… </a:t>
            </a:r>
            <a:r>
              <a:rPr lang="cs-CZ" dirty="0" smtClean="0">
                <a:sym typeface="Wingdings" pitchFamily="2" charset="2"/>
              </a:rPr>
              <a:t></a:t>
            </a:r>
          </a:p>
          <a:p>
            <a:r>
              <a:rPr lang="cs-CZ" dirty="0" smtClean="0">
                <a:sym typeface="Wingdings" pitchFamily="2" charset="2"/>
              </a:rPr>
              <a:t>Rok 2008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552" y="1916832"/>
            <a:ext cx="34644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dirty="0" smtClean="0"/>
              <a:t>okolo roku 1600</a:t>
            </a:r>
            <a:endParaRPr lang="cs-CZ" sz="3200" dirty="0"/>
          </a:p>
        </p:txBody>
      </p:sp>
      <p:pic>
        <p:nvPicPr>
          <p:cNvPr id="19460" name="Picture 4" descr="http://upload.wikimedia.org/wikipedia/commons/thumb/b/ba/Prag_Vladislav-Saal.jpg/220px-Prag_Vladislav-Sa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484784"/>
            <a:ext cx="4032448" cy="479507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9458" name="Picture 2" descr="Soubor:Vladislavský sál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395536" y="1556792"/>
            <a:ext cx="4244758" cy="46085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Ludvík Jagellonský</a:t>
            </a:r>
            <a:endParaRPr lang="cs-CZ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1556792"/>
            <a:ext cx="39036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syn Vladislava J.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2276872"/>
            <a:ext cx="24160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slabý král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2924944"/>
            <a:ext cx="805861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 zemřel v 26 letech po prohrané bitvě </a:t>
            </a:r>
          </a:p>
          <a:p>
            <a:r>
              <a:rPr lang="cs-CZ" sz="3600" dirty="0" smtClean="0"/>
              <a:t>  s Turky u Moháče 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4077072"/>
            <a:ext cx="58528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při útěku se utopil v bahně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4725144"/>
            <a:ext cx="75456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neměl děti, na český trůn nastoupili</a:t>
            </a:r>
          </a:p>
          <a:p>
            <a:pPr>
              <a:buFontTx/>
              <a:buChar char="-"/>
            </a:pP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5373216"/>
            <a:ext cx="29033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Habsburkové</a:t>
            </a:r>
            <a:endParaRPr lang="cs-CZ" sz="3600" dirty="0">
              <a:solidFill>
                <a:srgbClr val="FFC000"/>
              </a:solidFill>
            </a:endParaRPr>
          </a:p>
        </p:txBody>
      </p:sp>
      <p:pic>
        <p:nvPicPr>
          <p:cNvPr id="20482" name="Picture 2" descr="Soubor:Bernhard Strigel 003.jpg"/>
          <p:cNvPicPr>
            <a:picLocks noChangeAspect="1" noChangeArrowheads="1"/>
          </p:cNvPicPr>
          <p:nvPr/>
        </p:nvPicPr>
        <p:blipFill>
          <a:blip r:embed="rId2" cstate="print"/>
          <a:srcRect l="68421" t="53165"/>
          <a:stretch>
            <a:fillRect/>
          </a:stretch>
        </p:blipFill>
        <p:spPr bwMode="auto">
          <a:xfrm>
            <a:off x="5292080" y="0"/>
            <a:ext cx="1872207" cy="30963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76672"/>
            <a:ext cx="75608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Wikipedia: the free encyclopedia</a:t>
            </a:r>
            <a:r>
              <a:rPr lang="en-US" dirty="0"/>
              <a:t> [online]. San Francisco (CA): Wikimedia Foundation, 8. 5. 2007 [cit. 2013-07-09].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cs.wikipedia.org/wiki/Soubor:EU_location_HUN.png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83568" y="1700808"/>
            <a:ext cx="69127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 smtClean="0"/>
              <a:t>Wikipedia: the free encyclopedia</a:t>
            </a:r>
            <a:r>
              <a:rPr lang="en-US" dirty="0" smtClean="0"/>
              <a:t> [online]. San Francisco (CA): Wikimedia Foundation, 2. 4. 2008 [cit. 2013-07-10].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3"/>
              </a:rPr>
              <a:t>http://cs.wikipedia.org/wiki/Soubor:Prag_Vladislav-Saal.jpg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2780928"/>
            <a:ext cx="68407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 smtClean="0"/>
              <a:t>Wikipedia: the free encyclopedia</a:t>
            </a:r>
            <a:r>
              <a:rPr lang="en-US" dirty="0" smtClean="0"/>
              <a:t> [online]. San Francisco (CA): Wikimedia Foundation, 29. 6. 2007 [cit. 2013-07-10].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4"/>
              </a:rPr>
              <a:t>http://cs.wikipedia.org/wiki/Soubor:Bernhard_Strigel_003.jpg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případě, že se jedná o </a:t>
            </a:r>
            <a:r>
              <a:rPr lang="cs-CZ" b="1" dirty="0" smtClean="0"/>
              <a:t>volné dílo</a:t>
            </a:r>
            <a:r>
              <a:rPr lang="cs-CZ" dirty="0" smtClean="0"/>
              <a:t>, citaci neuvádím, protože doba ochrany majetkových autorských práv u těchto děl již </a:t>
            </a:r>
            <a:r>
              <a:rPr lang="cs-CZ" b="1" dirty="0" smtClean="0"/>
              <a:t>vypršela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>
    <p:comb/>
  </p:transition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142</TotalTime>
  <Words>323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Snímek 1</vt:lpstr>
      <vt:lpstr>Jagellonci na českém trůně</vt:lpstr>
      <vt:lpstr>Snímek 3</vt:lpstr>
      <vt:lpstr>Snímek 4</vt:lpstr>
      <vt:lpstr>Snímek 5</vt:lpstr>
      <vt:lpstr>Čím se liší první a druhý obrázek Vladislavského sálu?</vt:lpstr>
      <vt:lpstr>Ludvík Jagellonský</vt:lpstr>
      <vt:lpstr>Snímek 8</vt:lpstr>
      <vt:lpstr>Snímek 9</vt:lpstr>
    </vt:vector>
  </TitlesOfParts>
  <Company>ZŠ a MŠ J.A. Komenského Nové Strašecí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</dc:creator>
  <cp:lastModifiedBy>učitel</cp:lastModifiedBy>
  <cp:revision>17</cp:revision>
  <dcterms:created xsi:type="dcterms:W3CDTF">2013-07-09T17:13:20Z</dcterms:created>
  <dcterms:modified xsi:type="dcterms:W3CDTF">2013-10-23T17:16:53Z</dcterms:modified>
</cp:coreProperties>
</file>