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F0676F-6235-4071-AC6D-4524F0DCEA7E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A6E9028-605D-4E2C-A57E-1051121910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ggink01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VY_52_INOVACE_21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Obrození českého jazyka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obdobím národního obrození.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7333" y="404664"/>
            <a:ext cx="84449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Obrození českého jazyka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85539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M. T. a Josef II. zavedli ___________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jako úřední jazyk (= </a:t>
            </a:r>
            <a:r>
              <a:rPr lang="cs-CZ" sz="3600" u="sng" dirty="0" smtClean="0"/>
              <a:t>germanizace)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221088"/>
            <a:ext cx="5288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česky mluvili prostí lidé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013176"/>
            <a:ext cx="6106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hrozilo zapomenutí češtiny!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924944"/>
            <a:ext cx="73997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/>
              <a:t>n</a:t>
            </a:r>
            <a:r>
              <a:rPr lang="cs-CZ" sz="3600" dirty="0" smtClean="0"/>
              <a:t>a úřadech, v armádě a na vyšších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školách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144000" y="1628800"/>
            <a:ext cx="19704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němčinu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59259E-6 L -0.38194 2.59259E-6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8213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/>
              <a:t>p</a:t>
            </a:r>
            <a:r>
              <a:rPr lang="cs-CZ" sz="3600" dirty="0" smtClean="0"/>
              <a:t>o zrušení nevolnictví přišli do měst </a:t>
            </a:r>
          </a:p>
          <a:p>
            <a:r>
              <a:rPr lang="cs-CZ" sz="3600" dirty="0" smtClean="0"/>
              <a:t>  studovat chlapci z vesnic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80666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/>
              <a:t>s</a:t>
            </a:r>
            <a:r>
              <a:rPr lang="cs-CZ" sz="3600" dirty="0" smtClean="0"/>
              <a:t>tudovali český jazyk, dějiny a kulturu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996952"/>
            <a:ext cx="78390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někteří se rozhodli češtinu zachránit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861048"/>
            <a:ext cx="2688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říkáme jim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3861048"/>
            <a:ext cx="19752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vlastenci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725144"/>
            <a:ext cx="85122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(Jak by se pokusil(a) zachránit</a:t>
            </a:r>
          </a:p>
          <a:p>
            <a:r>
              <a:rPr lang="cs-CZ" sz="3200" b="1" i="1" dirty="0"/>
              <a:t>č</a:t>
            </a:r>
            <a:r>
              <a:rPr lang="cs-CZ" sz="3200" b="1" i="1" dirty="0" smtClean="0"/>
              <a:t>eský jazyk, aby ho lidé nezapomněli?)</a:t>
            </a:r>
            <a:endParaRPr lang="cs-CZ" sz="3200" b="1" i="1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80217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psali knihy na obranu českého jazyka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3780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překládali knihy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420888"/>
            <a:ext cx="79015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bylo založeno 1. </a:t>
            </a:r>
            <a:r>
              <a:rPr lang="cs-CZ" sz="3600" u="sng" dirty="0" smtClean="0"/>
              <a:t>české</a:t>
            </a:r>
            <a:r>
              <a:rPr lang="cs-CZ" sz="3600" dirty="0" smtClean="0"/>
              <a:t> vydavatelství 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140968"/>
            <a:ext cx="4163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</a:t>
            </a:r>
            <a:r>
              <a:rPr lang="cs-CZ" sz="3600" b="1" u="sng" dirty="0"/>
              <a:t>Č</a:t>
            </a:r>
            <a:r>
              <a:rPr lang="cs-CZ" sz="3600" b="1" u="sng" dirty="0" smtClean="0"/>
              <a:t>eská expedice)</a:t>
            </a:r>
            <a:endParaRPr lang="cs-CZ" sz="36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861048"/>
            <a:ext cx="86421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/>
              <a:t>p</a:t>
            </a:r>
            <a:r>
              <a:rPr lang="cs-CZ" sz="3600" dirty="0" smtClean="0"/>
              <a:t>ostavili dřevěné divadlo __________,</a:t>
            </a:r>
          </a:p>
          <a:p>
            <a:r>
              <a:rPr lang="cs-CZ" sz="3600" dirty="0" smtClean="0"/>
              <a:t>  kde se hrálo česky</a:t>
            </a:r>
            <a:endParaRPr lang="cs-CZ" sz="3600" dirty="0"/>
          </a:p>
        </p:txBody>
      </p:sp>
      <p:pic>
        <p:nvPicPr>
          <p:cNvPr id="1026" name="Picture 2" descr="C:\Documents and Settings\a\Local Settings\Temporary Internet Files\Content.IE5\HJDUSYEC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2963863"/>
            <a:ext cx="1080541" cy="12767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63688" y="5157192"/>
            <a:ext cx="70984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(Jak bys ho pojmenoval(a)?)</a:t>
            </a:r>
            <a:endParaRPr lang="cs-CZ" sz="3600" b="1" i="1" dirty="0"/>
          </a:p>
        </p:txBody>
      </p:sp>
      <p:pic>
        <p:nvPicPr>
          <p:cNvPr id="1028" name="Picture 4" descr="C:\Documents and Settings\a\Local Settings\Temporary Internet Files\Content.IE5\HJDUSYEC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5157192"/>
            <a:ext cx="699473" cy="82651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9144000" y="3861048"/>
            <a:ext cx="1497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Bouda</a:t>
            </a:r>
            <a:endParaRPr lang="cs-CZ" sz="36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" decel="100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7 L -0.31892 -0.01064 " pathEditMode="relative" ptsTypes="AA"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0698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loutkáři jezdili s kočovným divadlem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6292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(putovali od vesnice k vesnici)</a:t>
            </a:r>
            <a:endParaRPr lang="cs-CZ" sz="3600" dirty="0"/>
          </a:p>
        </p:txBody>
      </p:sp>
      <p:pic>
        <p:nvPicPr>
          <p:cNvPr id="2050" name="Picture 2" descr="Soubor:Eggink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1" y="2204864"/>
            <a:ext cx="3451463" cy="3600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2276872"/>
            <a:ext cx="4968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oblíbený byl Kašpárek</a:t>
            </a:r>
            <a:endParaRPr lang="cs-CZ" sz="36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5689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the free encyclopedia</a:t>
            </a:r>
            <a:r>
              <a:rPr lang="en-US" dirty="0"/>
              <a:t> [online]. San Francisco (CA): Wikimedia Foundation, 29. 12. 2009 [cit. 2013-08-03].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cs.wikipedia.org/wiki/Soubor:Eggink01.jpg</a:t>
            </a:r>
            <a:r>
              <a:rPr lang="cs-CZ" dirty="0" smtClean="0"/>
              <a:t>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195</TotalTime>
  <Words>250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24</cp:revision>
  <dcterms:created xsi:type="dcterms:W3CDTF">2013-08-03T13:30:35Z</dcterms:created>
  <dcterms:modified xsi:type="dcterms:W3CDTF">2013-10-23T17:25:51Z</dcterms:modified>
</cp:coreProperties>
</file>