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56" r:id="rId3"/>
    <p:sldId id="257" r:id="rId4"/>
    <p:sldId id="260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53150-21CC-4FEE-95F1-481662CC2F3D}" type="datetimeFigureOut">
              <a:rPr lang="cs-CZ" smtClean="0"/>
              <a:pPr/>
              <a:t>23.10.2013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EAA1-B442-4036-96FF-76B6177CD38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53150-21CC-4FEE-95F1-481662CC2F3D}" type="datetimeFigureOut">
              <a:rPr lang="cs-CZ" smtClean="0"/>
              <a:pPr/>
              <a:t>23.10.2013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EAA1-B442-4036-96FF-76B6177CD3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53150-21CC-4FEE-95F1-481662CC2F3D}" type="datetimeFigureOut">
              <a:rPr lang="cs-CZ" smtClean="0"/>
              <a:pPr/>
              <a:t>23.10.2013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051AEAA1-B442-4036-96FF-76B6177CD3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53150-21CC-4FEE-95F1-481662CC2F3D}" type="datetimeFigureOut">
              <a:rPr lang="cs-CZ" smtClean="0"/>
              <a:pPr/>
              <a:t>23.10.2013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EAA1-B442-4036-96FF-76B6177CD3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53150-21CC-4FEE-95F1-481662CC2F3D}" type="datetimeFigureOut">
              <a:rPr lang="cs-CZ" smtClean="0"/>
              <a:pPr/>
              <a:t>23.10.2013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EAA1-B442-4036-96FF-76B6177CD3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53150-21CC-4FEE-95F1-481662CC2F3D}" type="datetimeFigureOut">
              <a:rPr lang="cs-CZ" smtClean="0"/>
              <a:pPr/>
              <a:t>23.10.2013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EAA1-B442-4036-96FF-76B6177CD3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53150-21CC-4FEE-95F1-481662CC2F3D}" type="datetimeFigureOut">
              <a:rPr lang="cs-CZ" smtClean="0"/>
              <a:pPr/>
              <a:t>23.10.2013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EAA1-B442-4036-96FF-76B6177CD3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53150-21CC-4FEE-95F1-481662CC2F3D}" type="datetimeFigureOut">
              <a:rPr lang="cs-CZ" smtClean="0"/>
              <a:pPr/>
              <a:t>23.10.2013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EAA1-B442-4036-96FF-76B6177CD3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Klepnutím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53150-21CC-4FEE-95F1-481662CC2F3D}" type="datetimeFigureOut">
              <a:rPr lang="cs-CZ" smtClean="0"/>
              <a:pPr/>
              <a:t>23.10.2013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EAA1-B442-4036-96FF-76B6177CD3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53150-21CC-4FEE-95F1-481662CC2F3D}" type="datetimeFigureOut">
              <a:rPr lang="cs-CZ" smtClean="0"/>
              <a:pPr/>
              <a:t>23.10.2013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EAA1-B442-4036-96FF-76B6177CD3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53150-21CC-4FEE-95F1-481662CC2F3D}" type="datetimeFigureOut">
              <a:rPr lang="cs-CZ" smtClean="0"/>
              <a:pPr/>
              <a:t>23.10.2013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EAA1-B442-4036-96FF-76B6177CD3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15953150-21CC-4FEE-95F1-481662CC2F3D}" type="datetimeFigureOut">
              <a:rPr lang="cs-CZ" smtClean="0"/>
              <a:pPr/>
              <a:t>23.10.2013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051AEAA1-B442-4036-96FF-76B6177CD38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539750" y="1700213"/>
            <a:ext cx="7993063" cy="3600450"/>
          </a:xfrm>
        </p:spPr>
        <p:txBody>
          <a:bodyPr/>
          <a:lstStyle/>
          <a:p>
            <a:pPr eaLnBrk="1" hangingPunct="1">
              <a:buFont typeface="Wingdings" pitchFamily="2" charset="2"/>
              <a:buChar char="Ø"/>
            </a:pPr>
            <a:r>
              <a:rPr lang="cs-CZ" sz="1400" dirty="0" smtClean="0">
                <a:latin typeface="Calibri" pitchFamily="34" charset="0"/>
              </a:rPr>
              <a:t>ČÍSLO PROJEKTU: 1.4 OP VK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sz="1400" dirty="0" smtClean="0">
                <a:latin typeface="Calibri" pitchFamily="34" charset="0"/>
              </a:rPr>
              <a:t>NÁZEV: VY_52_INOVACE_23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sz="1400" dirty="0" smtClean="0">
                <a:latin typeface="Calibri" pitchFamily="34" charset="0"/>
              </a:rPr>
              <a:t>AUTOR: Magdalena Pelcová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sz="1400" dirty="0" smtClean="0">
                <a:latin typeface="Calibri" pitchFamily="34" charset="0"/>
              </a:rPr>
              <a:t>OBDOBÍ: 2013 - 14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sz="1400" dirty="0" smtClean="0">
                <a:latin typeface="Calibri" pitchFamily="34" charset="0"/>
              </a:rPr>
              <a:t>ROČNÍK: 5.</a:t>
            </a:r>
          </a:p>
          <a:p>
            <a:pPr eaLnBrk="1" hangingPunct="1">
              <a:buFont typeface="Wingdings" pitchFamily="2" charset="2"/>
              <a:buChar char="Ø"/>
            </a:pPr>
            <a:endParaRPr lang="cs-CZ" sz="1400" dirty="0" smtClean="0">
              <a:latin typeface="Calibri" pitchFamily="34" charset="0"/>
            </a:endParaRPr>
          </a:p>
          <a:p>
            <a:pPr eaLnBrk="1" hangingPunct="1">
              <a:buFont typeface="Wingdings" pitchFamily="2" charset="2"/>
              <a:buChar char="Ø"/>
            </a:pPr>
            <a:r>
              <a:rPr lang="cs-CZ" sz="1400" dirty="0" smtClean="0">
                <a:latin typeface="Calibri" pitchFamily="34" charset="0"/>
              </a:rPr>
              <a:t>VZDĚLÁVACÍ OBLAST: Člověk a jeho svět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sz="1400" dirty="0" smtClean="0">
                <a:latin typeface="Calibri" pitchFamily="34" charset="0"/>
              </a:rPr>
              <a:t>VZDĚLÁVACÍ OBOR: 1. stupeň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sz="1400" dirty="0" smtClean="0">
                <a:latin typeface="Calibri" pitchFamily="34" charset="0"/>
              </a:rPr>
              <a:t>TÉMATICKÝ OKRUH: Lidé a čas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sz="1400" dirty="0" smtClean="0">
                <a:latin typeface="Calibri" pitchFamily="34" charset="0"/>
              </a:rPr>
              <a:t>TÉMA: Politické probuzení</a:t>
            </a:r>
          </a:p>
          <a:p>
            <a:pPr eaLnBrk="1" hangingPunct="1">
              <a:buFont typeface="Wingdings" pitchFamily="2" charset="2"/>
              <a:buChar char="Ø"/>
            </a:pPr>
            <a:endParaRPr lang="cs-CZ" sz="1400" dirty="0" smtClean="0">
              <a:latin typeface="Calibri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1400" dirty="0" smtClean="0">
                <a:latin typeface="Calibri" pitchFamily="34" charset="0"/>
              </a:rPr>
              <a:t>ANOTACE</a:t>
            </a:r>
            <a:r>
              <a:rPr lang="cs-CZ" sz="1400" b="1" dirty="0" smtClean="0">
                <a:latin typeface="Calibri" pitchFamily="34" charset="0"/>
              </a:rPr>
              <a:t>: Materiál je určen k  výkladu. Seznamuje s rokem 1848. Slouží k zapsání do sešitů, čtení s porozuměním, upevňování získaných informací.</a:t>
            </a:r>
          </a:p>
          <a:p>
            <a:pPr lvl="2" eaLnBrk="1" hangingPunct="1">
              <a:buFontTx/>
              <a:buNone/>
            </a:pPr>
            <a:endParaRPr lang="cs-CZ" sz="600" dirty="0" smtClean="0">
              <a:latin typeface="Calibri" pitchFamily="34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Char char="Ø"/>
            </a:pPr>
            <a:endParaRPr lang="cs-CZ" sz="1600" b="1" dirty="0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Char char="Ø"/>
            </a:pPr>
            <a:endParaRPr lang="cs-CZ" sz="1600" dirty="0" smtClean="0"/>
          </a:p>
        </p:txBody>
      </p:sp>
      <p:pic>
        <p:nvPicPr>
          <p:cNvPr id="2051" name="Picture 4" descr="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088" y="549275"/>
            <a:ext cx="158432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2" name="Rectangle 5"/>
          <p:cNvSpPr>
            <a:spLocks noChangeArrowheads="1"/>
          </p:cNvSpPr>
          <p:nvPr/>
        </p:nvSpPr>
        <p:spPr bwMode="auto">
          <a:xfrm>
            <a:off x="1765300" y="603250"/>
            <a:ext cx="6623050" cy="92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cs-CZ">
                <a:latin typeface="Times New Roman" pitchFamily="18" charset="0"/>
                <a:cs typeface="Times New Roman" pitchFamily="18" charset="0"/>
              </a:rPr>
              <a:t>                                     </a:t>
            </a:r>
            <a:r>
              <a:rPr lang="cs-CZ" sz="1200" b="1">
                <a:latin typeface="Times New Roman" pitchFamily="18" charset="0"/>
                <a:cs typeface="Times New Roman" pitchFamily="18" charset="0"/>
              </a:rPr>
              <a:t>Základní  škola a mateřská škola J.A.Komenského</a:t>
            </a:r>
            <a:endParaRPr lang="cs-CZ" sz="120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cs-CZ" sz="1200" b="1">
                <a:latin typeface="Times New Roman" pitchFamily="18" charset="0"/>
                <a:cs typeface="Times New Roman" pitchFamily="18" charset="0"/>
              </a:rPr>
              <a:t>                                                                    v Novém  Strašecí</a:t>
            </a:r>
            <a:r>
              <a:rPr lang="cs-CZ" sz="1200">
                <a:latin typeface="Times New Roman" pitchFamily="18" charset="0"/>
                <a:cs typeface="Times New Roman" pitchFamily="18" charset="0"/>
              </a:rPr>
              <a:t>                     </a:t>
            </a:r>
          </a:p>
          <a:p>
            <a:pPr algn="ctr"/>
            <a:r>
              <a:rPr lang="cs-CZ" sz="1200">
                <a:latin typeface="Times New Roman" pitchFamily="18" charset="0"/>
                <a:cs typeface="Times New Roman" pitchFamily="18" charset="0"/>
              </a:rPr>
              <a:t>                                                  Komenského nám. 209, 271 01 Nové Strašecí</a:t>
            </a:r>
          </a:p>
          <a:p>
            <a:pPr algn="ctr"/>
            <a:r>
              <a:rPr lang="cs-CZ" sz="1200">
                <a:latin typeface="Times New Roman" pitchFamily="18" charset="0"/>
                <a:cs typeface="Times New Roman" pitchFamily="18" charset="0"/>
              </a:rPr>
              <a:t>                                                 tel. 311 240 401, 311 240 400, email: zsnovstra@email.cz</a:t>
            </a:r>
          </a:p>
        </p:txBody>
      </p:sp>
      <p:pic>
        <p:nvPicPr>
          <p:cNvPr id="2053" name="Obrázek 3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4075" y="5319713"/>
            <a:ext cx="5111750" cy="989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pPr algn="l"/>
            <a:r>
              <a:rPr lang="cs-CZ" dirty="0" smtClean="0"/>
              <a:t>Politické probuzení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4294967295"/>
          </p:nvPr>
        </p:nvSpPr>
        <p:spPr>
          <a:xfrm>
            <a:off x="0" y="1600200"/>
            <a:ext cx="8229600" cy="4525963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cs-CZ" sz="3600" dirty="0" smtClean="0"/>
              <a:t>v roce 1848 se Češi postavili proti císaři</a:t>
            </a:r>
          </a:p>
          <a:p>
            <a:pPr>
              <a:buFontTx/>
              <a:buChar char="-"/>
            </a:pPr>
            <a:r>
              <a:rPr lang="cs-CZ" sz="3600" dirty="0" smtClean="0"/>
              <a:t>požadovali: 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395536" y="3356992"/>
            <a:ext cx="666419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-češtinu rovnoprávnou s němčinou</a:t>
            </a:r>
            <a:endParaRPr lang="cs-CZ" sz="36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395536" y="4005064"/>
            <a:ext cx="628691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Tx/>
              <a:buChar char="-"/>
            </a:pPr>
            <a:r>
              <a:rPr lang="cs-CZ" sz="3600" dirty="0" smtClean="0"/>
              <a:t>zrušení cenzury</a:t>
            </a:r>
          </a:p>
          <a:p>
            <a:r>
              <a:rPr lang="cs-CZ" sz="3600" dirty="0" smtClean="0"/>
              <a:t> (= kontrola zpráv pro veřejnost)</a:t>
            </a:r>
            <a:endParaRPr lang="cs-CZ" sz="36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395536" y="5157192"/>
            <a:ext cx="312194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- zrušení roboty</a:t>
            </a:r>
            <a:endParaRPr lang="cs-CZ" sz="36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23528" y="5733256"/>
            <a:ext cx="494975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- částečnou samostatnost</a:t>
            </a:r>
            <a:endParaRPr lang="cs-CZ" sz="36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467544" y="620688"/>
            <a:ext cx="513377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- lidé tvořili Národní gardy</a:t>
            </a:r>
            <a:endParaRPr lang="cs-CZ" sz="36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827584" y="1196752"/>
            <a:ext cx="550926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(na ochranu svobod občanů)</a:t>
            </a:r>
            <a:endParaRPr lang="cs-CZ" sz="3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95536" y="1916832"/>
            <a:ext cx="59947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- císařské vojsko napadlo Prahu</a:t>
            </a:r>
            <a:endParaRPr lang="cs-CZ" sz="3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467544" y="2636912"/>
            <a:ext cx="49023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- Pražané stavěli barikády</a:t>
            </a:r>
            <a:endParaRPr lang="cs-CZ" sz="36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683568" y="3429000"/>
            <a:ext cx="686361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i="1" dirty="0" smtClean="0"/>
              <a:t>(Podívej se na kresby z těchto bojů.</a:t>
            </a:r>
          </a:p>
          <a:p>
            <a:r>
              <a:rPr lang="cs-CZ" sz="3600" b="1" i="1" dirty="0"/>
              <a:t> </a:t>
            </a:r>
            <a:r>
              <a:rPr lang="cs-CZ" sz="3600" b="1" i="1" dirty="0" smtClean="0"/>
              <a:t> Jak tyto boje asi dopadly?)</a:t>
            </a:r>
            <a:endParaRPr lang="cs-CZ" sz="3600" b="1" i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539552" y="4653136"/>
            <a:ext cx="431002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- vojáci bouře potlačili</a:t>
            </a:r>
            <a:endParaRPr lang="cs-CZ" sz="3600" dirty="0"/>
          </a:p>
        </p:txBody>
      </p:sp>
      <p:pic>
        <p:nvPicPr>
          <p:cNvPr id="1026" name="Picture 2" descr="Soubor:Praha Barricades 184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-116390"/>
            <a:ext cx="8496943" cy="686714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4.16281E-7 L 1.66667E-6 -0.20976 " pathEditMode="relative" ptsTypes="AA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8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764704"/>
            <a:ext cx="636103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- jediný úspěch revoluce 1848:</a:t>
            </a:r>
            <a:endParaRPr lang="cs-CZ" sz="36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755576" y="1556792"/>
            <a:ext cx="324960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u="sng" dirty="0"/>
              <a:t>z</a:t>
            </a:r>
            <a:r>
              <a:rPr lang="cs-CZ" sz="3600" b="1" u="sng" dirty="0" smtClean="0"/>
              <a:t>rušení roboty</a:t>
            </a:r>
            <a:endParaRPr lang="cs-CZ" sz="3600" b="1" u="sng" dirty="0"/>
          </a:p>
        </p:txBody>
      </p:sp>
      <p:sp>
        <p:nvSpPr>
          <p:cNvPr id="4" name="Obdélník 3"/>
          <p:cNvSpPr/>
          <p:nvPr/>
        </p:nvSpPr>
        <p:spPr>
          <a:xfrm>
            <a:off x="179512" y="3861048"/>
            <a:ext cx="68580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600" b="1" dirty="0"/>
              <a:t>Modli se Čechu,</a:t>
            </a:r>
          </a:p>
          <a:p>
            <a:r>
              <a:rPr lang="cs-CZ" sz="3600" b="1" dirty="0"/>
              <a:t>k svatému Vojtěchu</a:t>
            </a:r>
          </a:p>
          <a:p>
            <a:r>
              <a:rPr lang="cs-CZ" sz="3600" b="1" dirty="0"/>
              <a:t>by tě svobodné národy</a:t>
            </a:r>
          </a:p>
          <a:p>
            <a:r>
              <a:rPr lang="cs-CZ" sz="3600" b="1" dirty="0"/>
              <a:t>vzaly do cechu.</a:t>
            </a:r>
            <a:endParaRPr lang="cs-CZ" sz="3600" dirty="0"/>
          </a:p>
        </p:txBody>
      </p:sp>
      <p:pic>
        <p:nvPicPr>
          <p:cNvPr id="16386" name="Picture 2" descr="Soubor:Jan Vilímek - Karel Havlíček Borovský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72" y="1772816"/>
            <a:ext cx="3733800" cy="4648201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6" name="TextovéPole 5"/>
          <p:cNvSpPr txBox="1"/>
          <p:nvPr/>
        </p:nvSpPr>
        <p:spPr>
          <a:xfrm>
            <a:off x="0" y="2708920"/>
            <a:ext cx="4915128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i="1" dirty="0" smtClean="0"/>
              <a:t>(Jak chápeš tento epigram</a:t>
            </a:r>
          </a:p>
          <a:p>
            <a:r>
              <a:rPr lang="cs-CZ" sz="3200" b="1" i="1" dirty="0"/>
              <a:t> </a:t>
            </a:r>
            <a:r>
              <a:rPr lang="cs-CZ" sz="3200" b="1" i="1" dirty="0" smtClean="0"/>
              <a:t>K. H. Borovského?)</a:t>
            </a:r>
            <a:endParaRPr lang="cs-CZ" sz="3200" b="1" i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5580112" y="5229200"/>
            <a:ext cx="289534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chemeClr val="bg1"/>
                </a:solidFill>
              </a:rPr>
              <a:t>Karel Havlíček</a:t>
            </a:r>
          </a:p>
          <a:p>
            <a:r>
              <a:rPr lang="cs-CZ" sz="3200" dirty="0" smtClean="0">
                <a:solidFill>
                  <a:schemeClr val="bg1"/>
                </a:solidFill>
              </a:rPr>
              <a:t>Borovský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0" y="6211669"/>
            <a:ext cx="526297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i="1" dirty="0" smtClean="0">
                <a:solidFill>
                  <a:srgbClr val="FFFF00"/>
                </a:solidFill>
              </a:rPr>
              <a:t>Češi toužili po svobodě.</a:t>
            </a:r>
            <a:endParaRPr lang="cs-CZ" sz="3600" b="1" i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Soubor:Galician slaughter in 1846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764704"/>
            <a:ext cx="7362825" cy="5715000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3" name="TextovéPole 2"/>
          <p:cNvSpPr txBox="1"/>
          <p:nvPr/>
        </p:nvSpPr>
        <p:spPr>
          <a:xfrm>
            <a:off x="1115616" y="260648"/>
            <a:ext cx="459613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Povstání v Maďarsku</a:t>
            </a:r>
            <a:endParaRPr lang="cs-CZ" sz="3600" dirty="0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Soubor:József Heicke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268760"/>
            <a:ext cx="7620000" cy="5105401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sp>
        <p:nvSpPr>
          <p:cNvPr id="3" name="TextovéPole 2"/>
          <p:cNvSpPr txBox="1"/>
          <p:nvPr/>
        </p:nvSpPr>
        <p:spPr>
          <a:xfrm>
            <a:off x="971600" y="620688"/>
            <a:ext cx="616707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Povstání v Rakousku (Vídeň)</a:t>
            </a:r>
            <a:endParaRPr lang="cs-CZ" sz="3600" dirty="0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 případě, že se jedná o </a:t>
            </a:r>
            <a:r>
              <a:rPr lang="cs-CZ" b="1" dirty="0" smtClean="0"/>
              <a:t>volné dílo</a:t>
            </a:r>
            <a:r>
              <a:rPr lang="cs-CZ" dirty="0" smtClean="0"/>
              <a:t>, citaci neuvádím, protože doba ochrany majetkových autorských práv u těchto děl již </a:t>
            </a:r>
            <a:r>
              <a:rPr lang="cs-CZ" b="1" dirty="0" smtClean="0"/>
              <a:t>vypršela</a:t>
            </a:r>
            <a:r>
              <a:rPr lang="cs-CZ" dirty="0" smtClean="0"/>
              <a:t>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rchol">
  <a:themeElements>
    <a:clrScheme name="Vrchol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Vrchol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Vrchol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542</TotalTime>
  <Words>256</Words>
  <Application>Microsoft Office PowerPoint</Application>
  <PresentationFormat>Předvádění na obrazovce (4:3)</PresentationFormat>
  <Paragraphs>46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Vrchol</vt:lpstr>
      <vt:lpstr>Snímek 1</vt:lpstr>
      <vt:lpstr>Politické probuzení</vt:lpstr>
      <vt:lpstr>Snímek 3</vt:lpstr>
      <vt:lpstr>Snímek 4</vt:lpstr>
      <vt:lpstr>Snímek 5</vt:lpstr>
      <vt:lpstr>Snímek 6</vt:lpstr>
      <vt:lpstr>Snímek 7</vt:lpstr>
    </vt:vector>
  </TitlesOfParts>
  <Company>ZŠ a MŠ J.A. Komenského Nové Strašecí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Politické probuzení</dc:title>
  <dc:creator>učitel</dc:creator>
  <cp:lastModifiedBy>učitel</cp:lastModifiedBy>
  <cp:revision>15</cp:revision>
  <dcterms:created xsi:type="dcterms:W3CDTF">2013-08-05T07:10:10Z</dcterms:created>
  <dcterms:modified xsi:type="dcterms:W3CDTF">2013-10-23T17:27:44Z</dcterms:modified>
</cp:coreProperties>
</file>