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7" r:id="rId8"/>
    <p:sldId id="264" r:id="rId9"/>
    <p:sldId id="266" r:id="rId10"/>
    <p:sldId id="265" r:id="rId11"/>
    <p:sldId id="262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95B8DF5D-8981-4E49-A86E-35037CC03E47}" type="datetimeFigureOut">
              <a:rPr lang="cs-CZ" smtClean="0"/>
              <a:pPr/>
              <a:t>23.10.2013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D8ADBBF4-EB2D-4CDA-BBD6-91B251DA14D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ertreibung.jpg" TargetMode="External"/><Relationship Id="rId2" Type="http://schemas.openxmlformats.org/officeDocument/2006/relationships/hyperlink" Target="http://cs.wikipedia.org/wiki/Soubor:Ropik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s.wikipedia.org/wiki/Soubor:Bundesarchiv_Bild_146-1970-005-28,_Anschluss_sudetendeutscher_Gebiete.jpg" TargetMode="External"/><Relationship Id="rId4" Type="http://schemas.openxmlformats.org/officeDocument/2006/relationships/hyperlink" Target="http://cs.wikipedia.org/wiki/Soubor:Bundesarchiv_Bild_183-58507-003,_Besetzung_des_Sudetenlands,_Grenzpfahl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undesarchiv_Bild_183-R69173,_M%C3%BCnchener_Abkommen,_Staatschefs.jpg" TargetMode="External"/><Relationship Id="rId2" Type="http://schemas.openxmlformats.org/officeDocument/2006/relationships/hyperlink" Target="http://cs.wikipedia.org/wiki/Soubor:MO_S-19(c)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700213"/>
            <a:ext cx="7993063" cy="3600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ČÍSLO PROJEKTU: 1.4 OP VK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NÁZEV: VY_52_INOVACE_32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AUTOR: Magdalena Pelcová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OBDOBÍ: 2013 - 14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ROČNÍK: 5.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OBLAST: Člověk a jeho svět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VZDĚLÁVACÍ OBOR: 1. stupeň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TÉMATICKÝ OKRUH: Lidé a čas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TÉMA: Republika se hroutí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1400" dirty="0" smtClean="0">
              <a:latin typeface="Calibri" pitchFamily="34" charset="0"/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1400" dirty="0" smtClean="0">
                <a:latin typeface="Calibri" pitchFamily="34" charset="0"/>
              </a:rPr>
              <a:t>ANOTACE</a:t>
            </a:r>
            <a:r>
              <a:rPr lang="cs-CZ" sz="1400" b="1" dirty="0" smtClean="0">
                <a:latin typeface="Calibri" pitchFamily="34" charset="0"/>
              </a:rPr>
              <a:t>: Materiál je určen k výkladu. Seznamuje s koncem první republiky a Mnichovskou dohodou. Slouží k zapsání do sešitů, čtení s porozuměním, upevňování získaných informací.</a:t>
            </a:r>
          </a:p>
          <a:p>
            <a:pPr lvl="2" eaLnBrk="1" hangingPunct="1">
              <a:buFontTx/>
              <a:buNone/>
            </a:pPr>
            <a:endParaRPr lang="cs-CZ" sz="600" dirty="0" smtClean="0">
              <a:latin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b="1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endParaRPr lang="cs-CZ" sz="1600" dirty="0" smtClean="0"/>
          </a:p>
        </p:txBody>
      </p:sp>
      <p:pic>
        <p:nvPicPr>
          <p:cNvPr id="2051" name="Picture 4" descr="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549275"/>
            <a:ext cx="15843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1765300" y="603250"/>
            <a:ext cx="662305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 škola a mateřská škola J.A.Komenského</a:t>
            </a:r>
            <a:endParaRPr lang="cs-CZ" sz="120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1200" b="1">
                <a:latin typeface="Times New Roman" pitchFamily="18" charset="0"/>
                <a:cs typeface="Times New Roman" pitchFamily="18" charset="0"/>
              </a:rPr>
              <a:t>                                                                    v Novém  Strašecí</a:t>
            </a:r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 Komenského nám. 209, 271 01 Nové Strašecí</a:t>
            </a:r>
          </a:p>
          <a:p>
            <a:pPr algn="ctr"/>
            <a:r>
              <a:rPr lang="cs-CZ" sz="1200">
                <a:latin typeface="Times New Roman" pitchFamily="18" charset="0"/>
                <a:cs typeface="Times New Roman" pitchFamily="18" charset="0"/>
              </a:rPr>
              <a:t>                                                 tel. 311 240 401, 311 240 400, email: zsnovstra@email.cz</a:t>
            </a:r>
          </a:p>
        </p:txBody>
      </p:sp>
      <p:pic>
        <p:nvPicPr>
          <p:cNvPr id="2053" name="Obrázek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319713"/>
            <a:ext cx="5111750" cy="98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685091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u="sng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Republika se hroutí</a:t>
            </a:r>
            <a:endParaRPr lang="cs-CZ" sz="5400" b="1" u="sng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512" y="2204864"/>
            <a:ext cx="6288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- v roce 1935 se stal prezidentem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81705" y="2204864"/>
            <a:ext cx="2762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u="sng" dirty="0" smtClean="0"/>
              <a:t>Edvard Beneš</a:t>
            </a:r>
            <a:endParaRPr lang="cs-CZ" sz="3600" u="sng" dirty="0"/>
          </a:p>
        </p:txBody>
      </p:sp>
      <p:pic>
        <p:nvPicPr>
          <p:cNvPr id="1026" name="Picture 2" descr="Soubor:Edvard Beneš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852936"/>
            <a:ext cx="2953212" cy="3771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51520" y="3933056"/>
            <a:ext cx="58456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(spolupracovník T.G. Masaryka,</a:t>
            </a:r>
          </a:p>
          <a:p>
            <a:r>
              <a:rPr lang="cs-CZ" sz="3200" b="1" i="1" dirty="0"/>
              <a:t>ř</a:t>
            </a:r>
            <a:r>
              <a:rPr lang="cs-CZ" sz="3200" b="1" i="1" dirty="0" smtClean="0"/>
              <a:t>ídil zahraniční politiku,</a:t>
            </a:r>
          </a:p>
          <a:p>
            <a:r>
              <a:rPr lang="cs-CZ" sz="3200" b="1" i="1" dirty="0"/>
              <a:t>n</a:t>
            </a:r>
            <a:r>
              <a:rPr lang="cs-CZ" sz="3200" b="1" i="1" dirty="0" smtClean="0"/>
              <a:t>astoupil po odstoupení T. G. M.)</a:t>
            </a:r>
            <a:endParaRPr lang="cs-CZ" sz="3200" b="1" i="1" dirty="0"/>
          </a:p>
        </p:txBody>
      </p:sp>
      <p:pic>
        <p:nvPicPr>
          <p:cNvPr id="1028" name="Picture 4" descr="Soubor:Tomáš Garrigue Masaryk 192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780928"/>
            <a:ext cx="2958746" cy="3888433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6228184" y="6021288"/>
            <a:ext cx="25490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T. G. Masaryk</a:t>
            </a:r>
            <a:endParaRPr lang="cs-CZ" sz="3200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908720"/>
            <a:ext cx="8481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3600" b="1" dirty="0"/>
              <a:t>v</a:t>
            </a:r>
            <a:r>
              <a:rPr lang="cs-CZ" sz="3600" b="1" baseline="0" dirty="0" smtClean="0"/>
              <a:t> Německu se objevilo nebezpečí - fašisté </a:t>
            </a:r>
          </a:p>
          <a:p>
            <a:r>
              <a:rPr lang="cs-CZ" sz="3600" b="1" dirty="0"/>
              <a:t> </a:t>
            </a:r>
            <a:r>
              <a:rPr lang="cs-CZ" sz="3600" b="1" dirty="0" smtClean="0"/>
              <a:t> </a:t>
            </a:r>
            <a:r>
              <a:rPr lang="cs-CZ" sz="3600" b="1" baseline="0" dirty="0" smtClean="0"/>
              <a:t>v čele s Adolfem Hitlerem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395536" y="2276872"/>
            <a:ext cx="820891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aseline="0" dirty="0" smtClean="0"/>
              <a:t>- hlásali, že Němci jsou předurčeni vládnout světu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251520" y="3717032"/>
            <a:ext cx="8748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aseline="0" dirty="0" smtClean="0"/>
              <a:t>- Sudetští Němci, kteří žili v Čechách v pohraničních oblastech (=Sudetech) už tisíc let, začali tvrdit, že je Češi utiskují, vyvolávali spory s Čechy a odmítli jednat s naší vládou</a:t>
            </a:r>
            <a:endParaRPr lang="cs-CZ" sz="3600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oubor:Sudetendeutsche gebiete.s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836712"/>
            <a:ext cx="7277100" cy="40957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Obdélník 2"/>
          <p:cNvSpPr/>
          <p:nvPr/>
        </p:nvSpPr>
        <p:spPr>
          <a:xfrm>
            <a:off x="971600" y="5157192"/>
            <a:ext cx="5772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dirty="0"/>
              <a:t>Oblasti dnešního </a:t>
            </a:r>
            <a:r>
              <a:rPr lang="cs-CZ" sz="3200" b="1" i="1" dirty="0" smtClean="0"/>
              <a:t>Česka, </a:t>
            </a:r>
            <a:r>
              <a:rPr lang="cs-CZ" sz="3200" b="1" i="1" dirty="0"/>
              <a:t>osídlené</a:t>
            </a:r>
          </a:p>
        </p:txBody>
      </p:sp>
      <p:sp>
        <p:nvSpPr>
          <p:cNvPr id="4" name="Obdélník 3"/>
          <p:cNvSpPr/>
          <p:nvPr/>
        </p:nvSpPr>
        <p:spPr>
          <a:xfrm>
            <a:off x="1043608" y="5733256"/>
            <a:ext cx="7566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i="1" dirty="0"/>
              <a:t>převážně </a:t>
            </a:r>
            <a:r>
              <a:rPr lang="cs-CZ" sz="3200" b="1" i="1" dirty="0" smtClean="0"/>
              <a:t>německojazyčným</a:t>
            </a:r>
            <a:r>
              <a:rPr lang="cs-CZ" sz="3200" b="1" i="1" dirty="0"/>
              <a:t> </a:t>
            </a:r>
            <a:r>
              <a:rPr lang="cs-CZ" sz="3200" b="1" i="1" dirty="0" smtClean="0"/>
              <a:t>obyvatelstvem.</a:t>
            </a:r>
            <a:r>
              <a:rPr lang="cs-CZ" dirty="0"/>
              <a:t> 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899592" y="908720"/>
            <a:ext cx="16033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SUDETY</a:t>
            </a:r>
            <a:endParaRPr lang="cs-CZ" sz="2800" dirty="0">
              <a:solidFill>
                <a:schemeClr val="bg1"/>
              </a:solidFill>
            </a:endParaRPr>
          </a:p>
        </p:txBody>
      </p:sp>
      <p:cxnSp>
        <p:nvCxnSpPr>
          <p:cNvPr id="7" name="Přímá spojovací šipka 6"/>
          <p:cNvCxnSpPr/>
          <p:nvPr/>
        </p:nvCxnSpPr>
        <p:spPr>
          <a:xfrm>
            <a:off x="1403648" y="1412776"/>
            <a:ext cx="216024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šipka 8"/>
          <p:cNvCxnSpPr/>
          <p:nvPr/>
        </p:nvCxnSpPr>
        <p:spPr>
          <a:xfrm>
            <a:off x="1403648" y="1412776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1403648" y="1412776"/>
            <a:ext cx="5112568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šipka 12"/>
          <p:cNvCxnSpPr/>
          <p:nvPr/>
        </p:nvCxnSpPr>
        <p:spPr>
          <a:xfrm>
            <a:off x="1403648" y="1412776"/>
            <a:ext cx="1728192" cy="30963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/>
          <p:nvPr/>
        </p:nvCxnSpPr>
        <p:spPr>
          <a:xfrm>
            <a:off x="1403648" y="1412776"/>
            <a:ext cx="4248472" cy="2880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oubor:Rop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3789040"/>
            <a:ext cx="3888432" cy="2919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Obdélník 1"/>
          <p:cNvSpPr/>
          <p:nvPr/>
        </p:nvSpPr>
        <p:spPr>
          <a:xfrm>
            <a:off x="467544" y="836712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Char char="-"/>
            </a:pPr>
            <a:r>
              <a:rPr lang="cs-CZ" sz="3600" baseline="0" dirty="0" smtClean="0"/>
              <a:t>prezident </a:t>
            </a:r>
            <a:r>
              <a:rPr lang="cs-CZ" sz="3600" b="1" baseline="0" dirty="0" smtClean="0"/>
              <a:t>Edvard Beneš vycítil nebezpečí, nechal postavit na hranici s Německem </a:t>
            </a:r>
            <a:r>
              <a:rPr lang="cs-CZ" sz="3600" baseline="0" dirty="0" smtClean="0"/>
              <a:t>vojenské pevnosti a bunkry </a:t>
            </a:r>
          </a:p>
          <a:p>
            <a:r>
              <a:rPr lang="cs-CZ" sz="3600" baseline="0" dirty="0" smtClean="0"/>
              <a:t>a vyhlásil </a:t>
            </a:r>
            <a:r>
              <a:rPr lang="cs-CZ" sz="3600" b="1" u="sng" baseline="0" dirty="0" smtClean="0"/>
              <a:t>mobilizaci</a:t>
            </a:r>
            <a:r>
              <a:rPr lang="cs-CZ" sz="3600" b="1" baseline="0" dirty="0" smtClean="0"/>
              <a:t> (= nástup do armády), lidé šli nadšeně </a:t>
            </a:r>
            <a:r>
              <a:rPr lang="cs-CZ" sz="3600" baseline="0" dirty="0" smtClean="0"/>
              <a:t> bránit svoji vlast</a:t>
            </a:r>
            <a:endParaRPr lang="cs-CZ" sz="3600" dirty="0"/>
          </a:p>
        </p:txBody>
      </p:sp>
      <p:pic>
        <p:nvPicPr>
          <p:cNvPr id="17414" name="Picture 6" descr="Soubor:MO S-19(c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76672"/>
            <a:ext cx="7992887" cy="5628153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836712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aseline="0" dirty="0" smtClean="0"/>
              <a:t>- Hitler se sešel se zástupci </a:t>
            </a:r>
            <a:r>
              <a:rPr lang="cs-CZ" sz="3600" b="1" baseline="0" dirty="0" smtClean="0"/>
              <a:t>Francie, Itálie a Anglie, na jejichž pomoc spoléhal  Beneš</a:t>
            </a:r>
            <a:endParaRPr lang="cs-CZ" sz="3600" dirty="0"/>
          </a:p>
        </p:txBody>
      </p:sp>
      <p:sp>
        <p:nvSpPr>
          <p:cNvPr id="3" name="Obdélník 2"/>
          <p:cNvSpPr/>
          <p:nvPr/>
        </p:nvSpPr>
        <p:spPr>
          <a:xfrm>
            <a:off x="467544" y="2636912"/>
            <a:ext cx="8064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aseline="0" dirty="0" smtClean="0"/>
              <a:t>- přinutil je podepsat souhlas s odtržením Sudet od naší republiky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539552" y="4005064"/>
            <a:ext cx="79563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aseline="0" dirty="0" smtClean="0"/>
              <a:t>- stalo se to v Mnichově </a:t>
            </a:r>
            <a:r>
              <a:rPr lang="cs-CZ" sz="3600" b="1" baseline="0" dirty="0" smtClean="0"/>
              <a:t>29. září 1938 (tuto dohodu nazýváme </a:t>
            </a:r>
            <a:r>
              <a:rPr lang="cs-CZ" sz="3600" b="1" u="sng" baseline="0" dirty="0" smtClean="0"/>
              <a:t>Mnichovská dohoda</a:t>
            </a:r>
            <a:r>
              <a:rPr lang="cs-CZ" sz="3600" b="1" baseline="0" dirty="0" smtClean="0"/>
              <a:t> nebo </a:t>
            </a:r>
            <a:r>
              <a:rPr lang="pl-PL" sz="3600" baseline="0" dirty="0" smtClean="0"/>
              <a:t>také „</a:t>
            </a:r>
            <a:r>
              <a:rPr lang="pl-PL" sz="3600" b="1" u="sng" baseline="0" dirty="0" smtClean="0"/>
              <a:t>O nás bez nás</a:t>
            </a:r>
            <a:r>
              <a:rPr lang="pl-PL" sz="3600" b="1" baseline="0" dirty="0" smtClean="0"/>
              <a:t>")</a:t>
            </a:r>
            <a:endParaRPr lang="cs-CZ" sz="36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Soubor:Bundesarchiv Bild 183-R69173, Münchener Abkommen, Staatschef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412776"/>
            <a:ext cx="7620000" cy="523875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3635896" y="1412776"/>
            <a:ext cx="1558440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Hitler </a:t>
            </a:r>
          </a:p>
          <a:p>
            <a:r>
              <a:rPr lang="cs-CZ" sz="2800" dirty="0" smtClean="0"/>
              <a:t>Německo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476672"/>
            <a:ext cx="2244782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Chamberlain</a:t>
            </a:r>
          </a:p>
          <a:p>
            <a:r>
              <a:rPr lang="cs-CZ" sz="2800" dirty="0" smtClean="0"/>
              <a:t>Velká Británie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51720" y="1700808"/>
            <a:ext cx="1418978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Daladier</a:t>
            </a:r>
          </a:p>
          <a:p>
            <a:r>
              <a:rPr lang="cs-CZ" sz="2800" dirty="0" smtClean="0"/>
              <a:t>Francie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364088" y="1340768"/>
            <a:ext cx="1619354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Mussolini</a:t>
            </a:r>
          </a:p>
          <a:p>
            <a:r>
              <a:rPr lang="cs-CZ" sz="2800" dirty="0" smtClean="0"/>
              <a:t>Itálie</a:t>
            </a:r>
            <a:endParaRPr lang="cs-CZ" sz="2800" dirty="0"/>
          </a:p>
        </p:txBody>
      </p:sp>
      <p:cxnSp>
        <p:nvCxnSpPr>
          <p:cNvPr id="8" name="Přímá spojovací šipka 7"/>
          <p:cNvCxnSpPr>
            <a:stCxn id="4" idx="2"/>
          </p:cNvCxnSpPr>
          <p:nvPr/>
        </p:nvCxnSpPr>
        <p:spPr>
          <a:xfrm>
            <a:off x="1301903" y="1430779"/>
            <a:ext cx="29737" cy="7020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6" idx="2"/>
          </p:cNvCxnSpPr>
          <p:nvPr/>
        </p:nvCxnSpPr>
        <p:spPr>
          <a:xfrm flipH="1">
            <a:off x="5940152" y="2294875"/>
            <a:ext cx="233613" cy="48605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275856" y="548680"/>
            <a:ext cx="3275256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O NÁS BEZ NÁS</a:t>
            </a:r>
            <a:endParaRPr lang="cs-CZ" sz="3200" b="1" dirty="0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04664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b="1" baseline="0" dirty="0" smtClean="0"/>
              <a:t>- vojáci museli bez boje opustit bunkry a Němci obsadili Sudety, Češi zde žijící se museli</a:t>
            </a:r>
            <a:r>
              <a:rPr lang="cs-CZ" sz="3600" b="1" dirty="0" smtClean="0"/>
              <a:t> </a:t>
            </a:r>
            <a:r>
              <a:rPr lang="cs-CZ" sz="3600" b="1" baseline="0" dirty="0" smtClean="0"/>
              <a:t>odstěhovat (=konec 1. republiky)</a:t>
            </a:r>
            <a:endParaRPr lang="cs-CZ" sz="3600" dirty="0"/>
          </a:p>
        </p:txBody>
      </p:sp>
      <p:pic>
        <p:nvPicPr>
          <p:cNvPr id="19458" name="Picture 2" descr="Soubor:Bundesarchiv Bild 146-1970-005-28, Anschluss sudetendeutscher Gebie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2204864"/>
            <a:ext cx="7560840" cy="41764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563888" y="2132856"/>
            <a:ext cx="367280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chemeClr val="bg1"/>
                </a:solidFill>
              </a:rPr>
              <a:t>Sudetští Němci vítají</a:t>
            </a:r>
          </a:p>
          <a:p>
            <a:r>
              <a:rPr lang="cs-CZ" sz="3200" b="1" i="1" dirty="0" smtClean="0">
                <a:solidFill>
                  <a:schemeClr val="bg1"/>
                </a:solidFill>
              </a:rPr>
              <a:t>     v Žatci německé</a:t>
            </a:r>
          </a:p>
          <a:p>
            <a:r>
              <a:rPr lang="cs-CZ" sz="3200" b="1" i="1" dirty="0" smtClean="0">
                <a:solidFill>
                  <a:schemeClr val="bg1"/>
                </a:solidFill>
              </a:rPr>
              <a:t>               vojáky</a:t>
            </a:r>
          </a:p>
          <a:p>
            <a:r>
              <a:rPr lang="cs-CZ" sz="3200" b="1" i="1" dirty="0">
                <a:solidFill>
                  <a:schemeClr val="bg1"/>
                </a:solidFill>
              </a:rPr>
              <a:t> </a:t>
            </a:r>
            <a:r>
              <a:rPr lang="cs-CZ" sz="3200" b="1" i="1" dirty="0" smtClean="0">
                <a:solidFill>
                  <a:schemeClr val="bg1"/>
                </a:solidFill>
              </a:rPr>
              <a:t>     </a:t>
            </a:r>
            <a:endParaRPr lang="cs-CZ" sz="3200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Soubor:Pohřeb padlých českých obětí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057" y="188640"/>
            <a:ext cx="8580423" cy="624941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ovéPole 2"/>
          <p:cNvSpPr txBox="1"/>
          <p:nvPr/>
        </p:nvSpPr>
        <p:spPr>
          <a:xfrm>
            <a:off x="755576" y="188640"/>
            <a:ext cx="7699544" cy="584775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b="1" i="1" dirty="0" smtClean="0"/>
              <a:t>(Pohřeb Čechů zabitých sudetskými Němci)</a:t>
            </a:r>
            <a:endParaRPr lang="cs-CZ" sz="3200" b="1" i="1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oubor:Vertreibu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717032"/>
            <a:ext cx="3810000" cy="2714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ovéPole 2"/>
          <p:cNvSpPr txBox="1"/>
          <p:nvPr/>
        </p:nvSpPr>
        <p:spPr>
          <a:xfrm>
            <a:off x="683568" y="5157192"/>
            <a:ext cx="413606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Češi musí opustit</a:t>
            </a:r>
          </a:p>
          <a:p>
            <a:r>
              <a:rPr lang="cs-CZ" sz="3200" b="1" i="1" dirty="0"/>
              <a:t>s</a:t>
            </a:r>
            <a:r>
              <a:rPr lang="cs-CZ" sz="3200" b="1" i="1" dirty="0" smtClean="0"/>
              <a:t>vé domovy (=ODSUN)</a:t>
            </a:r>
            <a:endParaRPr lang="cs-CZ" sz="3200" b="1" i="1" dirty="0"/>
          </a:p>
        </p:txBody>
      </p:sp>
      <p:pic>
        <p:nvPicPr>
          <p:cNvPr id="18436" name="Picture 4" descr="Soubor:Bundesarchiv Bild 183-58507-003, Besetzung des Sudetenlands, Grenzpfah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5" y="332656"/>
            <a:ext cx="4903663" cy="32403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ovéPole 4"/>
          <p:cNvSpPr txBox="1"/>
          <p:nvPr/>
        </p:nvSpPr>
        <p:spPr>
          <a:xfrm>
            <a:off x="5436096" y="908720"/>
            <a:ext cx="341151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/>
              <a:t>Sudetští Němci</a:t>
            </a:r>
          </a:p>
          <a:p>
            <a:r>
              <a:rPr lang="cs-CZ" sz="3200" b="1" i="1" dirty="0" smtClean="0"/>
              <a:t>nadšeně odstraňují</a:t>
            </a:r>
          </a:p>
          <a:p>
            <a:r>
              <a:rPr lang="cs-CZ" sz="3200" b="1" i="1" dirty="0"/>
              <a:t>h</a:t>
            </a:r>
            <a:r>
              <a:rPr lang="cs-CZ" sz="3200" b="1" i="1" dirty="0" smtClean="0"/>
              <a:t>raniční sloup</a:t>
            </a:r>
          </a:p>
          <a:p>
            <a:r>
              <a:rPr lang="cs-CZ" sz="3200" b="1" i="1" dirty="0" smtClean="0"/>
              <a:t>Československa</a:t>
            </a:r>
            <a:endParaRPr lang="cs-CZ" sz="32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052736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19. 1. 2007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cs.wikipedia.org/wiki/Soubor:Ropik.jpg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95536" y="2564904"/>
            <a:ext cx="78488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19. 3. 2013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cs.wikipedia.org/wiki/Soubor:Vertreibung.jpg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83568" y="3789040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12. 10. 2011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http://cs.wikipedia.org/wiki/Soubor:Bundesarchiv_Bild_183-58507-003,_Besetzung_des_Sudetenlands,_</a:t>
            </a:r>
            <a:r>
              <a:rPr lang="en-US" dirty="0" smtClean="0">
                <a:hlinkClick r:id="rId4"/>
              </a:rPr>
              <a:t>Grenzpfahl.jpg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27584" y="5157192"/>
            <a:ext cx="7632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24. 10. 2011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5"/>
              </a:rPr>
              <a:t>http://cs.wikipedia.org/wiki/Soubor:Bundesarchiv_Bild_146-1970-005-28,_</a:t>
            </a:r>
            <a:r>
              <a:rPr lang="en-US" dirty="0" smtClean="0">
                <a:hlinkClick r:id="rId5"/>
              </a:rPr>
              <a:t>Anschluss_sudetendeutscher_Gebiete.jpg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052736"/>
            <a:ext cx="81369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26. 8. 2005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http://cs.wikipedia.org/wiki/Soubor:MO_S-19(c).</a:t>
            </a:r>
            <a:r>
              <a:rPr lang="en-US" dirty="0" smtClean="0">
                <a:hlinkClick r:id="rId2"/>
              </a:rPr>
              <a:t>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683568" y="2564904"/>
            <a:ext cx="64624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/>
              <a:t>Wikipedia: the free encyclopedia</a:t>
            </a:r>
            <a:r>
              <a:rPr lang="en-US" dirty="0"/>
              <a:t> [online]. San Francisco (CA): Wikimedia Foundation, 3. 5. 2010 [cit. 2013-08-20].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http://cs.wikipedia.org/wiki/Soubor:Bundesarchiv_Bild_183-R69173,_M%C3%BCnchener_Abkommen,_</a:t>
            </a:r>
            <a:r>
              <a:rPr lang="en-US" dirty="0" smtClean="0">
                <a:hlinkClick r:id="rId3"/>
              </a:rPr>
              <a:t>Staatschefs.jpg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4365104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V případě, že se jedná o </a:t>
            </a:r>
            <a:r>
              <a:rPr lang="cs-CZ" b="1" dirty="0" smtClean="0"/>
              <a:t>volné dílo</a:t>
            </a:r>
            <a:r>
              <a:rPr lang="cs-CZ" dirty="0" smtClean="0"/>
              <a:t>, citaci neuvádím, protože doba ochrany majetkových autorských práv u těchto děl již </a:t>
            </a:r>
            <a:r>
              <a:rPr lang="cs-CZ" b="1" dirty="0" smtClean="0"/>
              <a:t>vypršela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294</TotalTime>
  <Words>416</Words>
  <Application>Microsoft Office PowerPoint</Application>
  <PresentationFormat>Předvádění na obrazovce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Lití písma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ZŠ a MŠ J.A. Komenského Nové Strašecí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učitel</dc:creator>
  <cp:lastModifiedBy>učitel</cp:lastModifiedBy>
  <cp:revision>19</cp:revision>
  <dcterms:created xsi:type="dcterms:W3CDTF">2013-08-20T07:48:07Z</dcterms:created>
  <dcterms:modified xsi:type="dcterms:W3CDTF">2013-10-23T17:47:52Z</dcterms:modified>
</cp:coreProperties>
</file>