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handoutMasterIdLst>
    <p:handoutMasterId r:id="rId19"/>
  </p:handoutMasterIdLst>
  <p:sldIdLst>
    <p:sldId id="283" r:id="rId3"/>
    <p:sldId id="280" r:id="rId4"/>
    <p:sldId id="281" r:id="rId5"/>
    <p:sldId id="282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78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E70486F8-6A70-49F5-974F-A93DE1FAA82D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142285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7A92C7BE-D4DE-42EC-BFE6-8CE5FE3CEA0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635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83A9D15-F87D-4CC3-8475-BB0CCE3B88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1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34BE615-891D-4B7B-AF98-5806C18DE8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7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734C9F5-8297-4D11-B5CF-649239B6BDB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978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16862F-945E-47C1-8CA6-FA65790CDC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6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DEDCB0F-0997-4C43-A6A0-1996206D029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21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CC7F6F6-4E0C-4844-A7A8-00A78D60B7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13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8191A0-ADF4-4A2B-8464-F621B7064D7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9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95C4C4-76BE-4D08-9A77-7908E0ADAA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400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3A93D43-246A-4A2F-9E40-D2F245AB31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219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22A01E4-A20B-4C0D-88DC-F46BD22E849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0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7400" cy="45259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5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6321890-534E-4D48-A9E4-4616BEB4CB77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B3DEC96-A1D2-4D52-A764-55053E7D664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9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E268CB-7109-4C19-9F53-D0AF5F044AD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95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490B5EC-4663-4010-8318-A7F69A16F5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91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4B5A134-537C-4449-BBBA-08D5348710B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654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47514C-06A0-496C-8537-9117A2965E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41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0C08EE2-D84F-4BD7-8C20-D1E824040DD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C884569-DEB0-4658-BBB4-5ED8B72A56B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6AAEBA-3D65-4B7F-9718-9F274DD468E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84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2C06C32-9112-4D3F-BC89-5EB57FB16FC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02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122771-5461-4A67-9F87-DC4C68EA6A8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83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CE38BF-7F01-4093-A4E0-9D2AFD6F5C1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6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F6D8B7B-C2C0-422E-AC4A-5C85EDB0C2B3}" type="datetime1">
              <a:rPr lang="cs-CZ" smtClean="0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2EC5AF-5D53-45EB-A70D-C0FBAB8CDF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64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85799" y="2130480"/>
            <a:ext cx="7772039" cy="14695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56321890-534E-4D48-A9E4-4616BEB4CB77}" type="datetime1">
              <a:rPr lang="cs-CZ"/>
              <a:pPr lvl="0"/>
              <a:t>7. 12. 2013</a:t>
            </a:fld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9" y="63565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2D16D267-163B-435A-A2B3-4F9C6F238117}" type="slidenum">
              <a:t>‹#›</a:t>
            </a:fld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1"/>
          </p:nvPr>
        </p:nvSpPr>
        <p:spPr>
          <a:xfrm>
            <a:off x="457200" y="1604520"/>
            <a:ext cx="8229240" cy="45259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/>
        <a:defRPr lang="cs-CZ" sz="44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algn="l" rtl="0" hangingPunct="1">
        <a:spcBef>
          <a:spcPts val="0"/>
        </a:spcBef>
        <a:spcAft>
          <a:spcPts val="1417"/>
        </a:spcAft>
        <a:tabLst/>
        <a:defRPr lang="cs-CZ" sz="32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Klepněte pro úpravu formátu textu osnovy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 osnovy</a:t>
            </a:r>
          </a:p>
          <a:p>
            <a:pPr lvl="4"/>
            <a:r>
              <a:rPr lang="cs-CZ"/>
              <a:t>Pátá úroveň osnovy</a:t>
            </a:r>
          </a:p>
          <a:p>
            <a:pPr lvl="5"/>
            <a:r>
              <a:rPr lang="cs-CZ"/>
              <a:t>Šestá úroveň</a:t>
            </a:r>
          </a:p>
          <a:p>
            <a:pPr lvl="6"/>
            <a:r>
              <a:rPr lang="cs-CZ"/>
              <a:t>Sedmá úroveň</a:t>
            </a:r>
          </a:p>
          <a:p>
            <a:pPr lvl="7"/>
            <a:r>
              <a:rPr lang="cs-CZ"/>
              <a:t>Osmá úroveň textu</a:t>
            </a:r>
          </a:p>
          <a:p>
            <a:pPr lvl="0"/>
            <a:r>
              <a:rPr lang="cs-CZ"/>
              <a:t>Devátá úroveňKliknutím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CF6D8B7B-C2C0-422E-AC4A-5C85EDB0C2B3}" type="datetime1">
              <a:rPr lang="cs-CZ"/>
              <a:pPr lvl="0"/>
              <a:t>7. 12. 2013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9" y="6356520"/>
            <a:ext cx="28951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9889C802-6E7E-458A-B3CF-7DC3D03F67B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/>
        <a:defRPr lang="cs-CZ" sz="44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lvl="0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1pPr>
      <a:lvl2pPr lvl="1" rtl="0">
        <a:buSzPct val="75000"/>
        <a:buFont typeface="StarSymbol"/>
        <a:buChar char="–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2pPr>
      <a:lvl3pPr lvl="2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3pPr>
      <a:lvl4pPr lvl="3" rtl="0">
        <a:buSzPct val="75000"/>
        <a:buFont typeface="StarSymbol"/>
        <a:buChar char="–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4pPr>
      <a:lvl5pPr lvl="4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5pPr>
      <a:lvl6pPr lvl="5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6pPr>
      <a:lvl7pPr lvl="6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7pPr>
      <a:lvl8pPr lvl="7" rtl="0">
        <a:buSzPct val="45000"/>
        <a:buFont typeface="StarSymbol"/>
        <a:buChar char="●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8pPr>
      <a:lvl9pPr marL="0" marR="0" lvl="0" indent="0" algn="l" rtl="0" hangingPunct="1">
        <a:spcBef>
          <a:spcPts val="638"/>
        </a:spcBef>
        <a:spcAft>
          <a:spcPts val="1417"/>
        </a:spcAft>
        <a:buSzPct val="45000"/>
        <a:buFont typeface="Arial" pitchFamily="32"/>
        <a:buChar char="•"/>
        <a:tabLst/>
        <a:defRPr lang="cs-CZ" sz="3200" b="0" i="0" u="none" strike="noStrike" spc="0">
          <a:solidFill>
            <a:srgbClr val="000000"/>
          </a:solidFill>
          <a:latin typeface="Calibri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.jpe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5" Type="http://schemas.openxmlformats.org/officeDocument/2006/relationships/hyperlink" Target="http://www.youtube.com/watch?v=yjRAZ4jBMsQ" TargetMode="Externa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wmaschinen.ch/Werkzeuge/Werkzeuge.html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petrpokorny.info/ziv117_karusel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ilak.cz/strojni-vyroba/soustruzeni-na-cnc-soustruhu" TargetMode="External"/><Relationship Id="rId5" Type="http://schemas.openxmlformats.org/officeDocument/2006/relationships/hyperlink" Target="http://cs.wikipedia.org/wiki/Soustruh" TargetMode="External"/><Relationship Id="rId10" Type="http://schemas.openxmlformats.org/officeDocument/2006/relationships/hyperlink" Target="http://www.profika.cz/cnc-stroje/5-osy-cnc-automaticky-soustruh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shop.boukal.cz/upinaci-naradi/rychloupinaci-nozovy-drzak-nahradni-drzak-32-x-130-typ-h-pro-kulate-noze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-support.cz/t-support/?rubrika=1454" TargetMode="External"/><Relationship Id="rId5" Type="http://schemas.openxmlformats.org/officeDocument/2006/relationships/hyperlink" Target="http://stroje.bazos.cz/inzerat/27082552/Poloautomaticky-kopirovaci-soustruh-SP-12-P-2ks.php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88588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22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práce, soustruhy a jejich části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Soustruh, hrotový, revolverový, koník, suport, vřeteník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Strojírenská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Ing. Křížová Naděžda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VY_32_INOVACE_22_426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82735" y="105273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Soustružení 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01961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44F7235-46D9-4DCE-B8C2-3D64FF0B5C2B}" type="slidenum">
              <a:t>2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8" name="Zástupný symbol pro obsah 4"/>
          <p:cNvSpPr txBox="1">
            <a:spLocks noGrp="1"/>
          </p:cNvSpPr>
          <p:nvPr>
            <p:ph idx="4294967295"/>
          </p:nvPr>
        </p:nvSpPr>
        <p:spPr>
          <a:xfrm>
            <a:off x="0" y="1052736"/>
            <a:ext cx="8229600" cy="5073427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dirty="0" smtClean="0">
                <a:latin typeface="Calibri" pitchFamily="18"/>
              </a:rPr>
              <a:t>     </a:t>
            </a:r>
            <a:r>
              <a:rPr lang="cs-CZ" sz="2000" b="1" u="sng" dirty="0">
                <a:latin typeface="Calibri" pitchFamily="18"/>
              </a:rPr>
              <a:t>Z</a:t>
            </a:r>
            <a:r>
              <a:rPr lang="cs-CZ" sz="2000" b="1" u="sng" dirty="0" smtClean="0">
                <a:latin typeface="Calibri" pitchFamily="18"/>
              </a:rPr>
              <a:t>ákladní práce</a:t>
            </a:r>
            <a:endParaRPr lang="cs-CZ" sz="2000" b="1" u="sng" dirty="0">
              <a:latin typeface="Calibri" pitchFamily="18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C:\Users\Krizova\Desktop\rezne_5b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84784"/>
            <a:ext cx="5472608" cy="4032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180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44F7235-46D9-4DCE-B8C2-3D64FF0B5C2B}" type="slidenum">
              <a:t>3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8" name="Zástupný symbol pro obsah 4"/>
          <p:cNvSpPr txBox="1">
            <a:spLocks noGrp="1"/>
          </p:cNvSpPr>
          <p:nvPr>
            <p:ph idx="4294967295"/>
          </p:nvPr>
        </p:nvSpPr>
        <p:spPr>
          <a:xfrm>
            <a:off x="0" y="1052736"/>
            <a:ext cx="8229600" cy="5073427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dirty="0" smtClean="0">
                <a:latin typeface="Calibri" pitchFamily="18"/>
              </a:rPr>
              <a:t>     </a:t>
            </a:r>
            <a:r>
              <a:rPr lang="cs-CZ" sz="2000" b="1" u="sng" dirty="0">
                <a:latin typeface="Calibri" pitchFamily="18"/>
              </a:rPr>
              <a:t>Z</a:t>
            </a:r>
            <a:r>
              <a:rPr lang="cs-CZ" sz="2000" b="1" u="sng" dirty="0" smtClean="0">
                <a:latin typeface="Calibri" pitchFamily="18"/>
              </a:rPr>
              <a:t>ákladní práce</a:t>
            </a:r>
            <a:endParaRPr lang="cs-CZ" sz="2000" b="1" u="sng" dirty="0">
              <a:latin typeface="Calibri" pitchFamily="18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 descr="C:\Users\Krizova\Desktop\soust.závi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57399"/>
            <a:ext cx="3312368" cy="190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Krizova\Desktop\Zarizeni-pro-soustruzeni-kuzelu-pro-soustruh-D420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322" y="1556792"/>
            <a:ext cx="2855595" cy="28555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516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44F7235-46D9-4DCE-B8C2-3D64FF0B5C2B}" type="slidenum">
              <a:t>4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8" name="Zástupný symbol pro obsah 4"/>
          <p:cNvSpPr txBox="1">
            <a:spLocks noGrp="1"/>
          </p:cNvSpPr>
          <p:nvPr>
            <p:ph idx="4294967295"/>
          </p:nvPr>
        </p:nvSpPr>
        <p:spPr>
          <a:xfrm>
            <a:off x="0" y="1052736"/>
            <a:ext cx="8229600" cy="5073427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dirty="0" smtClean="0">
                <a:latin typeface="Calibri" pitchFamily="18"/>
              </a:rPr>
              <a:t>     </a:t>
            </a:r>
            <a:r>
              <a:rPr lang="cs-CZ" sz="2000" b="1" u="sng" dirty="0">
                <a:latin typeface="Calibri" pitchFamily="18"/>
              </a:rPr>
              <a:t>Z</a:t>
            </a:r>
            <a:r>
              <a:rPr lang="cs-CZ" sz="2000" b="1" u="sng" dirty="0" smtClean="0">
                <a:latin typeface="Calibri" pitchFamily="18"/>
              </a:rPr>
              <a:t>ákladní práce</a:t>
            </a:r>
            <a:endParaRPr lang="cs-CZ" sz="2000" b="1" u="sng" dirty="0">
              <a:latin typeface="Calibri" pitchFamily="18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Krizova\Desktop\S004-podsoustruzovat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6"/>
            <a:ext cx="4464496" cy="29523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6344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02216F65-5A89-46C3-9B74-52FD9105CD1C}" type="slidenum">
              <a:t>5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b="1" u="sng" dirty="0">
                <a:latin typeface="Calibri" pitchFamily="18"/>
              </a:rPr>
              <a:t>Soustruhy</a:t>
            </a:r>
          </a:p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univerzální hrotový</a:t>
            </a:r>
            <a:r>
              <a:rPr lang="cs-CZ" sz="2000" dirty="0">
                <a:latin typeface="Calibri" pitchFamily="18"/>
              </a:rPr>
              <a:t> – lože, vřeteník, suport, koník, vodící tyč</a:t>
            </a:r>
          </a:p>
          <a:p>
            <a:pPr lvl="0">
              <a:buNone/>
            </a:pPr>
            <a:r>
              <a:rPr lang="cs-CZ" sz="2000" u="sng" dirty="0">
                <a:latin typeface="Calibri" pitchFamily="18"/>
                <a:hlinkClick r:id="rId5"/>
              </a:rPr>
              <a:t>http://</a:t>
            </a:r>
            <a:r>
              <a:rPr lang="cs-CZ" sz="2000" u="sng" dirty="0" smtClean="0">
                <a:latin typeface="Calibri" pitchFamily="18"/>
                <a:hlinkClick r:id="rId5"/>
              </a:rPr>
              <a:t>www.youtube.com/watch?v=yjRAZ4jBMsQ</a:t>
            </a:r>
            <a:endParaRPr lang="cs-CZ" sz="2000" u="sng" dirty="0" smtClean="0">
              <a:latin typeface="Calibri" pitchFamily="18"/>
            </a:endParaRPr>
          </a:p>
          <a:p>
            <a:pPr lvl="0">
              <a:buNone/>
            </a:pPr>
            <a:endParaRPr lang="cs-CZ" sz="2000" u="sng" dirty="0">
              <a:latin typeface="Calibri" pitchFamily="18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1872000" y="2376000"/>
            <a:ext cx="5472000" cy="36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457200" y="1007999"/>
            <a:ext cx="8229240" cy="511776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r>
              <a:rPr lang="cs-CZ" sz="2000" b="1">
                <a:solidFill>
                  <a:srgbClr val="000000"/>
                </a:solidFill>
                <a:latin typeface="Calibri" pitchFamily="18"/>
                <a:cs typeface="Tahoma" pitchFamily="2"/>
              </a:rPr>
              <a:t>vřeteník</a:t>
            </a: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r>
              <a:rPr lang="cs-CZ">
                <a:solidFill>
                  <a:srgbClr val="000000"/>
                </a:solidFill>
                <a:latin typeface="Calibri" pitchFamily="18"/>
                <a:cs typeface="Tahoma" pitchFamily="2"/>
              </a:rPr>
              <a:t>                                                                                    </a:t>
            </a:r>
            <a:r>
              <a:rPr lang="cs-CZ" sz="2000" b="1">
                <a:solidFill>
                  <a:srgbClr val="000000"/>
                </a:solidFill>
                <a:latin typeface="Calibri" pitchFamily="18"/>
                <a:cs typeface="Tahoma" pitchFamily="2"/>
              </a:rPr>
              <a:t>suport</a:t>
            </a: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  <a:p>
            <a:pPr lvl="0"/>
            <a:r>
              <a:rPr lang="cs-CZ" sz="2000" b="1">
                <a:solidFill>
                  <a:srgbClr val="000000"/>
                </a:solidFill>
                <a:latin typeface="Calibri" pitchFamily="18"/>
                <a:cs typeface="Tahoma" pitchFamily="2"/>
              </a:rPr>
              <a:t>koník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1007999"/>
            <a:ext cx="8229240" cy="5117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6840" y="1007999"/>
            <a:ext cx="8585640" cy="48960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1152000" y="1296000"/>
            <a:ext cx="3232800" cy="223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184000" y="3323519"/>
            <a:ext cx="3240000" cy="236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1576800" y="3816000"/>
            <a:ext cx="2959199" cy="208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7F9B5B82-8D3E-4B3E-B019-67759CBD1821}" type="slidenum">
              <a:t>7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288000" y="900000"/>
            <a:ext cx="83984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6840" y="1007999"/>
            <a:ext cx="8585640" cy="100332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"/>
              <a:tabLst/>
            </a:pPr>
            <a:r>
              <a:rPr lang="cs-CZ" sz="2000" b="1" i="0" u="none" strike="noStrike" kern="1200">
                <a:ln>
                  <a:noFill/>
                </a:ln>
                <a:solidFill>
                  <a:srgbClr val="00DCFF"/>
                </a:solidFill>
                <a:latin typeface="Arial" pitchFamily="18"/>
                <a:ea typeface="Microsoft YaHei" pitchFamily="2"/>
                <a:cs typeface="Mangal" pitchFamily="2"/>
              </a:rPr>
              <a:t>revolverový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964479" y="2304000"/>
            <a:ext cx="2243520" cy="280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Revolverový soustruh Knuth HRD 42P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09659"/>
            <a:ext cx="4610100" cy="436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1007999"/>
            <a:ext cx="8229240" cy="5117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q"/>
            </a:pPr>
            <a:r>
              <a:rPr lang="cs-CZ" sz="2000" b="1" dirty="0">
                <a:solidFill>
                  <a:srgbClr val="00DCFF"/>
                </a:solidFill>
                <a:latin typeface="Calibri" pitchFamily="18"/>
              </a:rPr>
              <a:t> </a:t>
            </a:r>
            <a:r>
              <a:rPr lang="cs-CZ" sz="2000" b="1" dirty="0" smtClean="0">
                <a:solidFill>
                  <a:srgbClr val="00DCFF"/>
                </a:solidFill>
                <a:latin typeface="Calibri" pitchFamily="18"/>
              </a:rPr>
              <a:t>svislý                                                                kombinovaný</a:t>
            </a:r>
            <a:endParaRPr lang="cs-CZ" sz="2000" b="1" dirty="0">
              <a:solidFill>
                <a:srgbClr val="00DCFF"/>
              </a:solidFill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                                   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83568" y="1916832"/>
            <a:ext cx="2863619" cy="39771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shop.boukal.cz/obrazky/4067/kombi-soustruh-bernardo-proficenter-250-galer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12776"/>
            <a:ext cx="5000625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7468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F7413E3E-1746-493A-A561-23796E0796FB}" type="slidenum">
              <a:t>9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" y="900000"/>
            <a:ext cx="7024320" cy="17384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285750" marR="0" lvl="0" indent="-28575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Wingdings" panose="05000000000000000000" pitchFamily="2" charset="2"/>
              <a:buChar char="§"/>
              <a:tabLst/>
            </a:pPr>
            <a:r>
              <a:rPr lang="cs-CZ" sz="1800" b="1" i="0" u="none" strike="noStrike" kern="1200" dirty="0">
                <a:ln>
                  <a:noFill/>
                </a:ln>
                <a:solidFill>
                  <a:srgbClr val="00DCFF"/>
                </a:solidFill>
                <a:latin typeface="Arial" pitchFamily="18"/>
                <a:ea typeface="Microsoft YaHei" pitchFamily="2"/>
                <a:cs typeface="Mangal" pitchFamily="2"/>
              </a:rPr>
              <a:t>poloautomaty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– </a:t>
            </a:r>
            <a:r>
              <a:rPr lang="cs-CZ" sz="20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kopírovací, revolverový, </a:t>
            </a:r>
            <a:r>
              <a:rPr lang="cs-CZ" sz="20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jednovřetenový</a:t>
            </a:r>
            <a:endParaRPr lang="cs-CZ" sz="20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R="0" lvl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tabLst/>
            </a:pPr>
            <a:r>
              <a:rPr lang="cs-CZ" sz="2000" dirty="0" smtClean="0">
                <a:latin typeface="Arial" pitchFamily="18"/>
                <a:ea typeface="Microsoft YaHei" pitchFamily="2"/>
                <a:cs typeface="Mangal" pitchFamily="2"/>
              </a:rPr>
              <a:t>                          -</a:t>
            </a:r>
            <a:r>
              <a:rPr lang="cs-CZ" sz="2000" b="0" i="0" u="none" strike="noStrike" kern="1200" dirty="0" smtClean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 </a:t>
            </a:r>
            <a:r>
              <a:rPr lang="cs-CZ" sz="20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mají automatický pracovní cyklus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2069280" y="1728000"/>
            <a:ext cx="5000400" cy="388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33280"/>
            <a:ext cx="8229240" cy="55872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B9CD7641-CFDA-4C0D-9CA5-96CE5EBAE887}" type="slidenum">
              <a:t>10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Zástupný symbol pro obsah 4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22576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cs-CZ" sz="2000" dirty="0">
                <a:latin typeface="Calibri" pitchFamily="18"/>
              </a:rPr>
              <a:t> </a:t>
            </a:r>
            <a:r>
              <a:rPr lang="cs-CZ" sz="2000" b="1" dirty="0">
                <a:solidFill>
                  <a:srgbClr val="00FFFF"/>
                </a:solidFill>
                <a:latin typeface="Calibri" pitchFamily="18"/>
              </a:rPr>
              <a:t>automaty</a:t>
            </a:r>
            <a:r>
              <a:rPr lang="cs-CZ" sz="2000" dirty="0">
                <a:solidFill>
                  <a:srgbClr val="00FFFF"/>
                </a:solidFill>
                <a:latin typeface="Calibri" pitchFamily="18"/>
              </a:rPr>
              <a:t> </a:t>
            </a:r>
            <a:r>
              <a:rPr lang="cs-CZ" sz="2000" dirty="0">
                <a:latin typeface="Calibri" pitchFamily="18"/>
              </a:rPr>
              <a:t>– s hydraulickým nebo elektrickým ovládáním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-2230919" y="2520000"/>
            <a:ext cx="1942919" cy="9424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2267744" y="2287944"/>
            <a:ext cx="3924144" cy="234907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1924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457200" y="900000"/>
            <a:ext cx="8229240" cy="514764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342900" lvl="0" indent="-342900">
              <a:spcBef>
                <a:spcPts val="638"/>
              </a:spcBef>
              <a:buFont typeface="Wingdings" panose="05000000000000000000" pitchFamily="2" charset="2"/>
              <a:buChar char="§"/>
            </a:pPr>
            <a:r>
              <a:rPr lang="fr-FR" sz="2000" dirty="0">
                <a:latin typeface="Calibri" pitchFamily="18"/>
              </a:rPr>
              <a:t> </a:t>
            </a:r>
            <a:r>
              <a:rPr lang="fr-FR" sz="2000" b="1" dirty="0">
                <a:solidFill>
                  <a:srgbClr val="00DCFF"/>
                </a:solidFill>
                <a:latin typeface="Calibri" pitchFamily="18"/>
              </a:rPr>
              <a:t>CNC</a:t>
            </a:r>
            <a:r>
              <a:rPr lang="fr-FR" sz="2000" dirty="0">
                <a:latin typeface="Calibri" pitchFamily="18"/>
              </a:rPr>
              <a:t> – 3, 5 osý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fr-FR" sz="2000" dirty="0">
                <a:latin typeface="Calibri" pitchFamily="18"/>
              </a:rPr>
              <a:t>http://www.youtube.com/watch?feature=player_detailpage&amp;v=Xe1190NqrdY</a:t>
            </a:r>
          </a:p>
          <a:p>
            <a:pPr marL="0" lvl="0" indent="0">
              <a:spcBef>
                <a:spcPts val="638"/>
              </a:spcBef>
              <a:buNone/>
            </a:pPr>
            <a:endParaRPr lang="fr-FR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fr-FR" sz="2000" dirty="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fr-FR" sz="2000" dirty="0">
                <a:latin typeface="Calibri" pitchFamily="18"/>
              </a:rPr>
              <a:t> </a:t>
            </a: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955F0447-93E1-441A-9DC8-86F75B0FBB66}" type="slidenum">
              <a:t>11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251520" y="1772816"/>
            <a:ext cx="4420915" cy="28083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shop.boukal.cz/obrazky/20823/cnc-soustruh-bernardo-cml-2060-fagor-8055-tc-galer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434" y="2564904"/>
            <a:ext cx="400402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219240"/>
            <a:ext cx="8229240" cy="62496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554760" y="900000"/>
            <a:ext cx="8229240" cy="5147640"/>
          </a:xfrm>
        </p:spPr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 err="1">
                <a:latin typeface="Calibri" pitchFamily="18"/>
              </a:rPr>
              <a:t>protivřeteno</a:t>
            </a:r>
            <a:r>
              <a:rPr lang="cs-CZ" sz="2000" dirty="0">
                <a:latin typeface="Calibri" pitchFamily="18"/>
              </a:rPr>
              <a:t>                                         hlavní vřeteno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                          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                   </a:t>
            </a:r>
            <a:r>
              <a:rPr lang="cs-CZ" sz="2000" dirty="0" smtClean="0">
                <a:latin typeface="Calibri" pitchFamily="18"/>
              </a:rPr>
              <a:t>       </a:t>
            </a:r>
            <a:r>
              <a:rPr lang="cs-CZ" sz="2000" dirty="0">
                <a:latin typeface="Calibri" pitchFamily="18"/>
              </a:rPr>
              <a:t>pracovní prostor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 dirty="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 dirty="0">
                <a:latin typeface="Calibri" pitchFamily="18"/>
              </a:rPr>
              <a:t> </a:t>
            </a: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D3E0F5E8-91FC-48C8-A735-9FA201F5890E}" type="slidenum">
              <a:t>12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1101600" y="2015999"/>
            <a:ext cx="2066400" cy="1380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112000" y="1800000"/>
            <a:ext cx="2520000" cy="1655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4078800" y="4365104"/>
            <a:ext cx="2066400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 idx="4294967295"/>
          </p:nvPr>
        </p:nvSpPr>
        <p:spPr/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sp>
        <p:nvSpPr>
          <p:cNvPr id="5" name="Zástupný symbol pro obsah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endParaRPr lang="cs-CZ" sz="2000">
              <a:latin typeface="Calibri" pitchFamily="18"/>
            </a:endParaRP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  <a:p>
            <a:pPr marL="0" lvl="0" indent="0">
              <a:spcBef>
                <a:spcPts val="638"/>
              </a:spcBef>
              <a:buNone/>
            </a:pPr>
            <a:r>
              <a:rPr lang="cs-CZ" sz="2000">
                <a:latin typeface="Calibri" pitchFamily="18"/>
              </a:rPr>
              <a:t> </a:t>
            </a:r>
          </a:p>
        </p:txBody>
      </p:sp>
      <p:sp>
        <p:nvSpPr>
          <p:cNvPr id="6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553080" y="635652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ACE52E71-9450-4A1B-8C4F-A77C4F994071}" type="slidenum">
              <a:t>13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648000" y="1080000"/>
            <a:ext cx="7776000" cy="46800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Souhrn </a:t>
            </a:r>
            <a:r>
              <a:rPr lang="cs-CZ" sz="3200" b="1" i="0" u="none" strike="noStrike" kern="1200" spc="0" dirty="0" smtClean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učiva</a:t>
            </a:r>
          </a:p>
          <a:p>
            <a:pPr lvl="0"/>
            <a:r>
              <a:rPr lang="cs-CZ" sz="2000" dirty="0" smtClean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1. </a:t>
            </a:r>
            <a:r>
              <a:rPr lang="cs-CZ" sz="20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Jaké základní práce se mohou provádět </a:t>
            </a:r>
            <a:r>
              <a:rPr lang="cs-CZ" sz="2000" dirty="0" smtClean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soustružením.</a:t>
            </a:r>
            <a:endParaRPr lang="cs-CZ" sz="2000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2</a:t>
            </a:r>
            <a:r>
              <a:rPr lang="cs-CZ" sz="2000" b="0" i="0" u="none" strike="noStrike" kern="1200" spc="0" dirty="0" smtClean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. Vyjmenujte stroje používané na soustružení.</a:t>
            </a:r>
            <a:endParaRPr lang="cs-CZ" sz="2000" b="0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dirty="0"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3</a:t>
            </a:r>
            <a:r>
              <a:rPr lang="cs-CZ" sz="2000" b="0" i="0" u="none" strike="noStrike" kern="1200" spc="0" dirty="0" smtClean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. Vyjmenujte </a:t>
            </a:r>
            <a:r>
              <a:rPr lang="cs-CZ" sz="2000" b="0" i="0" u="none" strike="noStrike" kern="1200" spc="0" dirty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a popište základní části univerzálního hrotového soustruhu.</a:t>
            </a:r>
          </a:p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 dirty="0" smtClean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4. Jaký je rozdíl mezi automatickým a poloautomatickým soustruhem.</a:t>
            </a:r>
            <a:endParaRPr lang="cs-CZ" sz="2000" b="0" i="0" u="none" strike="noStrike" kern="1200" spc="0" dirty="0">
              <a:ln>
                <a:noFill/>
              </a:ln>
              <a:solidFill>
                <a:srgbClr val="000000"/>
              </a:solidFill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480000" y="633600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4F68F74D-E94E-48E7-B642-EB7160089CC9}" type="slidenum">
              <a:t>14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5" name="Nadpis 1"/>
          <p:cNvSpPr txBox="1">
            <a:spLocks noGrp="1"/>
          </p:cNvSpPr>
          <p:nvPr>
            <p:ph type="title" idx="4294967295"/>
          </p:nvPr>
        </p:nvSpPr>
        <p:spPr>
          <a:xfrm>
            <a:off x="3204000" y="145080"/>
            <a:ext cx="5651640" cy="72828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9"/>
          <p:cNvSpPr/>
          <p:nvPr/>
        </p:nvSpPr>
        <p:spPr>
          <a:xfrm>
            <a:off x="3287879" y="1083240"/>
            <a:ext cx="2688120" cy="577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Použité zdroje</a:t>
            </a:r>
          </a:p>
        </p:txBody>
      </p:sp>
      <p:sp>
        <p:nvSpPr>
          <p:cNvPr id="9" name="TextovéPole 10"/>
          <p:cNvSpPr/>
          <p:nvPr/>
        </p:nvSpPr>
        <p:spPr>
          <a:xfrm>
            <a:off x="755639" y="1628639"/>
            <a:ext cx="763236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0" name="TextovéPole 11"/>
          <p:cNvSpPr/>
          <p:nvPr/>
        </p:nvSpPr>
        <p:spPr>
          <a:xfrm>
            <a:off x="4099320" y="410904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1" name="TextovéPole 12"/>
          <p:cNvSpPr/>
          <p:nvPr/>
        </p:nvSpPr>
        <p:spPr>
          <a:xfrm>
            <a:off x="3661920" y="511668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67680" y="1628639"/>
            <a:ext cx="9274319" cy="2822041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0000" y="1826279"/>
            <a:ext cx="8958960" cy="5469841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http://cs.wikipedia.org/wiki/Soustruh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6"/>
              </a:rPr>
              <a:t>http://www.filak.cz/strojni-vyroba/soustruzeni-na-cnc-soustruhu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7"/>
              </a:rPr>
              <a:t>http://www.petrpokorny.info/ziv117_karusel.htm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NEUVEDEN, Autor Neuveden. seznam [online]. [cit. 17.10.2013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].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na WWW: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8"/>
              </a:rPr>
              <a:t>http://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8"/>
              </a:rPr>
              <a:t>www.rwmaschinen.ch/Werkzeuge/Werkzeuge.html</a:t>
            </a:r>
            <a:endParaRPr lang="cs-CZ" dirty="0">
              <a:solidFill>
                <a:prstClr val="black"/>
              </a:solidFill>
              <a:ea typeface="Microsoft YaHei" pitchFamily="2"/>
              <a:cs typeface="Mangal" pitchFamily="2"/>
              <a:hlinkClick r:id="rId9"/>
            </a:endParaRPr>
          </a:p>
          <a:p>
            <a:pPr lvl="0" hangingPunct="0"/>
            <a:r>
              <a:rPr lang="cs-CZ" dirty="0">
                <a:solidFill>
                  <a:prstClr val="black"/>
                </a:solidFill>
                <a:ea typeface="Microsoft YaHei" pitchFamily="2"/>
                <a:cs typeface="Mangal" pitchFamily="2"/>
              </a:rPr>
              <a:t>AUTOR NEUVEDEN. seznam [online]. [cit. 17.10.2013]. </a:t>
            </a:r>
          </a:p>
          <a:p>
            <a:pPr lvl="0" hangingPunct="0"/>
            <a:r>
              <a:rPr lang="cs-CZ" dirty="0">
                <a:solidFill>
                  <a:prstClr val="black"/>
                </a:solidFill>
                <a:ea typeface="Microsoft YaHei" pitchFamily="2"/>
                <a:cs typeface="Mangal" pitchFamily="2"/>
              </a:rPr>
              <a:t>Dostupný na WWW:</a:t>
            </a:r>
          </a:p>
          <a:p>
            <a:pPr lvl="0" hangingPunct="0"/>
            <a:r>
              <a:rPr lang="cs-CZ" dirty="0">
                <a:solidFill>
                  <a:prstClr val="black"/>
                </a:solidFill>
                <a:ea typeface="Microsoft YaHei" pitchFamily="2"/>
                <a:cs typeface="Mangal" pitchFamily="2"/>
              </a:rPr>
              <a:t> </a:t>
            </a:r>
            <a:r>
              <a:rPr lang="cs-CZ" dirty="0">
                <a:solidFill>
                  <a:prstClr val="black"/>
                </a:solidFill>
                <a:ea typeface="Microsoft YaHei" pitchFamily="2"/>
                <a:cs typeface="Mangal" pitchFamily="2"/>
                <a:hlinkClick r:id="rId10"/>
              </a:rPr>
              <a:t>http://www.profika.cz/cnc-stroje/5-osy-cnc-automaticky-soustruh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0" y="900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Přímá spojnice 7"/>
          <p:cNvSpPr/>
          <p:nvPr/>
        </p:nvSpPr>
        <p:spPr>
          <a:xfrm>
            <a:off x="0" y="6048000"/>
            <a:ext cx="9144000" cy="0"/>
          </a:xfrm>
          <a:prstGeom prst="line">
            <a:avLst/>
          </a:prstGeom>
          <a:noFill/>
          <a:ln w="15840">
            <a:solidFill>
              <a:srgbClr val="EA851B"/>
            </a:solidFill>
            <a:prstDash val="solid"/>
          </a:ln>
        </p:spPr>
        <p:txBody>
          <a:bodyPr vert="horz" wrap="squar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6480000" y="6336000"/>
            <a:ext cx="213336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/>
          <a:p>
            <a:pPr lvl="0"/>
            <a:fld id="{812330CF-F7F6-4F8B-A0B4-D6FC8A482550}" type="slidenum">
              <a:t>15</a:t>
            </a:fld>
            <a:endParaRPr lang="cs-CZ">
              <a:solidFill>
                <a:srgbClr val="000000"/>
              </a:solidFill>
              <a:latin typeface="Calibri" pitchFamily="18"/>
              <a:cs typeface="Tahoma" pitchFamily="2"/>
            </a:endParaRPr>
          </a:p>
        </p:txBody>
      </p:sp>
      <p:sp>
        <p:nvSpPr>
          <p:cNvPr id="5" name="Nadpis 1"/>
          <p:cNvSpPr txBox="1">
            <a:spLocks noGrp="1"/>
          </p:cNvSpPr>
          <p:nvPr>
            <p:ph type="title" idx="4294967295"/>
          </p:nvPr>
        </p:nvSpPr>
        <p:spPr>
          <a:xfrm>
            <a:off x="3204000" y="145080"/>
            <a:ext cx="5651640" cy="728280"/>
          </a:xfrm>
        </p:spPr>
        <p:txBody>
          <a:bodyPr tIns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r">
              <a:buNone/>
            </a:pPr>
            <a:r>
              <a:rPr lang="cs-CZ" sz="1800" b="1">
                <a:solidFill>
                  <a:srgbClr val="02283F"/>
                </a:solidFill>
                <a:latin typeface="Book Antiqua" pitchFamily="18"/>
                <a:cs typeface="Arial" pitchFamily="34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  <a:t/>
            </a:r>
            <a:br>
              <a:rPr lang="cs-CZ" sz="1600">
                <a:solidFill>
                  <a:srgbClr val="02283F"/>
                </a:solidFill>
                <a:latin typeface="Arial" pitchFamily="34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/>
                <a:cs typeface="Arial" pitchFamily="34"/>
              </a:rPr>
              <a:t>Páteřní škola Ústeckého kraje</a:t>
            </a: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0600" y="51840"/>
            <a:ext cx="2710080" cy="791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053520" y="6117119"/>
            <a:ext cx="3036600" cy="64764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9"/>
          <p:cNvSpPr/>
          <p:nvPr/>
        </p:nvSpPr>
        <p:spPr>
          <a:xfrm>
            <a:off x="3287879" y="1083240"/>
            <a:ext cx="2688120" cy="577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32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Použité zdroje</a:t>
            </a:r>
          </a:p>
        </p:txBody>
      </p:sp>
      <p:sp>
        <p:nvSpPr>
          <p:cNvPr id="9" name="TextovéPole 10"/>
          <p:cNvSpPr/>
          <p:nvPr/>
        </p:nvSpPr>
        <p:spPr>
          <a:xfrm>
            <a:off x="755639" y="1628639"/>
            <a:ext cx="763236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0000" tIns="45000" rIns="90000" bIns="45000" anchor="t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0" name="TextovéPole 11"/>
          <p:cNvSpPr/>
          <p:nvPr/>
        </p:nvSpPr>
        <p:spPr>
          <a:xfrm>
            <a:off x="4099320" y="410904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1" name="TextovéPole 12"/>
          <p:cNvSpPr/>
          <p:nvPr/>
        </p:nvSpPr>
        <p:spPr>
          <a:xfrm>
            <a:off x="3661920" y="5116680"/>
            <a:ext cx="238680" cy="395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5000" rIns="90000" bIns="45000" anchor="ctr" anchorCtr="0" compatLnSpc="0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67680" y="1728000"/>
            <a:ext cx="9274319" cy="2722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0000" y="1728000"/>
            <a:ext cx="8958960" cy="24922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" y="1728000"/>
            <a:ext cx="9270888" cy="42212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AUTOR NEUVEDEN.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seznam [online]. [cit. 17.10.2013]. </a:t>
            </a:r>
            <a:endParaRPr lang="cs-CZ" sz="1800" b="0" i="0" u="none" strike="noStrike" kern="1200" dirty="0" smtClean="0">
              <a:ln>
                <a:noFill/>
              </a:ln>
              <a:latin typeface="+mj-lt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Dostupný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na WWW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: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http://</a:t>
            </a:r>
            <a:r>
              <a:rPr lang="cs-CZ" sz="1800" b="0" i="0" u="none" strike="noStrike" kern="1200" dirty="0" smtClean="0">
                <a:ln>
                  <a:noFill/>
                </a:ln>
                <a:latin typeface="+mj-lt"/>
                <a:ea typeface="Microsoft YaHei" pitchFamily="2"/>
                <a:cs typeface="Mangal" pitchFamily="2"/>
                <a:hlinkClick r:id="rId5"/>
              </a:rPr>
              <a:t>stroje.bazos.cz/inzerat/27082552/Poloautomaticky-kopirovaci-soustruh-SP-12-P-2ks.php</a:t>
            </a:r>
          </a:p>
          <a:p>
            <a:pPr lvl="0" hangingPunct="0"/>
            <a:r>
              <a:rPr lang="cs-CZ" dirty="0" smtClean="0">
                <a:effectLst/>
              </a:rPr>
              <a:t>AUTOR NEUVEDEN. </a:t>
            </a:r>
            <a:r>
              <a:rPr lang="cs-CZ" i="1" dirty="0" err="1" smtClean="0">
                <a:effectLst/>
              </a:rPr>
              <a:t>googl</a:t>
            </a:r>
            <a:r>
              <a:rPr lang="cs-CZ" dirty="0" smtClean="0">
                <a:effectLst/>
              </a:rPr>
              <a:t> [online]. [cit. 18.10.2013].</a:t>
            </a:r>
          </a:p>
          <a:p>
            <a:pPr lvl="0" hangingPunct="0"/>
            <a:r>
              <a:rPr lang="cs-CZ" dirty="0" smtClean="0">
                <a:effectLst/>
              </a:rPr>
              <a:t> Dostupný na WWW:</a:t>
            </a:r>
          </a:p>
          <a:p>
            <a:pPr lvl="0" hangingPunct="0"/>
            <a:r>
              <a:rPr lang="cs-CZ" dirty="0" smtClean="0">
                <a:effectLst/>
              </a:rPr>
              <a:t> http://www.sandvik. coromant.com/</a:t>
            </a:r>
            <a:r>
              <a:rPr lang="cs-CZ" dirty="0" err="1" smtClean="0">
                <a:effectLst/>
              </a:rPr>
              <a:t>cs-cz</a:t>
            </a:r>
            <a:r>
              <a:rPr lang="cs-CZ" dirty="0" smtClean="0">
                <a:effectLst/>
              </a:rPr>
              <a:t>/</a:t>
            </a:r>
            <a:r>
              <a:rPr lang="cs-CZ" dirty="0" err="1" smtClean="0">
                <a:effectLst/>
              </a:rPr>
              <a:t>knowledge</a:t>
            </a:r>
            <a:r>
              <a:rPr lang="cs-CZ" dirty="0" smtClean="0">
                <a:effectLst/>
              </a:rPr>
              <a:t>/</a:t>
            </a:r>
            <a:r>
              <a:rPr lang="cs-CZ" dirty="0" err="1" smtClean="0">
                <a:effectLst/>
              </a:rPr>
              <a:t>featured-articles</a:t>
            </a:r>
            <a:r>
              <a:rPr lang="cs-CZ" dirty="0" smtClean="0">
                <a:effectLst/>
              </a:rPr>
              <a:t>/</a:t>
            </a:r>
            <a:r>
              <a:rPr lang="cs-CZ" dirty="0" err="1" smtClean="0">
                <a:effectLst/>
              </a:rPr>
              <a:t>pages</a:t>
            </a:r>
            <a:r>
              <a:rPr lang="cs-CZ" dirty="0" smtClean="0">
                <a:effectLst/>
              </a:rPr>
              <a:t>/</a:t>
            </a:r>
          </a:p>
          <a:p>
            <a:pPr lvl="0" hangingPunct="0"/>
            <a:r>
              <a:rPr lang="cs-CZ" dirty="0" smtClean="0">
                <a:effectLst/>
              </a:rPr>
              <a:t>total-provider.aspx</a:t>
            </a:r>
          </a:p>
          <a:p>
            <a:pPr lvl="0" hangingPunct="0"/>
            <a:r>
              <a:rPr lang="cs-CZ" dirty="0" smtClean="0">
                <a:effectLst/>
              </a:rPr>
              <a:t> AUTOR NEUVEDEN. </a:t>
            </a:r>
            <a:r>
              <a:rPr lang="cs-CZ" dirty="0" err="1" smtClean="0">
                <a:effectLst/>
              </a:rPr>
              <a:t>googl</a:t>
            </a:r>
            <a:r>
              <a:rPr lang="cs-CZ" dirty="0" smtClean="0">
                <a:effectLst/>
              </a:rPr>
              <a:t> [online]. [cit. 18.10.2013].Dostupný na WWW:</a:t>
            </a:r>
          </a:p>
          <a:p>
            <a:pPr lvl="0" hangingPunct="0"/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  <a:hlinkClick r:id="rId6"/>
              </a:rPr>
              <a:t>http://www.t-support.cz/t-support/?rubrika=1454</a:t>
            </a:r>
            <a:endParaRPr lang="cs-CZ" dirty="0" smtClean="0">
              <a:effectLst/>
            </a:endParaRPr>
          </a:p>
          <a:p>
            <a:pPr lvl="0" hangingPunct="0"/>
            <a:r>
              <a:rPr lang="cs-CZ" dirty="0" smtClean="0">
                <a:effectLst/>
              </a:rPr>
              <a:t> </a:t>
            </a:r>
          </a:p>
          <a:p>
            <a:pPr lvl="0" hangingPunct="0"/>
            <a:endParaRPr lang="cs-CZ" dirty="0" smtClean="0">
              <a:effectLst/>
            </a:endParaRPr>
          </a:p>
          <a:p>
            <a:pPr lvl="0" hangingPunct="0"/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500</Words>
  <Application>Microsoft Office PowerPoint</Application>
  <PresentationFormat>Předvádění na obrazovce (4:3)</PresentationFormat>
  <Paragraphs>164</Paragraphs>
  <Slides>15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</vt:lpstr>
      <vt:lpstr>Výchozí 1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18</cp:revision>
  <dcterms:modified xsi:type="dcterms:W3CDTF">2013-12-07T21:26:19Z</dcterms:modified>
</cp:coreProperties>
</file>