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12"/>
  </p:notesMasterIdLst>
  <p:sldIdLst>
    <p:sldId id="256" r:id="rId3"/>
    <p:sldId id="257" r:id="rId4"/>
    <p:sldId id="258" r:id="rId5"/>
    <p:sldId id="259" r:id="rId6"/>
    <p:sldId id="260" r:id="rId7"/>
    <p:sldId id="261" r:id="rId8"/>
    <p:sldId id="263" r:id="rId9"/>
    <p:sldId id="271" r:id="rId10"/>
    <p:sldId id="270" r:id="rId11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5" d="100"/>
          <a:sy n="105" d="100"/>
        </p:scale>
        <p:origin x="-1782" y="-21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5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6" name="Rectangle 3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0350" cy="400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4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3613" cy="480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fld id="{17461EE1-89B6-471B-9F31-CD3B6480672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231652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A01FCE13-705D-4459-B557-8EB08BDA086E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969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DD77D1F5-BE09-4D2E-99CB-686C4F3C4BEB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174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174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spcBef>
                <a:spcPts val="45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mtClean="0">
              <a:latin typeface="Times New Roman" pitchFamily="18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ADF765C5-AB0B-4DA7-A872-7D25F3E3445E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4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277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277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spcBef>
                <a:spcPts val="45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mtClean="0">
              <a:latin typeface="Times New Roman" pitchFamily="18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0A1F72B-ED3E-4457-8BB8-445AC44873C8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5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3795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379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833E48DC-0C8D-40C8-9B81-395A1F22704F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6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481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482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C8153112-503D-478C-AC4E-80021A44CFFD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7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584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584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spcBef>
                <a:spcPts val="45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mtClean="0">
              <a:latin typeface="Times New Roman" pitchFamily="18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D5467856-8E4D-4555-AB99-28C56F4CE9E3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8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222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222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48EA0432-5351-41C8-B2DE-3CD3F2930F5A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9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325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325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56E3-F1D4-488A-80A2-9521176CDCB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95300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061ED-6F89-4D7D-83B5-C92BD2E31E3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89070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CB4BAF-39F6-4B9D-9956-F05D79F2A4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13423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AE44EE-33CA-46AF-A47C-E59900CBEF3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4366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E69A1-ECDD-4655-96DA-3202509B5D6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62935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4436DE-8483-4270-8FD0-B6EB1F2E64E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48678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DD14D-4EE2-459B-BC71-B3C9D3208B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63038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D4A22-C1B6-4E65-BA55-298BA7A428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32889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F52134-8C87-4EFB-B1D3-1D2BB813C4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0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0F11B2-86E2-4E4C-AFAA-97F1C990561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37710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604963"/>
            <a:ext cx="2055813" cy="4521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6625" cy="4521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FC114E-C830-49EB-9D74-5FE00373926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710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130425"/>
            <a:ext cx="7767638" cy="14636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4438E3-44E4-46D2-9FA5-3DE2CA1E348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00137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CE311C-DDA7-425B-BD73-49E46B4B54F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032239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0C7167-F77A-43A0-95C8-EE308CA8BB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411490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D7B853-F33A-4834-809D-BFCE2B862B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45198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007738-E518-413D-87E3-083E70F74C4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75592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DA2DB3-72EE-407B-B2A6-73699F6FF4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306929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14667E-3E3E-459D-81C5-4D66000E065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033329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5F497E-1655-4535-91FB-D2B385D703D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293432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B543DD-78D9-4DF6-8929-F37FABCA3B7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95005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2979-1B92-49A9-AABE-EA960B602A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400940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7D1CB-36DA-4AD1-A155-82427DD955F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024480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3050"/>
            <a:ext cx="2055813" cy="58531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3050"/>
            <a:ext cx="6016625" cy="58531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959342-16DC-497A-8244-5DD3EF9393F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161667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4838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BE8AD4-779F-4102-B6B7-9B7EB0BD097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74005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130425"/>
            <a:ext cx="7767638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" name="Rectangle 2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fld id="{CA7DFDDE-1A23-4C9D-B7E7-16A761B046B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030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2051" name="Text Box 2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3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fld id="{0C000066-8F98-48CE-B588-030C560B944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2053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3050"/>
            <a:ext cx="8224838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4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nt.de/videos/RZ_MultiChange_international.mp4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4.png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5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6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://www.mmspektrum.com/clanek/prirucka-pro-technology-kompenzacni" TargetMode="External"/><Relationship Id="rId5" Type="http://schemas.openxmlformats.org/officeDocument/2006/relationships/hyperlink" Target="http://www.brusivo-nastroje.cz/stopkove-frezy.html" TargetMode="Externa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aphicFrame>
        <p:nvGraphicFramePr>
          <p:cNvPr id="6146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4455311"/>
              </p:ext>
            </p:extLst>
          </p:nvPr>
        </p:nvGraphicFramePr>
        <p:xfrm>
          <a:off x="750888" y="2060575"/>
          <a:ext cx="7561262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2725"/>
              </a:tblGrid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Projekt MŠMT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EU peníze středním školám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Název projektu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ICT do života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Registrační číslo projektu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CZ.1.07/1.5.00/34.0771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Šablona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III/2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Sada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22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Podstata, řezné pohyby, způsoby frézování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Klíčová slova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Hlavní a vedlejší pohyb, sousledné a nesousledné frézování, fréza, frézka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Strojírenská technologie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Autor, spoluautor 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Ing. Křížová Naděžda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Jazyk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učebního materiálu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Potřebné pomůcky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PC, dataprojektor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interaktivity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Výklad pomocí 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Stupeň a typ vzdělávání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Střední škola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Cílová skupina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</a:t>
                      </a: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. ročník, žáci 16 – 17 let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Speciální vzdělávací potřeby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Ne</a:t>
                      </a:r>
                      <a:endParaRPr kumimoji="0" lang="cs-CZ" alt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Zdroje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Seznam viz poslední strana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10" name="Line 37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11" name="Rectangle 38"/>
          <p:cNvSpPr>
            <a:spLocks noChangeArrowheads="1"/>
          </p:cNvSpPr>
          <p:nvPr/>
        </p:nvSpPr>
        <p:spPr bwMode="auto">
          <a:xfrm>
            <a:off x="792163" y="990600"/>
            <a:ext cx="755967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112" name="Text Box 39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1FB02F68-185D-4588-BDF2-CA2DC754B263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114" name="Rectangle 41"/>
          <p:cNvSpPr>
            <a:spLocks noChangeArrowheads="1"/>
          </p:cNvSpPr>
          <p:nvPr/>
        </p:nvSpPr>
        <p:spPr bwMode="auto">
          <a:xfrm>
            <a:off x="787400" y="1454150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smtClean="0">
                <a:solidFill>
                  <a:srgbClr val="000000"/>
                </a:solidFill>
                <a:latin typeface="Calibri" pitchFamily="34" charset="0"/>
              </a:rPr>
              <a:t>VY_32_INOVACE_22_427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3115" name="Picture 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16" name="Picture 4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" name="Rectangle 41"/>
          <p:cNvSpPr>
            <a:spLocks noChangeArrowheads="1"/>
          </p:cNvSpPr>
          <p:nvPr/>
        </p:nvSpPr>
        <p:spPr bwMode="auto">
          <a:xfrm>
            <a:off x="791788" y="1025996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Frézování 1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 bwMode="auto">
          <a:xfrm>
            <a:off x="3203575" y="106462"/>
            <a:ext cx="56530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0" rIns="90000" bIns="45000" numCol="1" rtlCol="0" anchor="t" anchorCtr="0" compatLnSpc="1">
            <a:prstTxWarp prst="textNoShape">
              <a:avLst/>
            </a:prstTxWarp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446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SzPct val="45000"/>
              <a:buFont typeface="Wingdings" pitchFamily="2" charset="2"/>
              <a:buChar char=""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třískové obrábění rovinné a tvarové plochy vícebřitým nástrojem - </a:t>
            </a:r>
            <a:r>
              <a:rPr lang="cs-CZ" altLang="cs-CZ" sz="2000" b="1">
                <a:solidFill>
                  <a:srgbClr val="00B0F0"/>
                </a:solidFill>
                <a:latin typeface="Calibri" pitchFamily="34" charset="0"/>
              </a:rPr>
              <a:t>frézou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 b="1" u="sng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b="1" u="sng">
                <a:solidFill>
                  <a:srgbClr val="000000"/>
                </a:solidFill>
                <a:latin typeface="Calibri" pitchFamily="34" charset="0"/>
              </a:rPr>
              <a:t>Řezné pohyby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b="1">
                <a:solidFill>
                  <a:srgbClr val="000000"/>
                </a:solidFill>
                <a:latin typeface="Calibri" pitchFamily="34" charset="0"/>
              </a:rPr>
              <a:t>hlavní                            </a:t>
            </a:r>
            <a:r>
              <a:rPr lang="cs-CZ" altLang="cs-CZ" sz="2000" b="1">
                <a:solidFill>
                  <a:srgbClr val="00B0F0"/>
                </a:solidFill>
                <a:latin typeface="Calibri" pitchFamily="34" charset="0"/>
              </a:rPr>
              <a:t>rotace</a:t>
            </a:r>
            <a:r>
              <a:rPr lang="cs-CZ" altLang="cs-CZ" sz="2000">
                <a:solidFill>
                  <a:srgbClr val="FF0000"/>
                </a:solidFill>
                <a:latin typeface="Calibri" pitchFamily="34" charset="0"/>
              </a:rPr>
              <a:t>  </a:t>
            </a:r>
            <a:r>
              <a:rPr lang="cs-CZ" altLang="cs-CZ" sz="2000" b="1">
                <a:solidFill>
                  <a:srgbClr val="000000"/>
                </a:solidFill>
                <a:latin typeface="Calibri" pitchFamily="34" charset="0"/>
              </a:rPr>
              <a:t>-  nástroj  -   fréza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b="1">
                <a:solidFill>
                  <a:srgbClr val="000000"/>
                </a:solidFill>
                <a:latin typeface="Calibri" pitchFamily="34" charset="0"/>
              </a:rPr>
              <a:t>vedlejší </a:t>
            </a: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                      </a:t>
            </a:r>
            <a:r>
              <a:rPr lang="cs-CZ" altLang="cs-CZ" sz="2000" b="1">
                <a:solidFill>
                  <a:srgbClr val="00B0F0"/>
                </a:solidFill>
                <a:latin typeface="Calibri" pitchFamily="34" charset="0"/>
              </a:rPr>
              <a:t>posuv</a:t>
            </a:r>
            <a:r>
              <a:rPr lang="cs-CZ" altLang="cs-CZ" sz="2000">
                <a:solidFill>
                  <a:srgbClr val="00B0F0"/>
                </a:solidFill>
                <a:latin typeface="Calibri" pitchFamily="34" charset="0"/>
              </a:rPr>
              <a:t> </a:t>
            </a:r>
            <a:r>
              <a:rPr lang="cs-CZ" altLang="cs-CZ" sz="2000" b="1">
                <a:solidFill>
                  <a:srgbClr val="000000"/>
                </a:solidFill>
                <a:latin typeface="Calibri" pitchFamily="34" charset="0"/>
              </a:rPr>
              <a:t>-</a:t>
            </a:r>
            <a:r>
              <a:rPr lang="cs-CZ" altLang="cs-CZ" sz="2000">
                <a:solidFill>
                  <a:srgbClr val="00B0F0"/>
                </a:solidFill>
                <a:latin typeface="Calibri" pitchFamily="34" charset="0"/>
              </a:rPr>
              <a:t> </a:t>
            </a:r>
            <a:r>
              <a:rPr lang="cs-CZ" altLang="cs-CZ" sz="200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altLang="cs-CZ" sz="2000" b="1">
                <a:solidFill>
                  <a:srgbClr val="000000"/>
                </a:solidFill>
                <a:latin typeface="Calibri" pitchFamily="34" charset="0"/>
              </a:rPr>
              <a:t>obrobek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105" name="Freeform 8"/>
          <p:cNvSpPr>
            <a:spLocks noChangeArrowheads="1"/>
          </p:cNvSpPr>
          <p:nvPr/>
        </p:nvSpPr>
        <p:spPr bwMode="auto">
          <a:xfrm>
            <a:off x="3633788" y="1055688"/>
            <a:ext cx="1809750" cy="577850"/>
          </a:xfrm>
          <a:custGeom>
            <a:avLst/>
            <a:gdLst>
              <a:gd name="T0" fmla="*/ 0 w 21600"/>
              <a:gd name="T1" fmla="*/ 0 h 21600"/>
              <a:gd name="T2" fmla="*/ 2147483647 w 21600"/>
              <a:gd name="T3" fmla="*/ 0 h 21600"/>
              <a:gd name="T4" fmla="*/ 2147483647 w 21600"/>
              <a:gd name="T5" fmla="*/ 413559353 h 21600"/>
              <a:gd name="T6" fmla="*/ 0 w 21600"/>
              <a:gd name="T7" fmla="*/ 413559353 h 21600"/>
              <a:gd name="T8" fmla="*/ 0 w 21600"/>
              <a:gd name="T9" fmla="*/ 0 h 216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21600"/>
              <a:gd name="T16" fmla="*/ 0 h 21600"/>
              <a:gd name="T17" fmla="*/ 21600 w 21600"/>
              <a:gd name="T18" fmla="*/ 21600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>
                <a:solidFill>
                  <a:srgbClr val="000000"/>
                </a:solidFill>
                <a:latin typeface="Calibri" pitchFamily="34" charset="0"/>
              </a:rPr>
              <a:t>Frézování</a:t>
            </a:r>
          </a:p>
        </p:txBody>
      </p:sp>
      <p:sp>
        <p:nvSpPr>
          <p:cNvPr id="4106" name="AutoShape 9"/>
          <p:cNvSpPr>
            <a:spLocks noChangeArrowheads="1"/>
          </p:cNvSpPr>
          <p:nvPr/>
        </p:nvSpPr>
        <p:spPr bwMode="auto">
          <a:xfrm>
            <a:off x="1587500" y="4367213"/>
            <a:ext cx="977900" cy="484187"/>
          </a:xfrm>
          <a:prstGeom prst="rightArrow">
            <a:avLst>
              <a:gd name="adj1" fmla="val 50000"/>
              <a:gd name="adj2" fmla="val 50492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4107" name="AutoShape 10"/>
          <p:cNvSpPr>
            <a:spLocks noChangeArrowheads="1"/>
          </p:cNvSpPr>
          <p:nvPr/>
        </p:nvSpPr>
        <p:spPr bwMode="auto">
          <a:xfrm>
            <a:off x="1468438" y="3135313"/>
            <a:ext cx="1216025" cy="731837"/>
          </a:xfrm>
          <a:prstGeom prst="curvedDownArrow">
            <a:avLst>
              <a:gd name="adj1" fmla="val 33232"/>
              <a:gd name="adj2" fmla="val 66464"/>
              <a:gd name="adj3" fmla="val 33333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3538" y="2420938"/>
            <a:ext cx="3255962" cy="3455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2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25" name="Text Box 4"/>
          <p:cNvSpPr txBox="1">
            <a:spLocks noChangeArrowheads="1"/>
          </p:cNvSpPr>
          <p:nvPr/>
        </p:nvSpPr>
        <p:spPr bwMode="auto">
          <a:xfrm>
            <a:off x="457200" y="1008063"/>
            <a:ext cx="8229600" cy="5038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41313" indent="-338138" eaLnBrk="0"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SzPct val="45000"/>
              <a:buFontTx/>
              <a:buNone/>
            </a:pPr>
            <a:r>
              <a:rPr lang="cs-CZ" altLang="cs-CZ" sz="2000" b="1" u="sng">
                <a:solidFill>
                  <a:srgbClr val="000000"/>
                </a:solidFill>
                <a:latin typeface="Calibri" pitchFamily="34" charset="0"/>
              </a:rPr>
              <a:t>Způsoby frézování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SzPct val="45000"/>
              <a:buFont typeface="Wingdings" pitchFamily="2" charset="2"/>
              <a:buChar char=""/>
            </a:pPr>
            <a:r>
              <a:rPr lang="cs-CZ" altLang="cs-CZ" sz="2000" b="1">
                <a:solidFill>
                  <a:srgbClr val="000000"/>
                </a:solidFill>
                <a:latin typeface="Calibri" pitchFamily="34" charset="0"/>
              </a:rPr>
              <a:t>čelem frézy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SzPct val="45000"/>
              <a:buFont typeface="Wingdings" pitchFamily="2" charset="2"/>
              <a:buChar char=""/>
            </a:pPr>
            <a:r>
              <a:rPr lang="cs-CZ" altLang="cs-CZ" sz="2000" b="1">
                <a:solidFill>
                  <a:srgbClr val="000000"/>
                </a:solidFill>
                <a:latin typeface="Calibri" pitchFamily="34" charset="0"/>
              </a:rPr>
              <a:t>obvodem frézy – sousledné, nesousledné, středové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SzPct val="45000"/>
              <a:buFontTx/>
              <a:buNone/>
            </a:pPr>
            <a:r>
              <a:rPr lang="cs-CZ" altLang="cs-CZ" sz="2000" b="1" u="sng">
                <a:solidFill>
                  <a:srgbClr val="000000"/>
                </a:solidFill>
                <a:latin typeface="Calibri" pitchFamily="34" charset="0"/>
                <a:hlinkClick r:id="rId3"/>
              </a:rPr>
              <a:t>http://www.wnt.de/videos/RZ_MultiChange_international.mp4</a:t>
            </a:r>
            <a:endParaRPr lang="cs-CZ" altLang="cs-CZ" sz="2000" b="1" u="sng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SzPct val="45000"/>
              <a:buFontTx/>
              <a:buNone/>
            </a:pPr>
            <a:endParaRPr lang="cs-CZ" altLang="cs-CZ" sz="2000" b="1" u="sng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 b="1" u="sng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5126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5480161C-9C75-44E1-8641-4191D3C1D95B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5127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128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129" name="Freeform 8"/>
          <p:cNvSpPr>
            <a:spLocks noChangeArrowheads="1"/>
          </p:cNvSpPr>
          <p:nvPr/>
        </p:nvSpPr>
        <p:spPr bwMode="auto">
          <a:xfrm>
            <a:off x="3633788" y="1055688"/>
            <a:ext cx="1809750" cy="577850"/>
          </a:xfrm>
          <a:custGeom>
            <a:avLst/>
            <a:gdLst>
              <a:gd name="T0" fmla="*/ 0 w 21600"/>
              <a:gd name="T1" fmla="*/ 0 h 21600"/>
              <a:gd name="T2" fmla="*/ 2147483647 w 21600"/>
              <a:gd name="T3" fmla="*/ 0 h 21600"/>
              <a:gd name="T4" fmla="*/ 2147483647 w 21600"/>
              <a:gd name="T5" fmla="*/ 413559353 h 21600"/>
              <a:gd name="T6" fmla="*/ 0 w 21600"/>
              <a:gd name="T7" fmla="*/ 413559353 h 21600"/>
              <a:gd name="T8" fmla="*/ 0 w 21600"/>
              <a:gd name="T9" fmla="*/ 0 h 216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5575" y="3419475"/>
            <a:ext cx="4267200" cy="200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3203575" y="10646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4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49" name="Text Box 4"/>
          <p:cNvSpPr txBox="1">
            <a:spLocks noChangeArrowheads="1"/>
          </p:cNvSpPr>
          <p:nvPr/>
        </p:nvSpPr>
        <p:spPr bwMode="auto">
          <a:xfrm>
            <a:off x="457200" y="1055688"/>
            <a:ext cx="8229600" cy="4991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6150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52458458-524C-48B7-A1E2-CEA2657D2CF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4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615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152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153" name="Freeform 8"/>
          <p:cNvSpPr>
            <a:spLocks noChangeArrowheads="1"/>
          </p:cNvSpPr>
          <p:nvPr/>
        </p:nvSpPr>
        <p:spPr bwMode="auto">
          <a:xfrm>
            <a:off x="576263" y="1055688"/>
            <a:ext cx="8207375" cy="4848225"/>
          </a:xfrm>
          <a:custGeom>
            <a:avLst/>
            <a:gdLst>
              <a:gd name="T0" fmla="*/ 0 w 21600"/>
              <a:gd name="T1" fmla="*/ 0 h 21600"/>
              <a:gd name="T2" fmla="*/ 2147483647 w 21600"/>
              <a:gd name="T3" fmla="*/ 0 h 21600"/>
              <a:gd name="T4" fmla="*/ 2147483647 w 21600"/>
              <a:gd name="T5" fmla="*/ 2147483647 h 21600"/>
              <a:gd name="T6" fmla="*/ 0 w 21600"/>
              <a:gd name="T7" fmla="*/ 2147483647 h 21600"/>
              <a:gd name="T8" fmla="*/ 0 w 21600"/>
              <a:gd name="T9" fmla="*/ 0 h 216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155" name="Text Box 10"/>
          <p:cNvSpPr txBox="1">
            <a:spLocks noChangeArrowheads="1"/>
          </p:cNvSpPr>
          <p:nvPr/>
        </p:nvSpPr>
        <p:spPr bwMode="auto">
          <a:xfrm>
            <a:off x="287338" y="1055688"/>
            <a:ext cx="8496300" cy="3913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>
              <a:spcBef>
                <a:spcPts val="1200"/>
              </a:spcBef>
              <a:spcAft>
                <a:spcPts val="1000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 b="1" u="sng">
                <a:solidFill>
                  <a:srgbClr val="000000"/>
                </a:solidFill>
                <a:latin typeface="Calibri" pitchFamily="34" charset="0"/>
              </a:rPr>
              <a:t>sousledné</a:t>
            </a:r>
            <a:r>
              <a:rPr lang="cs-CZ" altLang="cs-CZ" sz="2000" u="sng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(sousměrné) - obráběcí nástroj se posouvá souhlasně se směrem otáčení</a:t>
            </a:r>
          </a:p>
          <a:p>
            <a:pPr eaLnBrk="1">
              <a:spcBef>
                <a:spcPts val="1200"/>
              </a:spcBef>
              <a:spcAft>
                <a:spcPts val="1000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-  tloušťka třísky se postupně snižuje, na konci řezu dosáhne nulové hodnoty, to chrání břit před ohlazováním a odíráním o obráběný povrch před vlastním zahájením řezu</a:t>
            </a:r>
          </a:p>
          <a:p>
            <a:pPr eaLnBrk="1">
              <a:spcBef>
                <a:spcPts val="1200"/>
              </a:spcBef>
              <a:spcAft>
                <a:spcPts val="1000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- velká tloušťka třísky je příznivá a řezné síly mají tendenci přitahovat obrobek směrem k fréze a udržovat břit v řezu</a:t>
            </a:r>
          </a:p>
          <a:p>
            <a:pPr eaLnBrk="1">
              <a:spcBef>
                <a:spcPts val="1200"/>
              </a:spcBef>
              <a:spcAft>
                <a:spcPts val="1000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6156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2613" y="3384550"/>
            <a:ext cx="2519362" cy="251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 bwMode="auto">
          <a:xfrm>
            <a:off x="3203575" y="116632"/>
            <a:ext cx="56530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71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73" name="Text Box 4"/>
          <p:cNvSpPr txBox="1">
            <a:spLocks noChangeArrowheads="1"/>
          </p:cNvSpPr>
          <p:nvPr/>
        </p:nvSpPr>
        <p:spPr bwMode="auto">
          <a:xfrm>
            <a:off x="457200" y="900113"/>
            <a:ext cx="8229600" cy="5146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7174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422003F3-49D2-4FEE-B432-EC01A25E2280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5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717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6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177" name="Text Box 10"/>
          <p:cNvSpPr txBox="1">
            <a:spLocks noChangeArrowheads="1"/>
          </p:cNvSpPr>
          <p:nvPr/>
        </p:nvSpPr>
        <p:spPr bwMode="auto">
          <a:xfrm>
            <a:off x="319088" y="1009650"/>
            <a:ext cx="8505825" cy="5245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>
              <a:spcBef>
                <a:spcPts val="1200"/>
              </a:spcBef>
              <a:spcAft>
                <a:spcPts val="1000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 b="1" u="sng">
                <a:solidFill>
                  <a:srgbClr val="000000"/>
                </a:solidFill>
                <a:latin typeface="Calibri" pitchFamily="34" charset="0"/>
              </a:rPr>
              <a:t>nesousledné</a:t>
            </a: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(nesousměrné) - směr posuvu obráběcího nástroje je opačný, než je směr jeho rotace</a:t>
            </a:r>
          </a:p>
          <a:p>
            <a:pPr eaLnBrk="1">
              <a:spcBef>
                <a:spcPts val="1200"/>
              </a:spcBef>
              <a:spcAft>
                <a:spcPts val="1000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- tloušťka třísky začíná na nulové hodnotě a směrem ke konci řezu se postupně zvyšuje, řezné síly mají tendenci tlačit frézu a obrobek směrem od sebe</a:t>
            </a:r>
          </a:p>
          <a:p>
            <a:pPr eaLnBrk="1">
              <a:spcBef>
                <a:spcPts val="1200"/>
              </a:spcBef>
              <a:spcAft>
                <a:spcPts val="1000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- velká tahová pnutí mohou často vést k rychlému poškození břitu</a:t>
            </a:r>
          </a:p>
          <a:p>
            <a:pPr eaLnBrk="1">
              <a:spcBef>
                <a:spcPts val="1200"/>
              </a:spcBef>
              <a:spcAft>
                <a:spcPts val="1000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- břit musí být do záběru přitlačován        </a:t>
            </a:r>
          </a:p>
          <a:p>
            <a:pPr eaLnBrk="1">
              <a:spcBef>
                <a:spcPts val="1200"/>
              </a:spcBef>
              <a:spcAft>
                <a:spcPts val="1000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a dochází k ohlazování a odírání břitu v důsledku tření,</a:t>
            </a:r>
          </a:p>
          <a:p>
            <a:pPr eaLnBrk="1">
              <a:spcBef>
                <a:spcPts val="1200"/>
              </a:spcBef>
              <a:spcAft>
                <a:spcPts val="1000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to vede ke snížení životnosti nástroje</a:t>
            </a:r>
          </a:p>
          <a:p>
            <a:pPr eaLnBrk="1">
              <a:spcBef>
                <a:spcPts val="1200"/>
              </a:spcBef>
              <a:spcAft>
                <a:spcPts val="1000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- síly mají tendenci zvedat obrobek ze stolu</a:t>
            </a:r>
          </a:p>
          <a:p>
            <a:pPr eaLnBrk="1">
              <a:spcBef>
                <a:spcPts val="1200"/>
              </a:spcBef>
              <a:spcAft>
                <a:spcPts val="1000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- velká tloušťka třísky  má za následek snížení životnosti nástroje            </a:t>
            </a:r>
          </a:p>
          <a:p>
            <a:pPr eaLnBrk="1">
              <a:spcBef>
                <a:spcPts val="1200"/>
              </a:spcBef>
              <a:spcAft>
                <a:spcPts val="1000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>
              <a:spcBef>
                <a:spcPts val="1200"/>
              </a:spcBef>
              <a:spcAft>
                <a:spcPts val="1000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7178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1250" y="3240088"/>
            <a:ext cx="2303463" cy="2376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" name="Nadpis 1"/>
          <p:cNvSpPr txBox="1">
            <a:spLocks/>
          </p:cNvSpPr>
          <p:nvPr/>
        </p:nvSpPr>
        <p:spPr bwMode="auto">
          <a:xfrm>
            <a:off x="3203575" y="116632"/>
            <a:ext cx="56530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195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197" name="Text Box 4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014398A9-18B6-4E70-B758-EAB1EC4D8E87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6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8198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199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201" name="Rectangle 8"/>
          <p:cNvSpPr>
            <a:spLocks noGrp="1" noChangeArrowheads="1"/>
          </p:cNvSpPr>
          <p:nvPr>
            <p:ph type="subTitle" idx="4294967295"/>
          </p:nvPr>
        </p:nvSpPr>
        <p:spPr>
          <a:xfrm>
            <a:off x="457200" y="1008063"/>
            <a:ext cx="8228013" cy="5121275"/>
          </a:xfrm>
        </p:spPr>
        <p:txBody>
          <a:bodyPr anchor="ctr"/>
          <a:lstStyle/>
          <a:p>
            <a:pPr indent="-341313" algn="ctr" eaLnBrk="1" hangingPunct="1">
              <a:lnSpc>
                <a:spcPct val="93000"/>
              </a:lnSpc>
              <a:spcAft>
                <a:spcPct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mtClean="0">
                <a:latin typeface="Arial" charset="0"/>
              </a:rPr>
              <a:t> </a:t>
            </a:r>
          </a:p>
        </p:txBody>
      </p:sp>
      <p:sp>
        <p:nvSpPr>
          <p:cNvPr id="8202" name="Text Box 9"/>
          <p:cNvSpPr txBox="1">
            <a:spLocks noChangeArrowheads="1"/>
          </p:cNvSpPr>
          <p:nvPr/>
        </p:nvSpPr>
        <p:spPr bwMode="auto">
          <a:xfrm>
            <a:off x="457200" y="1152525"/>
            <a:ext cx="8228013" cy="489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>
              <a:spcBef>
                <a:spcPts val="1200"/>
              </a:spcBef>
              <a:spcAft>
                <a:spcPts val="1000"/>
              </a:spcAft>
              <a:buClrTx/>
              <a:buFontTx/>
              <a:buNone/>
            </a:pPr>
            <a:r>
              <a:rPr lang="cs-CZ" altLang="cs-CZ" sz="2000" b="1" u="sng">
                <a:solidFill>
                  <a:srgbClr val="000000"/>
                </a:solidFill>
                <a:latin typeface="Calibri" pitchFamily="34" charset="0"/>
              </a:rPr>
              <a:t>středové</a:t>
            </a: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- při něm se vyskytují oba typy frézování - nesousledné i sousledné</a:t>
            </a:r>
          </a:p>
          <a:p>
            <a:pPr eaLnBrk="1">
              <a:spcBef>
                <a:spcPts val="1200"/>
              </a:spcBef>
              <a:spcAft>
                <a:spcPts val="1000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- při středové poloze frézy působí tlakové i tahové napětí, to představuje větší riziko vzniku vibrací, což má za následek kratší životnost břitů</a:t>
            </a:r>
          </a:p>
          <a:p>
            <a:pPr eaLnBrk="1"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>
              <a:spcBef>
                <a:spcPts val="1200"/>
              </a:spcBef>
              <a:spcAft>
                <a:spcPts val="1000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8203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852738"/>
            <a:ext cx="3890963" cy="273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4" name="Picture 1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913" y="3141663"/>
            <a:ext cx="3587750" cy="232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 bwMode="auto">
          <a:xfrm>
            <a:off x="3203575" y="116632"/>
            <a:ext cx="56530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1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21" name="Text Box 4"/>
          <p:cNvSpPr txBox="1">
            <a:spLocks noChangeArrowheads="1"/>
          </p:cNvSpPr>
          <p:nvPr/>
        </p:nvSpPr>
        <p:spPr bwMode="auto">
          <a:xfrm>
            <a:off x="457200" y="1079500"/>
            <a:ext cx="8229600" cy="5045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>
                <a:solidFill>
                  <a:srgbClr val="000000"/>
                </a:solidFill>
                <a:latin typeface="Calibri" pitchFamily="34" charset="0"/>
              </a:rPr>
              <a:t>                                                     </a:t>
            </a:r>
          </a:p>
        </p:txBody>
      </p:sp>
      <p:pic>
        <p:nvPicPr>
          <p:cNvPr id="9222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223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224" name="Text Box 7"/>
          <p:cNvSpPr txBox="1">
            <a:spLocks noChangeArrowheads="1"/>
          </p:cNvSpPr>
          <p:nvPr/>
        </p:nvSpPr>
        <p:spPr bwMode="auto">
          <a:xfrm>
            <a:off x="457200" y="900113"/>
            <a:ext cx="8229600" cy="5226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- čím více zubů v řezu, tím lépe bude fréza obrábět bez rotačních vibrací, aby bylo v záběru současně co nejvíce zubů, roztečný úhel (úhel mezi dvěma zuby) musí být malý v porovnání s úhlem záběru (úhel, pod kterým nástroj zabírá do materiálu), doporučuje použít frézu s malou roztečí a menším průměrem (oproti radiální hloubce řezu). Pro určitou frézu (počet zubů a průměr) a určitý obrobek (radiální hloubka řezu) platí, že čím je obrobek blíže k obvodu frézy, tím větší bude úhel záběru a tím bude v záběru více zubů</a:t>
            </a:r>
          </a:p>
        </p:txBody>
      </p:sp>
      <p:sp>
        <p:nvSpPr>
          <p:cNvPr id="9225" name="Text Box 7"/>
          <p:cNvSpPr txBox="1">
            <a:spLocks noChangeArrowheads="1"/>
          </p:cNvSpPr>
          <p:nvPr/>
        </p:nvSpPr>
        <p:spPr bwMode="auto">
          <a:xfrm>
            <a:off x="608013" y="890588"/>
            <a:ext cx="8229600" cy="5226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9226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815975"/>
            <a:ext cx="8229600" cy="522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7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079500"/>
            <a:ext cx="8443912" cy="487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8" name="Picture 1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3141663"/>
            <a:ext cx="4752975" cy="2519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9" name="Picture 1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3213100"/>
            <a:ext cx="3403600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5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5606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0410D001-3A10-4B99-BF88-36DB6CC43B27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8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560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560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5609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Souhrn učiva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1. Vysvětlete co je frézování.</a:t>
            </a: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2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 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Popište řezné pohyby při frézování.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3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 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Popište sousledné frézování.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4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 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Popište nesousledné frézování.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9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6630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6FF42623-A97F-408B-A4B6-55030358201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9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663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2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6633" name="Rectangle 8"/>
          <p:cNvSpPr>
            <a:spLocks noChangeArrowheads="1"/>
          </p:cNvSpPr>
          <p:nvPr/>
        </p:nvSpPr>
        <p:spPr bwMode="auto">
          <a:xfrm>
            <a:off x="647700" y="1079500"/>
            <a:ext cx="82454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Použité zdroje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29.11.2013]. Dostupný na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 WWW: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5"/>
              </a:rPr>
              <a:t>http://www.brusivo-nastroje.cz/stopkove-frezy.html</a:t>
            </a: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 AUTOR NEUVEDEN. seznam [online]. [cit. 6.12.2013]. Dostupný na 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WWW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: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6"/>
              </a:rPr>
              <a:t>http://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6"/>
              </a:rPr>
              <a:t>www.mmspektrum.com/clanek/prirucka-pro-technology-kompenzacni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34834</TotalTime>
  <Words>585</Words>
  <Application>Microsoft Office PowerPoint</Application>
  <PresentationFormat>Předvádění na obrazovce (4:3)</PresentationFormat>
  <Paragraphs>109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Naděžda Křížová, Ing.</dc:creator>
  <cp:lastModifiedBy>Karel Filas, Ing.</cp:lastModifiedBy>
  <cp:revision>33</cp:revision>
  <cp:lastPrinted>1601-01-01T00:00:00Z</cp:lastPrinted>
  <dcterms:created xsi:type="dcterms:W3CDTF">1601-01-01T00:00:00Z</dcterms:created>
  <dcterms:modified xsi:type="dcterms:W3CDTF">2013-12-07T21:30:20Z</dcterms:modified>
</cp:coreProperties>
</file>