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0" r:id="rId3"/>
    <p:sldId id="266" r:id="rId4"/>
    <p:sldId id="265" r:id="rId5"/>
    <p:sldId id="264" r:id="rId6"/>
    <p:sldId id="263" r:id="rId7"/>
    <p:sldId id="262" r:id="rId8"/>
    <p:sldId id="261" r:id="rId9"/>
    <p:sldId id="259" r:id="rId10"/>
    <p:sldId id="267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9" d="100"/>
          <a:sy n="119" d="100"/>
        </p:scale>
        <p:origin x="-1392" y="-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7. 12. 2013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7. 12. 2013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7. 12. 2013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7. 12. 2013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7. 12. 2013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7. 12. 2013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7. 12. 2013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hyperlink" Target="http://cs.wikipedia.org/wiki/Soubor:Proinsulin.gif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pload.wikimedia.org/wikipedia/commons/1/1f/Adrenaline_chemical_structure.png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://cs.wikipedia.org/wiki/Soubor:Adrenaline_chemical_structure.pn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gif"/><Relationship Id="rId4" Type="http://schemas.openxmlformats.org/officeDocument/2006/relationships/hyperlink" Target="http://cs.wikipedia.org/wiki/Soubor:GLO1_Homo_sapiens.gif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cs.wikipedia.org/wiki/Soubor:Adrenaline_chemical_structure.png" TargetMode="External"/><Relationship Id="rId4" Type="http://schemas.openxmlformats.org/officeDocument/2006/relationships/hyperlink" Target="http://cs.wikipedia.org/wiki/Soubor:Proinsulin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0941630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24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Definice a přehled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hormonů a 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enzymů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Hormon, enzym, adrenalin,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inzulín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endokrinní žlázy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Chemie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Anna Mazáčová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a 2. ročník, žáci 15 – 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Hormony a enzymy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mtClean="0"/>
              <a:t>VY_32_INOVACE_24_487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124744"/>
            <a:ext cx="864096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Hormony</a:t>
            </a:r>
          </a:p>
          <a:p>
            <a:endParaRPr lang="cs-CZ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biokatalyzátory nevyhnutelné pro normální činnost jednotlivých orgánů</a:t>
            </a:r>
          </a:p>
          <a:p>
            <a:endParaRPr lang="cs-CZ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vytvářejí je žlázy s vnitřní sekrecí (endokrinní žlázy), které je vylučují do krve</a:t>
            </a:r>
          </a:p>
          <a:p>
            <a:endParaRPr lang="cs-CZ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krev hormony rozvádí do jednotlivých orgánů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124744"/>
            <a:ext cx="828092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Endokrinní žlázy</a:t>
            </a:r>
            <a:r>
              <a:rPr lang="cs-CZ" sz="2400" dirty="0" smtClean="0"/>
              <a:t>:</a:t>
            </a:r>
          </a:p>
          <a:p>
            <a:endParaRPr lang="cs-CZ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 smtClean="0"/>
              <a:t>hypofýza (podvěsek mozkový)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 smtClean="0"/>
              <a:t>štítná žláza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 smtClean="0"/>
              <a:t>nadledvinky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 smtClean="0"/>
              <a:t>slinivka břišní (pankreas)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 smtClean="0"/>
              <a:t>pohlavní žlázy atd.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499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79512" y="1124744"/>
            <a:ext cx="8784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Příklady hormonů</a:t>
            </a:r>
          </a:p>
          <a:p>
            <a:endParaRPr lang="cs-CZ" sz="2400" dirty="0"/>
          </a:p>
          <a:p>
            <a:pPr marL="457200" indent="-457200">
              <a:buAutoNum type="arabicPeriod"/>
            </a:pPr>
            <a:r>
              <a:rPr lang="cs-CZ" sz="2400" b="1" dirty="0" smtClean="0"/>
              <a:t>Insulin</a:t>
            </a:r>
          </a:p>
          <a:p>
            <a:pPr marL="457200" indent="-457200">
              <a:buAutoNum type="arabicPeriod"/>
            </a:pPr>
            <a:endParaRPr lang="cs-CZ" sz="2400" b="1" dirty="0"/>
          </a:p>
        </p:txBody>
      </p:sp>
      <p:pic>
        <p:nvPicPr>
          <p:cNvPr id="1026" name="Picture 2" descr="Uspořádání aminokyselin v molekule proinzulinu">
            <a:hlinkClick r:id="rId4" tooltip="Uspořádání aminokyselin v molekule proinzulinu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075726"/>
            <a:ext cx="3124200" cy="202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283968" y="2694404"/>
            <a:ext cx="42484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dirty="0" smtClean="0"/>
              <a:t>sumární vzorec C</a:t>
            </a:r>
            <a:r>
              <a:rPr lang="cs-CZ" baseline="-25000" dirty="0" smtClean="0"/>
              <a:t>254</a:t>
            </a:r>
            <a:r>
              <a:rPr lang="cs-CZ" dirty="0" smtClean="0"/>
              <a:t> H</a:t>
            </a:r>
            <a:r>
              <a:rPr lang="cs-CZ" baseline="-25000" dirty="0" smtClean="0"/>
              <a:t>377</a:t>
            </a:r>
            <a:r>
              <a:rPr lang="cs-CZ" dirty="0" smtClean="0"/>
              <a:t> N</a:t>
            </a:r>
            <a:r>
              <a:rPr lang="cs-CZ" baseline="-25000" dirty="0" smtClean="0"/>
              <a:t>65</a:t>
            </a:r>
            <a:r>
              <a:rPr lang="cs-CZ" dirty="0" smtClean="0"/>
              <a:t> O</a:t>
            </a:r>
            <a:r>
              <a:rPr lang="cs-CZ" baseline="-25000" dirty="0" smtClean="0"/>
              <a:t>75</a:t>
            </a:r>
            <a:r>
              <a:rPr lang="cs-CZ" dirty="0" smtClean="0"/>
              <a:t> S</a:t>
            </a:r>
            <a:r>
              <a:rPr lang="cs-CZ" baseline="-25000" dirty="0" smtClean="0"/>
              <a:t>6 </a:t>
            </a:r>
          </a:p>
          <a:p>
            <a:endParaRPr lang="cs-CZ" dirty="0"/>
          </a:p>
          <a:p>
            <a:pPr marL="285750" indent="-285750">
              <a:buFontTx/>
              <a:buChar char="-"/>
            </a:pPr>
            <a:r>
              <a:rPr lang="cs-CZ" dirty="0" smtClean="0"/>
              <a:t>snižuje hladinu cukru v krvi</a:t>
            </a:r>
          </a:p>
          <a:p>
            <a:endParaRPr lang="cs-CZ" dirty="0" smtClean="0"/>
          </a:p>
          <a:p>
            <a:pPr marL="285750" indent="-285750">
              <a:buFontTx/>
              <a:buChar char="-"/>
            </a:pPr>
            <a:r>
              <a:rPr lang="cs-CZ" dirty="0" smtClean="0"/>
              <a:t>porucha v tvorbě </a:t>
            </a:r>
            <a:r>
              <a:rPr lang="cs-CZ" dirty="0" err="1" smtClean="0"/>
              <a:t>insulínu</a:t>
            </a:r>
            <a:r>
              <a:rPr lang="cs-CZ" dirty="0" smtClean="0"/>
              <a:t> je příčinou choroby cukrovky, která se projevuje zvýšeným obsahem cukru v krvi</a:t>
            </a:r>
          </a:p>
          <a:p>
            <a:pPr marL="285750" indent="-285750">
              <a:buFontTx/>
              <a:buChar char="-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264681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59813" y="1196751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2. Adrenalin</a:t>
            </a:r>
          </a:p>
          <a:p>
            <a:endParaRPr lang="cs-CZ" sz="2400" b="1" dirty="0"/>
          </a:p>
          <a:p>
            <a:endParaRPr lang="cs-CZ" sz="2400" dirty="0"/>
          </a:p>
        </p:txBody>
      </p:sp>
      <p:pic>
        <p:nvPicPr>
          <p:cNvPr id="2050" name="Picture 2" descr="Strukturní vzorec adrenalinu">
            <a:hlinkClick r:id="rId4" tooltip="Strukturní vzorec adrenalinu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441325"/>
            <a:ext cx="1333500" cy="93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oubor:Adrenaline chemical structure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492896"/>
            <a:ext cx="3053921" cy="1739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3528" y="1916832"/>
            <a:ext cx="410445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u="sng" dirty="0" smtClean="0"/>
              <a:t>systematický </a:t>
            </a:r>
            <a:r>
              <a:rPr lang="cs-CZ" u="sng" dirty="0"/>
              <a:t>název</a:t>
            </a:r>
            <a:r>
              <a:rPr lang="cs-CZ" dirty="0"/>
              <a:t>(</a:t>
            </a:r>
            <a:r>
              <a:rPr lang="cs-CZ" i="1" dirty="0"/>
              <a:t>R</a:t>
            </a:r>
            <a:r>
              <a:rPr lang="cs-CZ" dirty="0"/>
              <a:t>)-4-(1-hydroxy-2-(</a:t>
            </a:r>
            <a:r>
              <a:rPr lang="cs-CZ" dirty="0" err="1" smtClean="0"/>
              <a:t>methylamino</a:t>
            </a:r>
            <a:r>
              <a:rPr lang="cs-CZ" dirty="0" smtClean="0"/>
              <a:t>)</a:t>
            </a:r>
            <a:r>
              <a:rPr lang="cs-CZ" dirty="0" err="1" smtClean="0"/>
              <a:t>ethyl</a:t>
            </a:r>
            <a:r>
              <a:rPr lang="cs-CZ" dirty="0" smtClean="0"/>
              <a:t>)benzen-1,2-diol</a:t>
            </a:r>
          </a:p>
          <a:p>
            <a:pPr marL="285750" indent="-285750">
              <a:buFontTx/>
              <a:buChar char="-"/>
            </a:pPr>
            <a:endParaRPr lang="cs-CZ" dirty="0" smtClean="0"/>
          </a:p>
          <a:p>
            <a:pPr marL="285750" indent="-285750">
              <a:buFontTx/>
              <a:buChar char="-"/>
            </a:pPr>
            <a:r>
              <a:rPr lang="cs-CZ" dirty="0" smtClean="0"/>
              <a:t>tvoří se v dřeni nadledvinky</a:t>
            </a:r>
          </a:p>
          <a:p>
            <a:pPr marL="285750" indent="-285750">
              <a:buFontTx/>
              <a:buChar char="-"/>
            </a:pPr>
            <a:endParaRPr lang="cs-CZ" dirty="0"/>
          </a:p>
          <a:p>
            <a:pPr marL="285750" indent="-285750">
              <a:buFontTx/>
              <a:buChar char="-"/>
            </a:pPr>
            <a:r>
              <a:rPr lang="cs-CZ" dirty="0" smtClean="0"/>
              <a:t>způsobuje v játrech štěpení </a:t>
            </a:r>
            <a:r>
              <a:rPr lang="cs-CZ" dirty="0" err="1" smtClean="0"/>
              <a:t>polysachridu</a:t>
            </a:r>
            <a:r>
              <a:rPr lang="cs-CZ" dirty="0" smtClean="0"/>
              <a:t> glykogenu na glukosu a tím zvýšení hladiny cukrů v krvi</a:t>
            </a:r>
          </a:p>
          <a:p>
            <a:pPr marL="285750" indent="-285750">
              <a:buFontTx/>
              <a:buChar char="-"/>
            </a:pPr>
            <a:endParaRPr lang="cs-CZ" dirty="0"/>
          </a:p>
          <a:p>
            <a:pPr marL="285750" indent="-285750">
              <a:buFontTx/>
              <a:buChar char="-"/>
            </a:pPr>
            <a:r>
              <a:rPr lang="cs-CZ" dirty="0"/>
              <a:t>je základním hormonem </a:t>
            </a:r>
            <a:r>
              <a:rPr lang="cs-CZ" dirty="0" smtClean="0"/>
              <a:t>stresové reakce </a:t>
            </a:r>
            <a:r>
              <a:rPr lang="cs-CZ" dirty="0" smtClean="0">
                <a:solidFill>
                  <a:srgbClr val="FF0000"/>
                </a:solidFill>
              </a:rPr>
              <a:t>„útok nebo útěk“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07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1093664"/>
            <a:ext cx="8496944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Enzymy</a:t>
            </a:r>
          </a:p>
          <a:p>
            <a:endParaRPr lang="cs-CZ" sz="2000" b="1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/>
              <a:t>J</a:t>
            </a:r>
            <a:r>
              <a:rPr lang="cs-CZ" sz="2400" dirty="0" smtClean="0"/>
              <a:t>e jednoduchá či složená bílkovina s katalytickou aktivitou</a:t>
            </a:r>
          </a:p>
          <a:p>
            <a:endParaRPr lang="cs-CZ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/>
              <a:t>Jsou nepostradatelné pro život organismů, protože katalyzují metabolické procesy. </a:t>
            </a:r>
            <a:endParaRPr lang="cs-CZ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cs-CZ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Svou </a:t>
            </a:r>
            <a:r>
              <a:rPr lang="cs-CZ" sz="2400" dirty="0"/>
              <a:t>mimořádnou účinností umožňují průběh těchto procesů již za tělesné </a:t>
            </a:r>
            <a:r>
              <a:rPr lang="cs-CZ" sz="2400" dirty="0" smtClean="0"/>
              <a:t>teploty.</a:t>
            </a:r>
          </a:p>
          <a:p>
            <a:endParaRPr lang="cs-CZ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Umožňují </a:t>
            </a:r>
            <a:r>
              <a:rPr lang="cs-CZ" sz="2400" dirty="0"/>
              <a:t>syntézu i rozklad bílkovin, sacharidů a tuků, jejich vzájemnou přeměnu a s tím související uvolňování energie potřebné k životním procesům.</a:t>
            </a:r>
          </a:p>
          <a:p>
            <a:endParaRPr lang="cs-CZ" sz="24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6121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196752"/>
            <a:ext cx="799288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/>
              <a:t>Katalytický účinek enzymů</a:t>
            </a:r>
            <a:r>
              <a:rPr lang="cs-CZ" sz="2400" dirty="0" smtClean="0"/>
              <a:t>:</a:t>
            </a:r>
          </a:p>
          <a:p>
            <a:endParaRPr lang="cs-CZ" sz="2400" dirty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působí </a:t>
            </a:r>
            <a:r>
              <a:rPr lang="cs-CZ" sz="2400" dirty="0"/>
              <a:t>jen na určitou </a:t>
            </a:r>
            <a:r>
              <a:rPr lang="cs-CZ" sz="2400" dirty="0" smtClean="0"/>
              <a:t>látku </a:t>
            </a:r>
          </a:p>
          <a:p>
            <a:pPr lvl="0"/>
            <a:endParaRPr lang="cs-CZ" sz="2400" dirty="0" smtClean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ovlivňují </a:t>
            </a:r>
            <a:r>
              <a:rPr lang="cs-CZ" sz="2400" dirty="0"/>
              <a:t>jen určitý chemický </a:t>
            </a:r>
            <a:r>
              <a:rPr lang="cs-CZ" sz="2400" dirty="0" smtClean="0"/>
              <a:t>děj</a:t>
            </a:r>
          </a:p>
          <a:p>
            <a:pPr lvl="0"/>
            <a:endParaRPr lang="cs-CZ" sz="2400" dirty="0" smtClean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působí </a:t>
            </a:r>
            <a:r>
              <a:rPr lang="cs-CZ" sz="2400" dirty="0"/>
              <a:t>při vhodném pH (kyselé, zásadité, </a:t>
            </a:r>
            <a:r>
              <a:rPr lang="cs-CZ" sz="2400" dirty="0" smtClean="0"/>
              <a:t>neutrální)</a:t>
            </a:r>
          </a:p>
          <a:p>
            <a:pPr lvl="0"/>
            <a:endParaRPr lang="cs-CZ" sz="2400" dirty="0" smtClean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účinkují </a:t>
            </a:r>
            <a:r>
              <a:rPr lang="cs-CZ" sz="2400" dirty="0"/>
              <a:t>jen za přítomnosti určitých látek (vit. C, Ca aj</a:t>
            </a:r>
            <a:r>
              <a:rPr lang="cs-CZ" sz="2400" dirty="0" smtClean="0"/>
              <a:t>.)</a:t>
            </a:r>
          </a:p>
          <a:p>
            <a:pPr lvl="0"/>
            <a:endParaRPr lang="cs-CZ" sz="2400" dirty="0" smtClean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nejúčinnější </a:t>
            </a:r>
            <a:r>
              <a:rPr lang="cs-CZ" sz="2400" dirty="0"/>
              <a:t>jsou při teplotě 25 – 40 </a:t>
            </a:r>
            <a:r>
              <a:rPr lang="cs-CZ" sz="2400" baseline="30000" dirty="0" err="1"/>
              <a:t>o</a:t>
            </a:r>
            <a:r>
              <a:rPr lang="cs-CZ" sz="2400" dirty="0" err="1"/>
              <a:t>C</a:t>
            </a:r>
            <a:r>
              <a:rPr lang="cs-CZ" sz="2400" dirty="0"/>
              <a:t>.</a:t>
            </a:r>
          </a:p>
          <a:p>
            <a:r>
              <a:rPr lang="cs-CZ" sz="2400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7838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4" name="Picture 2" descr="http://upload.wikimedia.org/wikipedia/commons/thumb/a/a8/GLO1_Homo_sapiens.gif/300px-GLO1_Homo_sapiens.gif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708920"/>
            <a:ext cx="2857500" cy="203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41219" y="1196752"/>
            <a:ext cx="52565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Příklad enzymu</a:t>
            </a:r>
            <a:r>
              <a:rPr lang="cs-CZ" sz="2400" dirty="0" smtClean="0"/>
              <a:t>:</a:t>
            </a:r>
          </a:p>
          <a:p>
            <a:endParaRPr lang="cs-CZ" sz="2400" dirty="0" smtClean="0"/>
          </a:p>
          <a:p>
            <a:r>
              <a:rPr lang="cs-CZ" sz="2400" dirty="0" smtClean="0"/>
              <a:t>Lidská </a:t>
            </a:r>
            <a:r>
              <a:rPr lang="cs-CZ" sz="2400" dirty="0" err="1" smtClean="0"/>
              <a:t>glyoxláza</a:t>
            </a:r>
            <a:r>
              <a:rPr lang="cs-CZ" sz="2400" dirty="0" smtClean="0"/>
              <a:t> I je enzym ze skupiny lyáz. V molekule enzymu převládají bílkovinné řetězce, ale navíc jsou jeho součástí dva ionty zinku (fialově) a inhibičně působící regulátor S-</a:t>
            </a:r>
            <a:r>
              <a:rPr lang="cs-CZ" sz="2400" dirty="0" err="1" smtClean="0"/>
              <a:t>hexylglutathion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9026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3528" y="1268760"/>
            <a:ext cx="77768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Rozdělení enzymů</a:t>
            </a:r>
            <a:r>
              <a:rPr lang="cs-CZ" sz="2400" dirty="0" smtClean="0"/>
              <a:t>:</a:t>
            </a:r>
          </a:p>
          <a:p>
            <a:endParaRPr lang="cs-CZ" sz="2400" dirty="0"/>
          </a:p>
          <a:p>
            <a:pPr marL="342900" indent="-342900">
              <a:buAutoNum type="arabicPeriod"/>
            </a:pPr>
            <a:r>
              <a:rPr lang="cs-CZ" sz="2400" dirty="0" smtClean="0"/>
              <a:t>Jednosložkové  - jednoduché bílkoviny</a:t>
            </a:r>
          </a:p>
          <a:p>
            <a:pPr marL="342900" indent="-342900">
              <a:buAutoNum type="arabicPeriod"/>
            </a:pPr>
            <a:endParaRPr lang="cs-CZ" sz="2400" dirty="0"/>
          </a:p>
          <a:p>
            <a:pPr marL="342900" indent="-342900">
              <a:buAutoNum type="arabicPeriod"/>
            </a:pPr>
            <a:r>
              <a:rPr lang="cs-CZ" sz="2400" dirty="0" smtClean="0"/>
              <a:t>Dvousložkové – složeny z jednoduché bílkoviny -  apoenzymu a  z nebílkovinné složky – koenzymu.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Účinné centrum dvousložkového enzymu je v koenzymu.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05351" y="1080000"/>
            <a:ext cx="237956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Souhrn učiva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765265"/>
            <a:ext cx="76328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Otázky pro opakování</a:t>
            </a:r>
          </a:p>
          <a:p>
            <a:endParaRPr lang="cs-CZ" sz="2000" dirty="0"/>
          </a:p>
          <a:p>
            <a:pPr marL="457200" indent="-457200">
              <a:buAutoNum type="arabicPeriod"/>
            </a:pPr>
            <a:r>
              <a:rPr lang="cs-CZ" sz="2000" dirty="0" smtClean="0"/>
              <a:t>K čemu slouží enzymy?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Popiš katalytický účinek enzymů.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K čemu slouží v těle hormony?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Uveď příklad hormonů.</a:t>
            </a:r>
          </a:p>
          <a:p>
            <a:pPr marL="457200" indent="-457200">
              <a:buAutoNum type="arabicPeriod"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2468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772816"/>
            <a:ext cx="8208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cs.wikipedia.org/wiki/Soubor:Proinsulin.gif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cs.wikipedia.org/wiki/Soubor:Adrenaline_chemical_structure.png</a:t>
            </a:r>
            <a:endParaRPr lang="cs-CZ" dirty="0" smtClean="0"/>
          </a:p>
          <a:p>
            <a:r>
              <a:rPr lang="cs-CZ" dirty="0"/>
              <a:t>http://cs.wikipedia.org/wiki/Soubor:GLO1_Homo_sapiens.gif</a:t>
            </a:r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756</TotalTime>
  <Words>486</Words>
  <Application>Microsoft Office PowerPoint</Application>
  <PresentationFormat>Předvádění na obrazovce (4:3)</PresentationFormat>
  <Paragraphs>129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48</cp:revision>
  <dcterms:created xsi:type="dcterms:W3CDTF">2010-11-01T23:40:31Z</dcterms:created>
  <dcterms:modified xsi:type="dcterms:W3CDTF">2013-12-07T21:45:56Z</dcterms:modified>
</cp:coreProperties>
</file>