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66" r:id="rId4"/>
    <p:sldId id="265" r:id="rId5"/>
    <p:sldId id="264" r:id="rId6"/>
    <p:sldId id="263" r:id="rId7"/>
    <p:sldId id="262" r:id="rId8"/>
    <p:sldId id="261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7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5. 12. 2013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5. 12. 2013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5. 12. 2013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5. 12. 2013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5. 12. 2013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5. 12. 2013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5. 12. 2013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163917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Názvosloví nasycených a nenasycených uhlovodíků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Alkan, alken,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alkin, </a:t>
                      </a:r>
                      <a:r>
                        <a:rPr lang="cs-CZ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aren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uhlovodík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a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15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Rozdělení organických sloučenin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VY_32_INOVACE_24_489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424936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Rozdělení organických sloučenin</a:t>
            </a:r>
          </a:p>
          <a:p>
            <a:endParaRPr lang="cs-CZ" dirty="0" smtClean="0"/>
          </a:p>
          <a:p>
            <a:endParaRPr lang="cs-CZ" dirty="0"/>
          </a:p>
          <a:p>
            <a:pPr marL="457200" indent="-457200">
              <a:buAutoNum type="arabicPeriod"/>
            </a:pPr>
            <a:r>
              <a:rPr lang="cs-CZ" sz="2400" b="1" dirty="0" smtClean="0"/>
              <a:t>Podle druhu uhlíkového řetězce</a:t>
            </a:r>
          </a:p>
          <a:p>
            <a:endParaRPr lang="cs-CZ" sz="2400" dirty="0"/>
          </a:p>
          <a:p>
            <a:pPr marL="457200" indent="-457200">
              <a:buAutoNum type="alphaLcParenR"/>
            </a:pPr>
            <a:r>
              <a:rPr lang="cs-CZ" sz="2400" dirty="0" smtClean="0"/>
              <a:t>Sloučeniny </a:t>
            </a:r>
            <a:r>
              <a:rPr lang="cs-CZ" sz="2400" dirty="0" smtClean="0">
                <a:solidFill>
                  <a:srgbClr val="FF0000"/>
                </a:solidFill>
              </a:rPr>
              <a:t>acyklické </a:t>
            </a:r>
            <a:r>
              <a:rPr lang="cs-CZ" sz="2400" dirty="0" smtClean="0"/>
              <a:t>– mají otevřený řetězec</a:t>
            </a:r>
          </a:p>
          <a:p>
            <a:r>
              <a:rPr lang="cs-CZ" sz="2400" dirty="0" smtClean="0"/>
              <a:t>                                               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– CH</a:t>
            </a:r>
            <a:r>
              <a:rPr lang="cs-CZ" sz="2400" baseline="-25000" dirty="0" smtClean="0"/>
              <a:t>3</a:t>
            </a:r>
            <a:endParaRPr lang="cs-CZ" sz="2400" dirty="0" smtClean="0"/>
          </a:p>
          <a:p>
            <a:endParaRPr lang="cs-CZ" sz="2400" dirty="0" smtClean="0"/>
          </a:p>
          <a:p>
            <a:pPr marL="457200" indent="-457200">
              <a:buAutoNum type="alphaLcParenR" startAt="2"/>
            </a:pPr>
            <a:r>
              <a:rPr lang="cs-CZ" sz="2400" dirty="0" smtClean="0"/>
              <a:t>Sloučeniny </a:t>
            </a:r>
            <a:r>
              <a:rPr lang="cs-CZ" sz="2400" dirty="0" smtClean="0">
                <a:solidFill>
                  <a:srgbClr val="FF0000"/>
                </a:solidFill>
              </a:rPr>
              <a:t>cyklické</a:t>
            </a:r>
            <a:r>
              <a:rPr lang="cs-CZ" sz="2400" dirty="0" smtClean="0"/>
              <a:t> – mají uhlíkové atomy uspořádány do uzavřeného řetězce</a:t>
            </a:r>
          </a:p>
          <a:p>
            <a:r>
              <a:rPr lang="cs-CZ" sz="2400" dirty="0" smtClean="0"/>
              <a:t>                                                    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      </a:t>
            </a:r>
            <a:r>
              <a:rPr lang="cs-CZ" sz="2400" dirty="0" err="1" smtClean="0"/>
              <a:t>CH</a:t>
            </a:r>
            <a:r>
              <a:rPr lang="cs-CZ" sz="2400" baseline="-25000" dirty="0" err="1" smtClean="0"/>
              <a:t>2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                                               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      </a:t>
            </a:r>
            <a:r>
              <a:rPr lang="cs-CZ" sz="2400" dirty="0" err="1" smtClean="0"/>
              <a:t>CH</a:t>
            </a:r>
            <a:r>
              <a:rPr lang="cs-CZ" sz="2400" baseline="-25000" dirty="0" err="1" smtClean="0"/>
              <a:t>2</a:t>
            </a:r>
            <a:r>
              <a:rPr lang="cs-CZ" sz="2400" dirty="0" smtClean="0"/>
              <a:t>                           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420856" y="5049180"/>
            <a:ext cx="36004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121972" y="5220762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079780" y="5249180"/>
            <a:ext cx="0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463988" y="5733256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96752"/>
            <a:ext cx="87129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b="1" dirty="0" smtClean="0"/>
              <a:t>Podle druhu vazeb mezi uhlíkovými atomy</a:t>
            </a:r>
          </a:p>
          <a:p>
            <a:endParaRPr lang="cs-CZ" sz="2400" dirty="0"/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C00000"/>
                </a:solidFill>
              </a:rPr>
              <a:t>nasycené</a:t>
            </a:r>
            <a:r>
              <a:rPr lang="cs-CZ" sz="2400" dirty="0" smtClean="0"/>
              <a:t>: obsahují jednoduché vazby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COOH</a:t>
            </a:r>
          </a:p>
          <a:p>
            <a:pPr marL="457200" indent="-457200">
              <a:buAutoNum type="alphaLcParenR"/>
            </a:pPr>
            <a:endParaRPr lang="cs-CZ" sz="2400" dirty="0"/>
          </a:p>
          <a:p>
            <a:pPr marL="457200" indent="-457200">
              <a:buAutoNum type="alphaLcParenR" startAt="2"/>
            </a:pPr>
            <a:r>
              <a:rPr lang="cs-CZ" sz="2400" dirty="0" smtClean="0">
                <a:solidFill>
                  <a:srgbClr val="C00000"/>
                </a:solidFill>
              </a:rPr>
              <a:t>nenasycené</a:t>
            </a:r>
            <a:r>
              <a:rPr lang="cs-CZ" sz="2400" dirty="0" smtClean="0"/>
              <a:t>: obsahují jednu dvojnou nebo trojnou vazbu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CH ≡ CH             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</a:t>
            </a:r>
            <a:r>
              <a:rPr lang="cs-CZ" sz="2400" dirty="0" err="1" smtClean="0"/>
              <a:t>CHCl</a:t>
            </a:r>
            <a:endParaRPr lang="cs-CZ" sz="2400" dirty="0" smtClean="0"/>
          </a:p>
          <a:p>
            <a:pPr marL="457200" indent="-457200">
              <a:buAutoNum type="alphaLcParenR"/>
            </a:pPr>
            <a:endParaRPr lang="cs-CZ" sz="2400" dirty="0"/>
          </a:p>
          <a:p>
            <a:r>
              <a:rPr lang="cs-CZ" sz="2400" dirty="0" smtClean="0"/>
              <a:t>c)   </a:t>
            </a:r>
            <a:r>
              <a:rPr lang="cs-CZ" sz="2400" dirty="0" smtClean="0">
                <a:solidFill>
                  <a:srgbClr val="C00000"/>
                </a:solidFill>
              </a:rPr>
              <a:t>aromatické</a:t>
            </a:r>
            <a:r>
              <a:rPr lang="cs-CZ" sz="2400" dirty="0" smtClean="0"/>
              <a:t>: obsahují šestičlenný uzavřený </a:t>
            </a:r>
          </a:p>
          <a:p>
            <a:r>
              <a:rPr lang="cs-CZ" sz="2400" dirty="0" smtClean="0"/>
              <a:t>      uhlíkový řetězec</a:t>
            </a:r>
          </a:p>
          <a:p>
            <a:endParaRPr lang="cs-CZ" sz="24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077072"/>
            <a:ext cx="1470067" cy="1729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920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772816"/>
            <a:ext cx="84969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sz="2400" dirty="0"/>
              <a:t>. </a:t>
            </a:r>
            <a:r>
              <a:rPr lang="cs-CZ" sz="2400" b="1" dirty="0"/>
              <a:t>Podle jejich chemického složení</a:t>
            </a:r>
          </a:p>
          <a:p>
            <a:endParaRPr lang="cs-CZ" sz="2400" b="1" dirty="0"/>
          </a:p>
          <a:p>
            <a:pPr marL="457200" indent="-457200">
              <a:buAutoNum type="alphaLcParenR"/>
            </a:pPr>
            <a:r>
              <a:rPr lang="cs-CZ" sz="2400" dirty="0">
                <a:solidFill>
                  <a:srgbClr val="002060"/>
                </a:solidFill>
              </a:rPr>
              <a:t>Uhlovodíky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r>
              <a:rPr lang="cs-CZ" sz="2400" dirty="0" smtClean="0"/>
              <a:t>      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CH</a:t>
            </a:r>
            <a:r>
              <a:rPr lang="cs-CZ" sz="2400" baseline="-25000" dirty="0" smtClean="0"/>
              <a:t>2</a:t>
            </a:r>
            <a:endParaRPr lang="cs-CZ" sz="2400" dirty="0"/>
          </a:p>
          <a:p>
            <a:pPr marL="457200" indent="-457200">
              <a:buAutoNum type="alphaLcParenR"/>
            </a:pPr>
            <a:endParaRPr lang="cs-CZ" sz="2400" dirty="0" smtClean="0"/>
          </a:p>
          <a:p>
            <a:r>
              <a:rPr lang="cs-CZ" sz="2400" dirty="0" smtClean="0">
                <a:solidFill>
                  <a:srgbClr val="002060"/>
                </a:solidFill>
              </a:rPr>
              <a:t>b)   Deriváty uhlovodíků</a:t>
            </a:r>
          </a:p>
          <a:p>
            <a:pPr marL="457200" indent="-457200">
              <a:buAutoNum type="alphaLcParenR"/>
            </a:pPr>
            <a:endParaRPr lang="cs-CZ" sz="2400" dirty="0"/>
          </a:p>
          <a:p>
            <a:r>
              <a:rPr lang="cs-CZ" sz="2400" dirty="0" smtClean="0"/>
              <a:t>      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</a:t>
            </a:r>
            <a:r>
              <a:rPr lang="cs-CZ" sz="2400" dirty="0"/>
              <a:t>= </a:t>
            </a:r>
            <a:r>
              <a:rPr lang="cs-CZ" sz="2400" dirty="0" err="1" smtClean="0"/>
              <a:t>CHCl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8299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196752"/>
            <a:ext cx="842493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Přehled klasifikace uhlovodíků</a:t>
            </a:r>
          </a:p>
          <a:p>
            <a:endParaRPr lang="cs-CZ" sz="2400" dirty="0"/>
          </a:p>
          <a:p>
            <a:endParaRPr lang="cs-CZ" sz="2400" dirty="0" smtClean="0"/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acyklické</a:t>
            </a:r>
          </a:p>
          <a:p>
            <a:pPr algn="ctr"/>
            <a:endParaRPr lang="cs-CZ" sz="2400" dirty="0"/>
          </a:p>
          <a:p>
            <a:pPr algn="ctr"/>
            <a:endParaRPr lang="cs-CZ" sz="2400" dirty="0" smtClean="0"/>
          </a:p>
          <a:p>
            <a:r>
              <a:rPr lang="cs-CZ" sz="2400" dirty="0" smtClean="0"/>
              <a:t>alkany		alkeny		</a:t>
            </a:r>
            <a:r>
              <a:rPr lang="cs-CZ" sz="2400" dirty="0" err="1" smtClean="0"/>
              <a:t>alkadieny</a:t>
            </a:r>
            <a:r>
              <a:rPr lang="cs-CZ" sz="2400" dirty="0" smtClean="0"/>
              <a:t>		alkiny</a:t>
            </a:r>
          </a:p>
          <a:p>
            <a:endParaRPr lang="cs-CZ" sz="2400" dirty="0"/>
          </a:p>
          <a:p>
            <a:r>
              <a:rPr lang="cs-CZ" sz="2400" dirty="0" smtClean="0"/>
              <a:t>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– CH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       </a:t>
            </a:r>
            <a:r>
              <a:rPr lang="cs-CZ" sz="2400" dirty="0"/>
              <a:t>CH</a:t>
            </a:r>
            <a:r>
              <a:rPr lang="cs-CZ" sz="2400" baseline="-25000" dirty="0"/>
              <a:t>2</a:t>
            </a:r>
            <a:r>
              <a:rPr lang="cs-CZ" sz="2400" dirty="0"/>
              <a:t> = </a:t>
            </a:r>
            <a:r>
              <a:rPr lang="cs-CZ" sz="2400" dirty="0" smtClean="0"/>
              <a:t>CH</a:t>
            </a:r>
            <a:r>
              <a:rPr lang="cs-CZ" sz="2400" baseline="-25000" dirty="0" smtClean="0"/>
              <a:t>2 </a:t>
            </a:r>
            <a:r>
              <a:rPr lang="cs-CZ" sz="2400" dirty="0" smtClean="0"/>
              <a:t>          </a:t>
            </a:r>
            <a:r>
              <a:rPr lang="cs-CZ" sz="2400" dirty="0" err="1" smtClean="0"/>
              <a:t>CH</a:t>
            </a:r>
            <a:r>
              <a:rPr lang="cs-CZ" sz="2400" baseline="-25000" dirty="0" err="1" smtClean="0"/>
              <a:t>2</a:t>
            </a:r>
            <a:r>
              <a:rPr lang="cs-CZ" sz="2400" dirty="0"/>
              <a:t> </a:t>
            </a:r>
            <a:r>
              <a:rPr lang="cs-CZ" sz="2400" dirty="0" smtClean="0"/>
              <a:t>= C =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		CH </a:t>
            </a:r>
            <a:r>
              <a:rPr lang="cs-CZ" sz="2400" dirty="0"/>
              <a:t>≡ </a:t>
            </a:r>
            <a:r>
              <a:rPr lang="cs-CZ" sz="2400" dirty="0" smtClean="0"/>
              <a:t>CH</a:t>
            </a:r>
          </a:p>
          <a:p>
            <a:endParaRPr lang="cs-CZ" sz="2400" dirty="0"/>
          </a:p>
          <a:p>
            <a:r>
              <a:rPr lang="cs-CZ" sz="2400" dirty="0" err="1" smtClean="0"/>
              <a:t>Ethan</a:t>
            </a:r>
            <a:r>
              <a:rPr lang="cs-CZ" sz="2400" dirty="0" smtClean="0"/>
              <a:t>		</a:t>
            </a:r>
            <a:r>
              <a:rPr lang="cs-CZ" sz="2400" dirty="0" err="1" smtClean="0"/>
              <a:t>ethen</a:t>
            </a:r>
            <a:r>
              <a:rPr lang="cs-CZ" sz="2400" dirty="0" smtClean="0"/>
              <a:t>		1,2-propadien		</a:t>
            </a:r>
            <a:r>
              <a:rPr lang="cs-CZ" sz="2400" dirty="0" err="1" smtClean="0"/>
              <a:t>ethin</a:t>
            </a:r>
            <a:endParaRPr lang="cs-CZ" sz="2400" dirty="0" smtClean="0"/>
          </a:p>
          <a:p>
            <a:r>
              <a:rPr lang="cs-CZ" sz="2400" dirty="0"/>
              <a:t>	 </a:t>
            </a:r>
            <a:r>
              <a:rPr lang="cs-CZ" sz="2400" dirty="0" smtClean="0"/>
              <a:t>          (</a:t>
            </a:r>
            <a:r>
              <a:rPr lang="cs-CZ" sz="2400" dirty="0" err="1" smtClean="0"/>
              <a:t>ethylen</a:t>
            </a:r>
            <a:r>
              <a:rPr lang="cs-CZ" sz="2400" dirty="0" smtClean="0"/>
              <a:t>)                                                  (acetylen)</a:t>
            </a:r>
            <a:endParaRPr lang="cs-CZ" sz="2400" dirty="0"/>
          </a:p>
          <a:p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680012" y="1700808"/>
            <a:ext cx="0" cy="72008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71600" y="3212976"/>
            <a:ext cx="633670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699792" y="3212976"/>
            <a:ext cx="0" cy="28803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971600" y="3212976"/>
            <a:ext cx="0" cy="28803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860032" y="3212976"/>
            <a:ext cx="0" cy="28803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7308304" y="3212976"/>
            <a:ext cx="0" cy="28803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680012" y="2780928"/>
            <a:ext cx="0" cy="43204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7142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980728"/>
            <a:ext cx="864096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Přehled klasifikace uhlovodíků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cyklické</a:t>
            </a:r>
            <a:endParaRPr lang="cs-CZ" sz="2400" dirty="0">
              <a:solidFill>
                <a:srgbClr val="FF0000"/>
              </a:solidFill>
            </a:endParaRPr>
          </a:p>
          <a:p>
            <a:pPr algn="ctr"/>
            <a:endParaRPr lang="cs-CZ" sz="2400" dirty="0" smtClean="0"/>
          </a:p>
          <a:p>
            <a:r>
              <a:rPr lang="cs-CZ" sz="2400" dirty="0"/>
              <a:t>	</a:t>
            </a:r>
            <a:r>
              <a:rPr lang="cs-CZ" sz="2400" dirty="0" smtClean="0"/>
              <a:t>alicyklické					</a:t>
            </a:r>
            <a:r>
              <a:rPr lang="cs-CZ" sz="2400" dirty="0" err="1" smtClean="0"/>
              <a:t>areny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               CH</a:t>
            </a:r>
            <a:r>
              <a:rPr lang="cs-CZ" sz="2400" baseline="-25000" dirty="0" smtClean="0"/>
              <a:t>2</a:t>
            </a:r>
          </a:p>
          <a:p>
            <a:endParaRPr lang="cs-CZ" sz="2400" baseline="-25000" dirty="0"/>
          </a:p>
          <a:p>
            <a:r>
              <a:rPr lang="cs-CZ" sz="2400" baseline="-25000" dirty="0" smtClean="0"/>
              <a:t>                     </a:t>
            </a:r>
            <a:r>
              <a:rPr lang="cs-CZ" sz="2400" dirty="0" smtClean="0"/>
              <a:t>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         </a:t>
            </a:r>
            <a:r>
              <a:rPr lang="cs-CZ" sz="2400" dirty="0" err="1" smtClean="0"/>
              <a:t>CH</a:t>
            </a:r>
            <a:r>
              <a:rPr lang="cs-CZ" sz="2400" baseline="-25000" dirty="0" err="1" smtClean="0"/>
              <a:t>2</a:t>
            </a:r>
            <a:r>
              <a:rPr lang="cs-CZ" sz="2400" dirty="0" smtClean="0"/>
              <a:t>                      </a:t>
            </a:r>
          </a:p>
          <a:p>
            <a:endParaRPr lang="cs-CZ" sz="2400" dirty="0"/>
          </a:p>
          <a:p>
            <a:r>
              <a:rPr lang="cs-CZ" sz="2400" dirty="0" smtClean="0"/>
              <a:t>              CH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         </a:t>
            </a:r>
            <a:r>
              <a:rPr lang="cs-CZ" sz="2400" dirty="0" err="1" smtClean="0"/>
              <a:t>CH</a:t>
            </a:r>
            <a:r>
              <a:rPr lang="cs-CZ" sz="2400" baseline="-25000" dirty="0" err="1" smtClean="0"/>
              <a:t>2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CH</a:t>
            </a:r>
            <a:r>
              <a:rPr lang="cs-CZ" sz="2400" baseline="-25000" dirty="0" smtClean="0"/>
              <a:t>2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       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pPr algn="ctr"/>
            <a:r>
              <a:rPr lang="cs-CZ" sz="2400" dirty="0" smtClean="0"/>
              <a:t>						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475874" y="3645024"/>
            <a:ext cx="287814" cy="36004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267744" y="3645024"/>
            <a:ext cx="216024" cy="36004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03648" y="4350881"/>
            <a:ext cx="0" cy="3742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555776" y="4350881"/>
            <a:ext cx="0" cy="374263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475874" y="5085184"/>
            <a:ext cx="287814" cy="36004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195736" y="5085184"/>
            <a:ext cx="288032" cy="36004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79" y="3284983"/>
            <a:ext cx="2550187" cy="2377781"/>
          </a:xfrm>
          <a:prstGeom prst="rect">
            <a:avLst/>
          </a:prstGeom>
        </p:spPr>
      </p:pic>
      <p:cxnSp>
        <p:nvCxnSpPr>
          <p:cNvPr id="25" name="Přímá spojnice 24"/>
          <p:cNvCxnSpPr/>
          <p:nvPr/>
        </p:nvCxnSpPr>
        <p:spPr>
          <a:xfrm>
            <a:off x="4499992" y="1484784"/>
            <a:ext cx="0" cy="43204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763688" y="2420888"/>
            <a:ext cx="540060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499992" y="2276872"/>
            <a:ext cx="0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1763688" y="2420888"/>
            <a:ext cx="0" cy="28803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7164288" y="2420888"/>
            <a:ext cx="0" cy="28803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065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88834" y="1196752"/>
            <a:ext cx="828092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Klasifikace uhlovodíků</a:t>
            </a:r>
          </a:p>
          <a:p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Alkany – pouze jednoduché vazby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Alkeny – kromě jednoduchých vazeb i jednu dvojnou vazbu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err="1" smtClean="0"/>
              <a:t>Alkadieny</a:t>
            </a:r>
            <a:r>
              <a:rPr lang="cs-CZ" sz="2400" dirty="0" smtClean="0"/>
              <a:t> – kromě jednoduchých vazeb i dvě dvojné vazby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Alkiny – kromě jednoduchých vazeb i jednu trojnou vazbu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263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29816" y="1628800"/>
            <a:ext cx="82809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Klasifikace uhlovodíků</a:t>
            </a:r>
          </a:p>
          <a:p>
            <a:endParaRPr lang="cs-CZ" sz="2400" dirty="0"/>
          </a:p>
          <a:p>
            <a:r>
              <a:rPr lang="cs-CZ" sz="2400" dirty="0" smtClean="0"/>
              <a:t>5. </a:t>
            </a:r>
            <a:r>
              <a:rPr lang="cs-CZ" sz="2400" dirty="0"/>
              <a:t>Alicyklické uhlovodíky – tvoří uzavřený řetězec s jednoduchými vazbami</a:t>
            </a:r>
          </a:p>
          <a:p>
            <a:endParaRPr lang="cs-CZ" sz="2400" dirty="0" smtClean="0"/>
          </a:p>
          <a:p>
            <a:r>
              <a:rPr lang="cs-CZ" sz="2400" dirty="0" smtClean="0"/>
              <a:t>6. </a:t>
            </a:r>
            <a:r>
              <a:rPr lang="cs-CZ" sz="2400" dirty="0" err="1" smtClean="0"/>
              <a:t>Areny</a:t>
            </a:r>
            <a:r>
              <a:rPr lang="cs-CZ" sz="2400" dirty="0" smtClean="0"/>
              <a:t> (aromatické uhlovodíky) – tvoří uzavřený šestičlenný řetězec, ve kterém jsou kromě jednoduchých vazeb i tři dvojné vazby umístěné vždy ob jeden uhlík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14975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/>
              <a:t>Otázky pro </a:t>
            </a:r>
            <a:r>
              <a:rPr lang="cs-CZ" sz="2000" u="sng" dirty="0" smtClean="0"/>
              <a:t>opakování</a:t>
            </a:r>
            <a:endParaRPr lang="cs-CZ" sz="2000" dirty="0"/>
          </a:p>
          <a:p>
            <a:pPr marL="457200" indent="-457200">
              <a:buAutoNum type="arabicPeriod"/>
            </a:pPr>
            <a:r>
              <a:rPr lang="cs-CZ" sz="2000" dirty="0" smtClean="0"/>
              <a:t>Objasněte následující pojmy: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uhlovodíky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alkany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alkeny</a:t>
            </a:r>
          </a:p>
          <a:p>
            <a:pPr marL="457200" indent="-457200">
              <a:buAutoNum type="alphaLcParenR"/>
            </a:pPr>
            <a:r>
              <a:rPr lang="cs-CZ" sz="2000" dirty="0" err="1" smtClean="0"/>
              <a:t>alkadieny</a:t>
            </a:r>
            <a:endParaRPr lang="cs-CZ" sz="2000" dirty="0" smtClean="0"/>
          </a:p>
          <a:p>
            <a:pPr marL="457200" indent="-457200">
              <a:buAutoNum type="alphaLcParenR"/>
            </a:pPr>
            <a:r>
              <a:rPr lang="cs-CZ" sz="2000" dirty="0" smtClean="0"/>
              <a:t>alkiny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alicyklické uhlovodíky</a:t>
            </a:r>
          </a:p>
          <a:p>
            <a:pPr marL="457200" indent="-457200">
              <a:buAutoNum type="alphaLcParenR"/>
            </a:pPr>
            <a:r>
              <a:rPr lang="cs-CZ" sz="2000" dirty="0" err="1" smtClean="0"/>
              <a:t>Areny</a:t>
            </a:r>
            <a:endParaRPr lang="cs-CZ" sz="2000" dirty="0" smtClean="0"/>
          </a:p>
          <a:p>
            <a:r>
              <a:rPr lang="cs-CZ" sz="2000" dirty="0" smtClean="0"/>
              <a:t>2. Rozhodněte do které skupiny patří následující uhlovodíky:</a:t>
            </a:r>
          </a:p>
          <a:p>
            <a:r>
              <a:rPr lang="cs-CZ" sz="2000" dirty="0" smtClean="0"/>
              <a:t>CH≡C-CH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, 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- CH</a:t>
            </a:r>
            <a:r>
              <a:rPr lang="cs-CZ" sz="2000" baseline="-25000" dirty="0"/>
              <a:t>2</a:t>
            </a:r>
            <a:r>
              <a:rPr lang="cs-CZ" sz="2000" baseline="-25000" dirty="0" smtClean="0"/>
              <a:t> </a:t>
            </a:r>
            <a:r>
              <a:rPr lang="cs-CZ" sz="2000" dirty="0" smtClean="0"/>
              <a:t>– CH</a:t>
            </a:r>
            <a:r>
              <a:rPr lang="cs-CZ" sz="2000" baseline="-25000" dirty="0" smtClean="0"/>
              <a:t>2 </a:t>
            </a:r>
            <a:r>
              <a:rPr lang="cs-CZ" sz="2000" dirty="0" smtClean="0"/>
              <a:t>-CH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, CH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=C=CH</a:t>
            </a:r>
            <a:r>
              <a:rPr lang="cs-CZ" sz="2000" baseline="-25000" dirty="0" smtClean="0"/>
              <a:t>2</a:t>
            </a:r>
            <a:endParaRPr lang="cs-CZ" sz="2000" dirty="0" smtClean="0"/>
          </a:p>
          <a:p>
            <a:pPr marL="457200" indent="-457200">
              <a:buAutoNum type="alphaLcParenR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132856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RNDr. </a:t>
            </a:r>
            <a:r>
              <a:rPr lang="cs-CZ" dirty="0" err="1"/>
              <a:t>BLAŽEK,CSc</a:t>
            </a:r>
            <a:r>
              <a:rPr lang="cs-CZ" dirty="0"/>
              <a:t>., Jaroslav; RNDr. FABINI, Ján. </a:t>
            </a:r>
            <a:r>
              <a:rPr lang="cs-CZ" i="1" dirty="0"/>
              <a:t>Chemie pro studijní obory SOŠ a SOU nechemického zaměření</a:t>
            </a:r>
            <a:r>
              <a:rPr lang="cs-CZ" dirty="0"/>
              <a:t>. Praha: SPN, 1999, ISBN 80-7235-104-4.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769</TotalTime>
  <Words>406</Words>
  <Application>Microsoft Office PowerPoint</Application>
  <PresentationFormat>Předvádění na obrazovce (4:3)</PresentationFormat>
  <Paragraphs>145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Josef</cp:lastModifiedBy>
  <cp:revision>49</cp:revision>
  <dcterms:created xsi:type="dcterms:W3CDTF">2010-11-01T23:40:31Z</dcterms:created>
  <dcterms:modified xsi:type="dcterms:W3CDTF">2013-12-05T17:16:34Z</dcterms:modified>
</cp:coreProperties>
</file>