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60" r:id="rId3"/>
    <p:sldId id="264" r:id="rId4"/>
    <p:sldId id="263" r:id="rId5"/>
    <p:sldId id="262" r:id="rId6"/>
    <p:sldId id="261" r:id="rId7"/>
    <p:sldId id="265" r:id="rId8"/>
    <p:sldId id="267" r:id="rId9"/>
    <p:sldId id="266" r:id="rId10"/>
    <p:sldId id="259" r:id="rId11"/>
    <p:sldId id="258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2283F"/>
    <a:srgbClr val="EA851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9" d="100"/>
          <a:sy n="119" d="100"/>
        </p:scale>
        <p:origin x="-1392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C77FF6-BE34-4616-A6AC-04790C72BA55}" type="datetimeFigureOut">
              <a:rPr lang="cs-CZ" smtClean="0"/>
              <a:t>7. 12. 2013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309221-53B4-4C78-8437-2D67F0AF5D8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24491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90689-CF09-4902-8DB1-BE59CDEB0BCF}" type="datetime1">
              <a:rPr lang="cs-CZ" smtClean="0"/>
              <a:t>7. 12. 2013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80756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829C7-C893-4455-97F9-064253577D9E}" type="datetime1">
              <a:rPr lang="cs-CZ" smtClean="0"/>
              <a:t>7. 12. 2013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72553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FF5AD-2834-4197-94AC-35D8D0D2F4AA}" type="datetime1">
              <a:rPr lang="cs-CZ" smtClean="0"/>
              <a:t>7. 12. 2013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01671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0DC7C-A254-4740-9452-EA9A265CF0B8}" type="datetime1">
              <a:rPr lang="cs-CZ" smtClean="0"/>
              <a:t>7. 12. 2013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03538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F8617-25EB-4DB5-A6E8-C2EBB6309069}" type="datetime1">
              <a:rPr lang="cs-CZ" smtClean="0"/>
              <a:t>7. 12. 2013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32160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44E1F-623C-4116-98A7-9EC4EA9A9B43}" type="datetime1">
              <a:rPr lang="cs-CZ" smtClean="0"/>
              <a:t>7. 12. 2013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06279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29E47-9658-4065-B1DD-A57D0062FA34}" type="datetime1">
              <a:rPr lang="cs-CZ" smtClean="0"/>
              <a:t>7. 12. 2013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886686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34B09-2342-433A-9F0F-90F0843D41D5}" type="datetime1">
              <a:rPr lang="cs-CZ" smtClean="0"/>
              <a:t>7. 12. 2013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3959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5F017-90D5-4FC0-81D9-1400499421AC}" type="datetime1">
              <a:rPr lang="cs-CZ" smtClean="0"/>
              <a:t>7. 12. 2013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7048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33A03-1903-45C3-AC89-579B912B978A}" type="datetime1">
              <a:rPr lang="cs-CZ" smtClean="0"/>
              <a:t>7. 12. 2013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38399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08615-0C60-48DF-B65E-F29E35342FE3}" type="datetime1">
              <a:rPr lang="cs-CZ" smtClean="0"/>
              <a:t>7. 12. 2013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09833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BDAD6-5673-445B-A6CE-60BC8E952B1C}" type="datetime1">
              <a:rPr lang="cs-CZ" smtClean="0"/>
              <a:t>7. 12. 2013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66234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upload.wikimedia.org/wikipedia/commons/7/72/Anthracene2.png" TargetMode="External"/><Relationship Id="rId5" Type="http://schemas.openxmlformats.org/officeDocument/2006/relationships/image" Target="../media/image5.png"/><Relationship Id="rId4" Type="http://schemas.openxmlformats.org/officeDocument/2006/relationships/hyperlink" Target="http://upload.wikimedia.org/wikipedia/commons/b/bb/Naphthalene.svg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hyperlink" Target="http://upload.wikimedia.org/wikipedia/commons/8/87/Polystyrol.png" TargetMode="Externa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://upload.wikimedia.org/wikipedia/commons/6/6a/Hazard_N.svg" TargetMode="External"/><Relationship Id="rId3" Type="http://schemas.openxmlformats.org/officeDocument/2006/relationships/image" Target="../media/image2.jpg"/><Relationship Id="rId7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upload.wikimedia.org/wikipedia/commons/e/ed/Hazard_X.svg" TargetMode="External"/><Relationship Id="rId5" Type="http://schemas.openxmlformats.org/officeDocument/2006/relationships/image" Target="../media/image5.png"/><Relationship Id="rId4" Type="http://schemas.openxmlformats.org/officeDocument/2006/relationships/hyperlink" Target="http://upload.wikimedia.org/wikipedia/commons/b/bb/Naphthalene.svg" TargetMode="External"/><Relationship Id="rId9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hyperlink" Target="http://upload.wikimedia.org/wikipedia/commons/7/72/Anthracene2.png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Hazard_X.svg" TargetMode="External"/><Relationship Id="rId3" Type="http://schemas.openxmlformats.org/officeDocument/2006/relationships/image" Target="../media/image2.jpg"/><Relationship Id="rId7" Type="http://schemas.openxmlformats.org/officeDocument/2006/relationships/hyperlink" Target="http://cs.wikipedia.org/wiki/Soubor:Polystyrol.png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cs.wikipedia.org/wiki/Soubor:Benzene_structure.png" TargetMode="External"/><Relationship Id="rId11" Type="http://schemas.openxmlformats.org/officeDocument/2006/relationships/hyperlink" Target="http://cs.wikipedia.org/wiki/Soubor:Hazard_T.svg" TargetMode="External"/><Relationship Id="rId5" Type="http://schemas.openxmlformats.org/officeDocument/2006/relationships/hyperlink" Target="http://cs.wikipedia.org/wiki/Soubor:Naphthalene.svg" TargetMode="External"/><Relationship Id="rId10" Type="http://schemas.openxmlformats.org/officeDocument/2006/relationships/hyperlink" Target="http://cs.wikipedia.org/wiki/Soubor:Hazard_F.svg" TargetMode="External"/><Relationship Id="rId4" Type="http://schemas.openxmlformats.org/officeDocument/2006/relationships/hyperlink" Target="http://cs.wikipedia.org/wiki/Soubor:Anthracene2.png" TargetMode="External"/><Relationship Id="rId9" Type="http://schemas.openxmlformats.org/officeDocument/2006/relationships/hyperlink" Target="http://cs.wikipedia.org/wiki/Soubor:Hazard_N.sv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60194996"/>
              </p:ext>
            </p:extLst>
          </p:nvPr>
        </p:nvGraphicFramePr>
        <p:xfrm>
          <a:off x="750311" y="2060848"/>
          <a:ext cx="7560000" cy="36720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269199"/>
                <a:gridCol w="5290801"/>
              </a:tblGrid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Projekt MŠMT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EU peníze středním školám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Název projektu školy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ICT do života školy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Registrační číslo projektu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CZ.1.07/1.5.00/34.0771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Šablona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III/2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Sada</a:t>
                      </a:r>
                      <a:endParaRPr lang="cs-CZ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24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Definice a příklady </a:t>
                      </a:r>
                      <a:r>
                        <a:rPr lang="cs-CZ" sz="1200" dirty="0" err="1" smtClean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arenů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Klíčová slova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Benzen, toluen, styren, naftalen, anthracen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kern="1200" dirty="0" smtClean="0">
                          <a:effectLst/>
                        </a:rPr>
                        <a:t>Předmět</a:t>
                      </a:r>
                      <a:endParaRPr lang="cs-CZ" sz="1200" b="1" dirty="0" smtClean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Chemie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Autor, spoluautor  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Ing. Anna Mazáčová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Jazyk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Čeština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Prezentace,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výklad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Potřebné pomůcky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PC,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dataprojektor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interaktivity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Výklad pomocí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Střední škola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1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1. a 2. ročník, žáci 15 – 17 let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Speciální vzdělávací potřeby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ne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Zdroje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Seznam viz poslední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strana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791580" y="991035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err="1" smtClean="0"/>
              <a:t>Areny</a:t>
            </a:r>
            <a:endParaRPr lang="cs-CZ" sz="2400" b="1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87660" y="1452881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VY_32_INOVACE_24_488</a:t>
            </a:r>
            <a:endParaRPr lang="cs-CZ" sz="2400" b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8756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2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20" y="1268760"/>
            <a:ext cx="8424936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ARENY neboli aromatické uhlovodíky</a:t>
            </a:r>
          </a:p>
          <a:p>
            <a:endParaRPr lang="cs-CZ" sz="2400" dirty="0"/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400" dirty="0" smtClean="0"/>
              <a:t>cyklické uhlovodíky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400" dirty="0" smtClean="0"/>
              <a:t>základním </a:t>
            </a:r>
            <a:r>
              <a:rPr lang="cs-CZ" sz="2400" dirty="0" err="1" smtClean="0"/>
              <a:t>arenem</a:t>
            </a:r>
            <a:r>
              <a:rPr lang="cs-CZ" sz="2400" dirty="0" smtClean="0"/>
              <a:t> je benzen, obsahující šestičlenný uzavřený uhlíkový řetězec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400" dirty="0" smtClean="0"/>
              <a:t>Benzen: sumární vzorec C</a:t>
            </a:r>
            <a:r>
              <a:rPr lang="cs-CZ" sz="2400" baseline="-25000" dirty="0" smtClean="0"/>
              <a:t>6</a:t>
            </a:r>
            <a:r>
              <a:rPr lang="cs-CZ" sz="2400" dirty="0" smtClean="0"/>
              <a:t> H</a:t>
            </a:r>
            <a:r>
              <a:rPr lang="cs-CZ" sz="2400" baseline="-25000" dirty="0" smtClean="0"/>
              <a:t>6</a:t>
            </a:r>
            <a:endParaRPr lang="cs-CZ" sz="2400" dirty="0" smtClean="0"/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cs-CZ" sz="2400" dirty="0" smtClean="0"/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cs-CZ" sz="2400" dirty="0"/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2749506"/>
            <a:ext cx="3168352" cy="2839734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51520" y="3827213"/>
            <a:ext cx="504056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Název aromatické uhlovodíky má historický původ, dříve se získávaly z přírodních látek, které mají příjemnou vůni (např. některé pryskyřice a balzámy</a:t>
            </a:r>
            <a:r>
              <a:rPr lang="cs-CZ" sz="2400" dirty="0" smtClean="0"/>
              <a:t>).</a:t>
            </a:r>
            <a:endParaRPr lang="cs-CZ" sz="2400" dirty="0"/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711222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3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395536" y="1268760"/>
            <a:ext cx="8136904" cy="22775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Rozdělení </a:t>
            </a:r>
            <a:r>
              <a:rPr lang="cs-CZ" sz="2800" b="1" dirty="0" err="1" smtClean="0"/>
              <a:t>arenů</a:t>
            </a:r>
            <a:endParaRPr lang="cs-CZ" sz="2800" b="1" dirty="0" smtClean="0"/>
          </a:p>
          <a:p>
            <a:endParaRPr lang="cs-CZ" sz="2400" b="1" dirty="0"/>
          </a:p>
          <a:p>
            <a:r>
              <a:rPr lang="cs-CZ" sz="2400" b="1" dirty="0" smtClean="0"/>
              <a:t>1. </a:t>
            </a:r>
            <a:r>
              <a:rPr lang="cs-CZ" sz="2400" dirty="0"/>
              <a:t>Monocyklické – tj. uhlovodíky s jedním benzenovým jádrem</a:t>
            </a:r>
          </a:p>
          <a:p>
            <a:endParaRPr lang="cs-CZ" sz="2400" b="1" dirty="0" smtClean="0"/>
          </a:p>
          <a:p>
            <a:endParaRPr lang="cs-CZ" sz="2400" b="1" dirty="0" smtClean="0"/>
          </a:p>
          <a:p>
            <a:endParaRPr lang="cs-CZ" dirty="0"/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2636912"/>
            <a:ext cx="6912768" cy="30563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5686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4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467544" y="1340768"/>
            <a:ext cx="77768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2. </a:t>
            </a:r>
            <a:r>
              <a:rPr lang="cs-CZ" sz="2400" dirty="0"/>
              <a:t>. Polycyklické tj. uhlovodíky s více benzenovými    jádry</a:t>
            </a:r>
          </a:p>
          <a:p>
            <a:r>
              <a:rPr lang="cs-CZ" sz="2400" dirty="0" smtClean="0"/>
              <a:t> </a:t>
            </a:r>
            <a:endParaRPr lang="cs-CZ" sz="2400" dirty="0"/>
          </a:p>
        </p:txBody>
      </p:sp>
      <p:pic>
        <p:nvPicPr>
          <p:cNvPr id="1026" name="Picture 2" descr="Soubor:Naphthalene.svg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276872"/>
            <a:ext cx="2952327" cy="17632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Soubor:Anthracene2.png">
            <a:hlinkClick r:id="rId6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7720" y="2923995"/>
            <a:ext cx="4038600" cy="1981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755576" y="4149080"/>
            <a:ext cx="22980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naftalen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4860032" y="5301208"/>
            <a:ext cx="30963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antracen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35271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5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11560" y="1124744"/>
            <a:ext cx="7848872" cy="38472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u="sng" dirty="0" smtClean="0"/>
              <a:t>Zástupci </a:t>
            </a:r>
            <a:r>
              <a:rPr lang="cs-CZ" sz="2800" u="sng" dirty="0" err="1" smtClean="0"/>
              <a:t>arenů</a:t>
            </a:r>
            <a:endParaRPr lang="cs-CZ" sz="2800" u="sng" dirty="0" smtClean="0"/>
          </a:p>
          <a:p>
            <a:endParaRPr lang="cs-CZ" sz="2400" dirty="0"/>
          </a:p>
          <a:p>
            <a:r>
              <a:rPr lang="cs-CZ" sz="2400" b="1" dirty="0" smtClean="0"/>
              <a:t>Benzen</a:t>
            </a:r>
            <a:r>
              <a:rPr lang="cs-CZ" sz="2400" dirty="0" smtClean="0"/>
              <a:t>, </a:t>
            </a:r>
            <a:r>
              <a:rPr lang="cs-CZ" sz="2400" b="1" dirty="0" smtClean="0"/>
              <a:t>C</a:t>
            </a:r>
            <a:r>
              <a:rPr lang="cs-CZ" sz="2400" b="1" baseline="-25000" dirty="0" smtClean="0"/>
              <a:t>6</a:t>
            </a:r>
            <a:r>
              <a:rPr lang="cs-CZ" sz="2400" b="1" dirty="0" smtClean="0"/>
              <a:t>H</a:t>
            </a:r>
            <a:r>
              <a:rPr lang="cs-CZ" sz="2400" b="1" baseline="-25000" dirty="0" smtClean="0"/>
              <a:t>6</a:t>
            </a:r>
          </a:p>
          <a:p>
            <a:endParaRPr lang="cs-CZ" sz="2400" b="1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>
                <a:latin typeface="+mj-lt"/>
                <a:cs typeface="Times New Roman" pitchFamily="18" charset="0"/>
              </a:rPr>
              <a:t>za </a:t>
            </a:r>
            <a:r>
              <a:rPr lang="cs-CZ" sz="2400" dirty="0">
                <a:latin typeface="+mj-lt"/>
                <a:cs typeface="Times New Roman" pitchFamily="18" charset="0"/>
              </a:rPr>
              <a:t>normálních podmínek bezbarvá kapalina,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>
                <a:latin typeface="+mj-lt"/>
                <a:cs typeface="Times New Roman" pitchFamily="18" charset="0"/>
              </a:rPr>
              <a:t>hořlavý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>
                <a:latin typeface="+mj-lt"/>
                <a:cs typeface="Times New Roman" pitchFamily="18" charset="0"/>
              </a:rPr>
              <a:t>páry se vzduchem tvoří výbušnou směs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>
                <a:latin typeface="+mj-lt"/>
                <a:cs typeface="Times New Roman" pitchFamily="18" charset="0"/>
              </a:rPr>
              <a:t>karcinogenní </a:t>
            </a:r>
            <a:r>
              <a:rPr lang="cs-CZ" sz="2400" dirty="0">
                <a:latin typeface="+mj-lt"/>
                <a:cs typeface="Times New Roman" pitchFamily="18" charset="0"/>
              </a:rPr>
              <a:t>účinky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>
                <a:latin typeface="+mj-lt"/>
                <a:cs typeface="Times New Roman" pitchFamily="18" charset="0"/>
              </a:rPr>
              <a:t>výborné </a:t>
            </a:r>
            <a:r>
              <a:rPr lang="cs-CZ" sz="2400" dirty="0">
                <a:latin typeface="+mj-lt"/>
                <a:cs typeface="Times New Roman" pitchFamily="18" charset="0"/>
              </a:rPr>
              <a:t>rozpouštědlo</a:t>
            </a:r>
          </a:p>
          <a:p>
            <a:endParaRPr lang="cs-CZ" sz="24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3593" y="4653136"/>
            <a:ext cx="3400425" cy="1114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2041" y="1196752"/>
            <a:ext cx="1356383" cy="1373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7032041" y="2569890"/>
            <a:ext cx="14283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T</a:t>
            </a:r>
            <a:r>
              <a:rPr lang="cs-CZ" dirty="0" smtClean="0"/>
              <a:t>oxický (T)</a:t>
            </a:r>
            <a:endParaRPr lang="cs-CZ" dirty="0"/>
          </a:p>
        </p:txBody>
      </p:sp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6025" y="3599929"/>
            <a:ext cx="1364407" cy="13011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7108414" y="4901059"/>
            <a:ext cx="14407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Vysoce hořlavý (F)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89713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6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323528" y="1268760"/>
            <a:ext cx="7056784" cy="4678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latin typeface="+mj-lt"/>
                <a:cs typeface="Times New Roman" pitchFamily="18" charset="0"/>
              </a:rPr>
              <a:t>Toluen C</a:t>
            </a:r>
            <a:r>
              <a:rPr lang="cs-CZ" sz="2400" b="1" baseline="-25000" dirty="0">
                <a:latin typeface="+mj-lt"/>
                <a:cs typeface="Times New Roman" pitchFamily="18" charset="0"/>
              </a:rPr>
              <a:t>6</a:t>
            </a:r>
            <a:r>
              <a:rPr lang="cs-CZ" sz="2400" b="1" dirty="0">
                <a:latin typeface="+mj-lt"/>
                <a:cs typeface="Times New Roman" pitchFamily="18" charset="0"/>
              </a:rPr>
              <a:t>H</a:t>
            </a:r>
            <a:r>
              <a:rPr lang="cs-CZ" sz="2400" b="1" baseline="-25000" dirty="0">
                <a:latin typeface="+mj-lt"/>
                <a:cs typeface="Times New Roman" pitchFamily="18" charset="0"/>
              </a:rPr>
              <a:t>5</a:t>
            </a:r>
            <a:r>
              <a:rPr lang="cs-CZ" sz="2400" b="1" dirty="0">
                <a:latin typeface="+mj-lt"/>
                <a:cs typeface="Times New Roman" pitchFamily="18" charset="0"/>
              </a:rPr>
              <a:t>- </a:t>
            </a:r>
            <a:r>
              <a:rPr lang="cs-CZ" sz="2400" b="1" dirty="0" smtClean="0">
                <a:latin typeface="+mj-lt"/>
                <a:cs typeface="Times New Roman" pitchFamily="18" charset="0"/>
              </a:rPr>
              <a:t>CH</a:t>
            </a:r>
            <a:r>
              <a:rPr lang="cs-CZ" sz="2400" b="1" baseline="-25000" dirty="0" smtClean="0">
                <a:latin typeface="+mj-lt"/>
                <a:cs typeface="Times New Roman" pitchFamily="18" charset="0"/>
              </a:rPr>
              <a:t>3</a:t>
            </a:r>
          </a:p>
          <a:p>
            <a:endParaRPr lang="cs-CZ" sz="2400" b="1" baseline="-25000" dirty="0">
              <a:latin typeface="+mj-lt"/>
              <a:cs typeface="Times New Roman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err="1" smtClean="0">
                <a:latin typeface="+mj-lt"/>
                <a:cs typeface="Times New Roman" pitchFamily="18" charset="0"/>
              </a:rPr>
              <a:t>methylbenzen</a:t>
            </a:r>
            <a:endParaRPr lang="cs-CZ" sz="2400" dirty="0" smtClean="0">
              <a:latin typeface="+mj-lt"/>
              <a:cs typeface="Times New Roman" pitchFamily="18" charset="0"/>
            </a:endParaRPr>
          </a:p>
          <a:p>
            <a:endParaRPr lang="cs-CZ" sz="2400" dirty="0">
              <a:latin typeface="+mj-lt"/>
              <a:cs typeface="Times New Roman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>
                <a:latin typeface="+mj-lt"/>
                <a:cs typeface="Times New Roman" pitchFamily="18" charset="0"/>
              </a:rPr>
              <a:t>vlastnostmi </a:t>
            </a:r>
            <a:r>
              <a:rPr lang="cs-CZ" sz="2400" dirty="0">
                <a:latin typeface="+mj-lt"/>
                <a:cs typeface="Times New Roman" pitchFamily="18" charset="0"/>
              </a:rPr>
              <a:t>podobný </a:t>
            </a:r>
            <a:r>
              <a:rPr lang="cs-CZ" sz="2400" dirty="0" smtClean="0">
                <a:latin typeface="+mj-lt"/>
                <a:cs typeface="Times New Roman" pitchFamily="18" charset="0"/>
              </a:rPr>
              <a:t>benzenu</a:t>
            </a:r>
          </a:p>
          <a:p>
            <a:endParaRPr lang="cs-CZ" sz="2400" dirty="0">
              <a:latin typeface="+mj-lt"/>
              <a:cs typeface="Times New Roman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>
                <a:latin typeface="+mj-lt"/>
                <a:cs typeface="Times New Roman" pitchFamily="18" charset="0"/>
              </a:rPr>
              <a:t>lehce </a:t>
            </a:r>
            <a:r>
              <a:rPr lang="cs-CZ" sz="2400" dirty="0">
                <a:latin typeface="+mj-lt"/>
                <a:cs typeface="Times New Roman" pitchFamily="18" charset="0"/>
              </a:rPr>
              <a:t>narkotické </a:t>
            </a:r>
            <a:r>
              <a:rPr lang="cs-CZ" sz="2400" dirty="0" smtClean="0">
                <a:latin typeface="+mj-lt"/>
                <a:cs typeface="Times New Roman" pitchFamily="18" charset="0"/>
              </a:rPr>
              <a:t>účinky</a:t>
            </a:r>
          </a:p>
          <a:p>
            <a:endParaRPr lang="cs-CZ" sz="2400" dirty="0">
              <a:latin typeface="+mj-lt"/>
              <a:cs typeface="Times New Roman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>
                <a:latin typeface="+mj-lt"/>
                <a:cs typeface="Times New Roman" pitchFamily="18" charset="0"/>
              </a:rPr>
              <a:t>rozpouštědlo </a:t>
            </a:r>
            <a:r>
              <a:rPr lang="cs-CZ" sz="2400" dirty="0">
                <a:latin typeface="+mj-lt"/>
                <a:cs typeface="Times New Roman" pitchFamily="18" charset="0"/>
              </a:rPr>
              <a:t>syntetických </a:t>
            </a:r>
            <a:r>
              <a:rPr lang="cs-CZ" sz="2400" dirty="0" smtClean="0">
                <a:latin typeface="+mj-lt"/>
                <a:cs typeface="Times New Roman" pitchFamily="18" charset="0"/>
              </a:rPr>
              <a:t>laků</a:t>
            </a:r>
          </a:p>
          <a:p>
            <a:endParaRPr lang="cs-CZ" sz="2400" dirty="0">
              <a:latin typeface="+mj-lt"/>
              <a:cs typeface="Times New Roman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>
                <a:latin typeface="+mj-lt"/>
                <a:cs typeface="Times New Roman" pitchFamily="18" charset="0"/>
              </a:rPr>
              <a:t>k </a:t>
            </a:r>
            <a:r>
              <a:rPr lang="cs-CZ" sz="2400" dirty="0">
                <a:latin typeface="+mj-lt"/>
                <a:cs typeface="Times New Roman" pitchFamily="18" charset="0"/>
              </a:rPr>
              <a:t>výrobě výbušnin a sach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arinu</a:t>
            </a:r>
          </a:p>
          <a:p>
            <a:endParaRPr lang="cs-CZ" sz="2400" b="1" dirty="0">
              <a:latin typeface="+mj-lt"/>
              <a:cs typeface="Times New Roman" pitchFamily="18" charset="0"/>
            </a:endParaRPr>
          </a:p>
          <a:p>
            <a:endParaRPr lang="cs-CZ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9921" y="1412776"/>
            <a:ext cx="1364407" cy="13011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6090406" y="2695372"/>
            <a:ext cx="16561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Vysoce hořlavý (F)</a:t>
            </a:r>
            <a:endParaRPr lang="cs-CZ" dirty="0"/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5428" y="3425825"/>
            <a:ext cx="1358900" cy="1292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6165428" y="4869160"/>
            <a:ext cx="13589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Zdravý škodlivý (</a:t>
            </a:r>
            <a:r>
              <a:rPr lang="cs-CZ" dirty="0" err="1" smtClean="0"/>
              <a:t>Xn</a:t>
            </a:r>
            <a:r>
              <a:rPr lang="cs-CZ" dirty="0" smtClean="0"/>
              <a:t>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52958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7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20" y="1196752"/>
            <a:ext cx="7704856" cy="1908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latin typeface="+mj-lt"/>
              </a:rPr>
              <a:t>Styren </a:t>
            </a:r>
            <a:r>
              <a:rPr lang="cs-CZ" sz="2800" b="1" dirty="0">
                <a:latin typeface="+mj-lt"/>
                <a:cs typeface="Times New Roman" pitchFamily="18" charset="0"/>
              </a:rPr>
              <a:t>C</a:t>
            </a:r>
            <a:r>
              <a:rPr lang="cs-CZ" sz="2800" b="1" baseline="-25000" dirty="0">
                <a:latin typeface="+mj-lt"/>
                <a:cs typeface="Times New Roman" pitchFamily="18" charset="0"/>
              </a:rPr>
              <a:t>6</a:t>
            </a:r>
            <a:r>
              <a:rPr lang="cs-CZ" sz="2800" b="1" dirty="0">
                <a:latin typeface="+mj-lt"/>
                <a:cs typeface="Times New Roman" pitchFamily="18" charset="0"/>
              </a:rPr>
              <a:t>H</a:t>
            </a:r>
            <a:r>
              <a:rPr lang="cs-CZ" sz="2800" b="1" baseline="-25000" dirty="0">
                <a:latin typeface="+mj-lt"/>
                <a:cs typeface="Times New Roman" pitchFamily="18" charset="0"/>
              </a:rPr>
              <a:t>5</a:t>
            </a:r>
            <a:r>
              <a:rPr lang="cs-CZ" sz="2800" b="1" dirty="0">
                <a:latin typeface="+mj-lt"/>
                <a:cs typeface="Times New Roman" pitchFamily="18" charset="0"/>
              </a:rPr>
              <a:t>- </a:t>
            </a:r>
            <a:r>
              <a:rPr lang="cs-CZ" sz="2800" b="1" dirty="0" smtClean="0">
                <a:latin typeface="+mj-lt"/>
                <a:cs typeface="Times New Roman" pitchFamily="18" charset="0"/>
              </a:rPr>
              <a:t>CH=CH</a:t>
            </a:r>
            <a:r>
              <a:rPr lang="cs-CZ" sz="2800" b="1" baseline="-25000" dirty="0" smtClean="0">
                <a:latin typeface="+mj-lt"/>
                <a:cs typeface="Times New Roman" pitchFamily="18" charset="0"/>
              </a:rPr>
              <a:t>2</a:t>
            </a:r>
            <a:endParaRPr lang="cs-CZ" sz="2800" b="1" dirty="0">
              <a:latin typeface="+mj-lt"/>
              <a:cs typeface="Times New Roman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err="1">
                <a:latin typeface="+mj-lt"/>
                <a:cs typeface="Times New Roman" pitchFamily="18" charset="0"/>
              </a:rPr>
              <a:t>Vinylbenzen</a:t>
            </a:r>
            <a:endParaRPr lang="cs-CZ" sz="2400" dirty="0">
              <a:latin typeface="+mj-lt"/>
              <a:cs typeface="Times New Roman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>
                <a:latin typeface="+mj-lt"/>
                <a:cs typeface="Times New Roman" pitchFamily="18" charset="0"/>
              </a:rPr>
              <a:t>Výchozí  látka při výrobě polystyrenu a syntetického kaučuku</a:t>
            </a:r>
          </a:p>
          <a:p>
            <a:endParaRPr lang="cs-CZ" dirty="0"/>
          </a:p>
        </p:txBody>
      </p:sp>
      <p:pic>
        <p:nvPicPr>
          <p:cNvPr id="4098" name="Picture 2" descr="Soubor:Polystyrol.png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284984"/>
            <a:ext cx="7620000" cy="18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39552" y="5373216"/>
            <a:ext cx="47525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Polymerace</a:t>
            </a:r>
            <a:endParaRPr lang="cs-CZ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6927" y="1052736"/>
            <a:ext cx="1365250" cy="1292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7020272" y="1060897"/>
            <a:ext cx="10555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err="1" smtClean="0"/>
              <a:t>Xn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1294227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8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79512" y="1196752"/>
            <a:ext cx="8424936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latin typeface="+mj-lt"/>
                <a:cs typeface="Times New Roman" pitchFamily="18" charset="0"/>
              </a:rPr>
              <a:t>Naftalen </a:t>
            </a:r>
            <a:r>
              <a:rPr lang="cs-CZ" sz="2800" b="1" dirty="0" smtClean="0">
                <a:latin typeface="+mj-lt"/>
                <a:cs typeface="Times New Roman" pitchFamily="18" charset="0"/>
              </a:rPr>
              <a:t>C</a:t>
            </a:r>
            <a:r>
              <a:rPr lang="cs-CZ" sz="2800" b="1" baseline="-25000" dirty="0" smtClean="0">
                <a:latin typeface="+mj-lt"/>
                <a:cs typeface="Times New Roman" pitchFamily="18" charset="0"/>
              </a:rPr>
              <a:t>10</a:t>
            </a:r>
            <a:r>
              <a:rPr lang="cs-CZ" sz="2800" b="1" dirty="0" smtClean="0">
                <a:latin typeface="+mj-lt"/>
                <a:cs typeface="Times New Roman" pitchFamily="18" charset="0"/>
              </a:rPr>
              <a:t>H</a:t>
            </a:r>
            <a:r>
              <a:rPr lang="cs-CZ" sz="2800" b="1" baseline="-25000" dirty="0" smtClean="0">
                <a:latin typeface="+mj-lt"/>
                <a:cs typeface="Times New Roman" pitchFamily="18" charset="0"/>
              </a:rPr>
              <a:t>8</a:t>
            </a:r>
          </a:p>
          <a:p>
            <a:endParaRPr lang="cs-CZ" sz="2800" b="1" dirty="0">
              <a:latin typeface="+mj-lt"/>
              <a:cs typeface="Times New Roman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>
                <a:latin typeface="+mj-lt"/>
                <a:cs typeface="Times New Roman" pitchFamily="18" charset="0"/>
              </a:rPr>
              <a:t>bílé</a:t>
            </a:r>
            <a:r>
              <a:rPr lang="cs-CZ" sz="2400" dirty="0">
                <a:latin typeface="+mj-lt"/>
                <a:cs typeface="Times New Roman" pitchFamily="18" charset="0"/>
              </a:rPr>
              <a:t>, perleťově lesklé šupinkovité krystalky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>
                <a:latin typeface="+mj-lt"/>
                <a:cs typeface="Times New Roman" pitchFamily="18" charset="0"/>
              </a:rPr>
              <a:t>ve </a:t>
            </a:r>
            <a:r>
              <a:rPr lang="cs-CZ" sz="2400" dirty="0">
                <a:latin typeface="+mj-lt"/>
                <a:cs typeface="Times New Roman" pitchFamily="18" charset="0"/>
              </a:rPr>
              <a:t>vodě nerozpustné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>
                <a:latin typeface="+mj-lt"/>
                <a:cs typeface="Times New Roman" pitchFamily="18" charset="0"/>
              </a:rPr>
              <a:t>snadno </a:t>
            </a:r>
            <a:r>
              <a:rPr lang="cs-CZ" sz="2400" dirty="0">
                <a:latin typeface="+mj-lt"/>
                <a:cs typeface="Times New Roman" pitchFamily="18" charset="0"/>
              </a:rPr>
              <a:t>sublimuje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>
                <a:latin typeface="+mj-lt"/>
                <a:cs typeface="Times New Roman" pitchFamily="18" charset="0"/>
              </a:rPr>
              <a:t>hořlavý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>
                <a:latin typeface="+mj-lt"/>
                <a:cs typeface="Times New Roman" pitchFamily="18" charset="0"/>
              </a:rPr>
              <a:t>k </a:t>
            </a:r>
            <a:r>
              <a:rPr lang="cs-CZ" sz="2400" dirty="0">
                <a:latin typeface="+mj-lt"/>
                <a:cs typeface="Times New Roman" pitchFamily="18" charset="0"/>
              </a:rPr>
              <a:t>výrobě organických barviv, léčiv, plastů apod.</a:t>
            </a:r>
          </a:p>
          <a:p>
            <a:endParaRPr lang="cs-CZ" sz="2400" dirty="0"/>
          </a:p>
        </p:txBody>
      </p:sp>
      <p:pic>
        <p:nvPicPr>
          <p:cNvPr id="10" name="Picture 2" descr="Soubor:Naphthalene.svg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4077072"/>
            <a:ext cx="2952327" cy="17632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Soubor:Hazard X.sv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293096"/>
            <a:ext cx="1368153" cy="1288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Soubor:Hazard N.svg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19" y="4293096"/>
            <a:ext cx="1224137" cy="1288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95536" y="5581668"/>
            <a:ext cx="13681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/>
              <a:t>Xn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2061365" y="5581668"/>
            <a:ext cx="13681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N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88124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9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323528" y="1196752"/>
            <a:ext cx="5400600" cy="2000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latin typeface="+mj-lt"/>
                <a:cs typeface="Times New Roman" pitchFamily="18" charset="0"/>
              </a:rPr>
              <a:t>Anthracen </a:t>
            </a:r>
            <a:r>
              <a:rPr lang="cs-CZ" sz="2400" b="1" dirty="0" smtClean="0">
                <a:latin typeface="+mj-lt"/>
                <a:cs typeface="Times New Roman" pitchFamily="18" charset="0"/>
              </a:rPr>
              <a:t>C</a:t>
            </a:r>
            <a:r>
              <a:rPr lang="cs-CZ" sz="2400" b="1" baseline="-25000" dirty="0" smtClean="0">
                <a:latin typeface="+mj-lt"/>
                <a:cs typeface="Times New Roman" pitchFamily="18" charset="0"/>
              </a:rPr>
              <a:t>14</a:t>
            </a:r>
            <a:r>
              <a:rPr lang="cs-CZ" sz="2400" b="1" dirty="0" smtClean="0">
                <a:latin typeface="+mj-lt"/>
                <a:cs typeface="Times New Roman" pitchFamily="18" charset="0"/>
              </a:rPr>
              <a:t>H</a:t>
            </a:r>
            <a:r>
              <a:rPr lang="cs-CZ" sz="2400" b="1" baseline="-25000" dirty="0" smtClean="0">
                <a:latin typeface="+mj-lt"/>
                <a:cs typeface="Times New Roman" pitchFamily="18" charset="0"/>
              </a:rPr>
              <a:t>10</a:t>
            </a:r>
          </a:p>
          <a:p>
            <a:endParaRPr lang="cs-CZ" sz="2400" b="1" baseline="-25000" dirty="0">
              <a:latin typeface="+mj-lt"/>
              <a:cs typeface="Times New Roman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>
                <a:latin typeface="+mj-lt"/>
                <a:cs typeface="Times New Roman" pitchFamily="18" charset="0"/>
              </a:rPr>
              <a:t>pevná</a:t>
            </a:r>
            <a:r>
              <a:rPr lang="cs-CZ" sz="2400" dirty="0">
                <a:latin typeface="+mj-lt"/>
                <a:cs typeface="Times New Roman" pitchFamily="18" charset="0"/>
              </a:rPr>
              <a:t>, bezbarvá, krystalická látka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>
                <a:latin typeface="+mj-lt"/>
                <a:cs typeface="Times New Roman" pitchFamily="18" charset="0"/>
              </a:rPr>
              <a:t>použití </a:t>
            </a:r>
            <a:r>
              <a:rPr lang="cs-CZ" sz="2400" dirty="0">
                <a:latin typeface="+mj-lt"/>
                <a:cs typeface="Times New Roman" pitchFamily="18" charset="0"/>
              </a:rPr>
              <a:t>k výrobě anthracenových barviv</a:t>
            </a:r>
          </a:p>
          <a:p>
            <a:endParaRPr lang="cs-CZ" b="1" dirty="0">
              <a:latin typeface="+mj-lt"/>
            </a:endParaRPr>
          </a:p>
          <a:p>
            <a:endParaRPr lang="cs-CZ" dirty="0"/>
          </a:p>
        </p:txBody>
      </p:sp>
      <p:pic>
        <p:nvPicPr>
          <p:cNvPr id="10" name="Picture 4" descr="Soubor:Anthracene2.png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7720" y="2923995"/>
            <a:ext cx="4038600" cy="1981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48828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10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3405351" y="1080000"/>
            <a:ext cx="2379562" cy="58477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3200" b="1" dirty="0" smtClean="0"/>
              <a:t>Souhrn učiva</a:t>
            </a:r>
            <a:endParaRPr lang="cs-CZ" sz="32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827584" y="1765265"/>
            <a:ext cx="763284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Otázky pro opakování</a:t>
            </a:r>
          </a:p>
          <a:p>
            <a:r>
              <a:rPr lang="cs-CZ" sz="2000" dirty="0" smtClean="0"/>
              <a:t>Test</a:t>
            </a:r>
          </a:p>
          <a:p>
            <a:r>
              <a:rPr lang="cs-CZ" sz="2000" dirty="0" smtClean="0"/>
              <a:t>atd.</a:t>
            </a:r>
          </a:p>
        </p:txBody>
      </p:sp>
    </p:spTree>
    <p:extLst>
      <p:ext uri="{BB962C8B-B14F-4D97-AF65-F5344CB8AC3E}">
        <p14:creationId xmlns:p14="http://schemas.microsoft.com/office/powerpoint/2010/main" val="3616186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3275856" y="1080000"/>
            <a:ext cx="2587375" cy="58477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3200" b="1" dirty="0" smtClean="0"/>
              <a:t>Použité zdroje</a:t>
            </a:r>
            <a:endParaRPr lang="cs-CZ" sz="32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395536" y="1844824"/>
            <a:ext cx="7128792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hlinkClick r:id="rId4"/>
              </a:rPr>
              <a:t>http://</a:t>
            </a:r>
            <a:r>
              <a:rPr lang="cs-CZ" dirty="0" smtClean="0">
                <a:hlinkClick r:id="rId4"/>
              </a:rPr>
              <a:t>cs.wikipedia.org/wiki/Soubor:Anthracene2.png</a:t>
            </a:r>
            <a:endParaRPr lang="cs-CZ" dirty="0" smtClean="0"/>
          </a:p>
          <a:p>
            <a:r>
              <a:rPr lang="cs-CZ" dirty="0">
                <a:hlinkClick r:id="rId5"/>
              </a:rPr>
              <a:t>http://</a:t>
            </a:r>
            <a:r>
              <a:rPr lang="cs-CZ" dirty="0" smtClean="0">
                <a:hlinkClick r:id="rId5"/>
              </a:rPr>
              <a:t>cs.wikipedia.org/wiki/Soubor:Naphthalene.svg</a:t>
            </a:r>
            <a:endParaRPr lang="cs-CZ" dirty="0" smtClean="0"/>
          </a:p>
          <a:p>
            <a:r>
              <a:rPr lang="cs-CZ" dirty="0">
                <a:hlinkClick r:id="rId6"/>
              </a:rPr>
              <a:t>http://</a:t>
            </a:r>
            <a:r>
              <a:rPr lang="cs-CZ" dirty="0" smtClean="0">
                <a:hlinkClick r:id="rId6"/>
              </a:rPr>
              <a:t>cs.wikipedia.org/wiki/Soubor:Benzene_structure.png</a:t>
            </a:r>
            <a:endParaRPr lang="cs-CZ" dirty="0" smtClean="0"/>
          </a:p>
          <a:p>
            <a:r>
              <a:rPr lang="cs-CZ" dirty="0">
                <a:hlinkClick r:id="rId7"/>
              </a:rPr>
              <a:t>http://</a:t>
            </a:r>
            <a:r>
              <a:rPr lang="cs-CZ" dirty="0" smtClean="0">
                <a:hlinkClick r:id="rId7"/>
              </a:rPr>
              <a:t>cs.wikipedia.org/wiki/Soubor:Polystyrol.png</a:t>
            </a:r>
            <a:endParaRPr lang="cs-CZ" dirty="0" smtClean="0"/>
          </a:p>
          <a:p>
            <a:r>
              <a:rPr lang="cs-CZ" dirty="0">
                <a:hlinkClick r:id="rId8"/>
              </a:rPr>
              <a:t>http://</a:t>
            </a:r>
            <a:r>
              <a:rPr lang="cs-CZ" dirty="0" smtClean="0">
                <a:hlinkClick r:id="rId8"/>
              </a:rPr>
              <a:t>cs.wikipedia.org/wiki/Soubor:Hazard_X.svg</a:t>
            </a:r>
            <a:endParaRPr lang="cs-CZ" dirty="0" smtClean="0"/>
          </a:p>
          <a:p>
            <a:r>
              <a:rPr lang="cs-CZ" dirty="0">
                <a:hlinkClick r:id="rId9"/>
              </a:rPr>
              <a:t>http://</a:t>
            </a:r>
            <a:r>
              <a:rPr lang="cs-CZ" dirty="0" smtClean="0">
                <a:hlinkClick r:id="rId9"/>
              </a:rPr>
              <a:t>cs.wikipedia.org/wiki/Soubor:Hazard_N.svg</a:t>
            </a:r>
            <a:endParaRPr lang="cs-CZ" dirty="0" smtClean="0"/>
          </a:p>
          <a:p>
            <a:r>
              <a:rPr lang="cs-CZ" dirty="0">
                <a:hlinkClick r:id="rId10"/>
              </a:rPr>
              <a:t>http://</a:t>
            </a:r>
            <a:r>
              <a:rPr lang="cs-CZ" dirty="0" smtClean="0">
                <a:hlinkClick r:id="rId10"/>
              </a:rPr>
              <a:t>cs.wikipedia.org/wiki/Soubor:Hazard_F.svg</a:t>
            </a:r>
            <a:endParaRPr lang="cs-CZ" dirty="0" smtClean="0"/>
          </a:p>
          <a:p>
            <a:r>
              <a:rPr lang="cs-CZ" dirty="0">
                <a:hlinkClick r:id="rId11"/>
              </a:rPr>
              <a:t>http://</a:t>
            </a:r>
            <a:r>
              <a:rPr lang="cs-CZ" dirty="0" smtClean="0">
                <a:hlinkClick r:id="rId11"/>
              </a:rPr>
              <a:t>cs.wikipedia.org/wiki/Soubor:Hazard_T.svg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45468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759</TotalTime>
  <Words>382</Words>
  <Application>Microsoft Office PowerPoint</Application>
  <PresentationFormat>Předvádění na obrazovce (4:3)</PresentationFormat>
  <Paragraphs>127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</vt:vector>
  </TitlesOfParts>
  <Company>Střední škola technická Ústí nad Labem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škola stavební a technická Ústí nad Labem sekce technických oborů</dc:title>
  <dc:creator>Filas</dc:creator>
  <cp:lastModifiedBy>Karel Filas, Ing.</cp:lastModifiedBy>
  <cp:revision>48</cp:revision>
  <dcterms:created xsi:type="dcterms:W3CDTF">2010-11-01T23:40:31Z</dcterms:created>
  <dcterms:modified xsi:type="dcterms:W3CDTF">2013-12-07T22:32:09Z</dcterms:modified>
</cp:coreProperties>
</file>