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0" r:id="rId3"/>
    <p:sldId id="265" r:id="rId4"/>
    <p:sldId id="264" r:id="rId5"/>
    <p:sldId id="262" r:id="rId6"/>
    <p:sldId id="263" r:id="rId7"/>
    <p:sldId id="261" r:id="rId8"/>
    <p:sldId id="266" r:id="rId9"/>
    <p:sldId id="268" r:id="rId10"/>
    <p:sldId id="269" r:id="rId11"/>
    <p:sldId id="267" r:id="rId12"/>
    <p:sldId id="271" r:id="rId13"/>
    <p:sldId id="270" r:id="rId14"/>
    <p:sldId id="272" r:id="rId15"/>
    <p:sldId id="259" r:id="rId16"/>
    <p:sldId id="258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456" y="-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5.12.2013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5.12.2013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5.12.2013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://cs.wikipedia.org/wiki/Soubor:Aspirin-skeletal.sv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://cs.wikipedia.org/wiki/Soubor:Codein_-_Codeine.sv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://cs.wikipedia.org/wiki/Soubor:Diazepam.sv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hyperlink" Target="http://cs.wikipedia.org/wiki/Soubor:Penicillin-core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://cs.wikipedia.org/wiki/Soubor:Tetracycline_structure.sv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hyperlink" Target="http://cs.wikipedia.org/wiki/Soubor:Atropine_Enantiomers_Structural_Formulae_V.2.sv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hyperlink" Target="http://upload.wikimedia.org/wikipedia/commons/f/f8/Chinin.sv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hyperlink" Target="http://cs.wikipedia.org/wiki/Soubor:Morphin_-_Morphine.sv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Tetracycline_structure.sv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cs.wikipedia.org/wiki/Soubor:Penicillin-core.pn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e/e9/Diazepam.svg" TargetMode="External"/><Relationship Id="rId5" Type="http://schemas.openxmlformats.org/officeDocument/2006/relationships/hyperlink" Target="http://upload.wikimedia.org/wikipedia/commons/5/5c/Codein_-_Codeine.svg" TargetMode="External"/><Relationship Id="rId4" Type="http://schemas.openxmlformats.org/officeDocument/2006/relationships/hyperlink" Target="http://upload.wikimedia.org/wikipedia/commons/6/67/Aspirin-skeletal.svg" TargetMode="External"/><Relationship Id="rId9" Type="http://schemas.openxmlformats.org/officeDocument/2006/relationships/hyperlink" Target="http://cs.wikipedia.org/wiki/Soubor:Atropine_Enantiomers_Structural_Formulae_V.2.sv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upload.wikimedia.org/wikipedia/commons/3/33/Morphin_-_Morphine.svg" TargetMode="External"/><Relationship Id="rId4" Type="http://schemas.openxmlformats.org/officeDocument/2006/relationships/hyperlink" Target="http://cs.wikipedia.org/wiki/Soubor:Chinin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093314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24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Definice, rozdělení a použití léčiv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Lék, analgetika, antipyretika, anestetika, sedativa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Chemie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Anna Mazáčová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a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2. ročník, žáci 15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LÉČIVA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VY_32_INOVACE_24_482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1175445"/>
            <a:ext cx="864096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Léčiva</a:t>
            </a:r>
          </a:p>
          <a:p>
            <a:endParaRPr lang="cs-CZ" sz="24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/>
              <a:t>látky používané k ochraně nebo obnově zdraví, k zmírnění chorobných </a:t>
            </a:r>
            <a:r>
              <a:rPr lang="cs-CZ" sz="2400" dirty="0" smtClean="0"/>
              <a:t>příznaků</a:t>
            </a:r>
          </a:p>
          <a:p>
            <a:pPr lvl="0"/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účinek </a:t>
            </a:r>
            <a:r>
              <a:rPr lang="cs-CZ" sz="2400" dirty="0"/>
              <a:t>léčiva je výsledkem vzájemného působení mezi léčivem a </a:t>
            </a:r>
            <a:r>
              <a:rPr lang="cs-CZ" sz="2400" dirty="0" smtClean="0"/>
              <a:t>organismem </a:t>
            </a:r>
          </a:p>
          <a:p>
            <a:pPr lvl="0"/>
            <a:endParaRPr lang="cs-CZ" sz="24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/>
              <a:t>používány již ve </a:t>
            </a:r>
            <a:r>
              <a:rPr lang="cs-CZ" sz="2400" dirty="0" smtClean="0"/>
              <a:t>starověku</a:t>
            </a:r>
          </a:p>
          <a:p>
            <a:pPr lvl="0"/>
            <a:endParaRPr lang="cs-CZ" sz="24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/>
              <a:t>jsou to převážně organické látky původně izolované z rostlin či živočichů, nyní se převážně vyrábí synteticky</a:t>
            </a:r>
          </a:p>
          <a:p>
            <a:endParaRPr lang="cs-CZ" sz="2400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196752"/>
            <a:ext cx="891591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Léčiva</a:t>
            </a:r>
          </a:p>
          <a:p>
            <a:endParaRPr lang="cs-CZ" sz="24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/>
              <a:t>mnohá léčiva: léčebný účinek pouze v malých, pravidelně se opakujících </a:t>
            </a:r>
            <a:r>
              <a:rPr lang="cs-CZ" sz="2400" dirty="0" smtClean="0"/>
              <a:t>dávkách</a:t>
            </a:r>
          </a:p>
          <a:p>
            <a:pPr lvl="0"/>
            <a:endParaRPr lang="cs-CZ" sz="24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u="sng" dirty="0">
                <a:solidFill>
                  <a:srgbClr val="FF0000"/>
                </a:solidFill>
              </a:rPr>
              <a:t>předávkování může způsobit otravu organismu až smrt</a:t>
            </a:r>
            <a:endParaRPr lang="cs-CZ" sz="2400" dirty="0">
              <a:solidFill>
                <a:srgbClr val="FF0000"/>
              </a:solidFill>
            </a:endParaRPr>
          </a:p>
          <a:p>
            <a:pPr lvl="0"/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léky </a:t>
            </a:r>
            <a:r>
              <a:rPr lang="cs-CZ" sz="2400" dirty="0"/>
              <a:t>obsahují i další složky sloužící např.: ke zřeďování, k zmírnění nepříjemné chuti</a:t>
            </a:r>
          </a:p>
          <a:p>
            <a:r>
              <a:rPr lang="cs-CZ" sz="2400" dirty="0"/>
              <a:t> 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4141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268760"/>
            <a:ext cx="87719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/>
              <a:t>Formy léků:</a:t>
            </a:r>
            <a:endParaRPr lang="cs-CZ" sz="3200" dirty="0"/>
          </a:p>
          <a:p>
            <a:pPr lvl="0"/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kapaliny </a:t>
            </a:r>
            <a:r>
              <a:rPr lang="cs-CZ" sz="2400" dirty="0"/>
              <a:t>– injekce, odvary, sirupy</a:t>
            </a:r>
          </a:p>
          <a:p>
            <a:pPr lvl="0"/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pevné </a:t>
            </a:r>
            <a:r>
              <a:rPr lang="cs-CZ" sz="2400" dirty="0"/>
              <a:t>– prášky, tablety, pilulky</a:t>
            </a:r>
          </a:p>
          <a:p>
            <a:pPr lvl="0"/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čípky</a:t>
            </a:r>
            <a:r>
              <a:rPr lang="cs-CZ" sz="2400" dirty="0"/>
              <a:t>, mazání, náplasti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837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196752"/>
            <a:ext cx="878497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/>
              <a:t>Rozdělení léčiv podle léčebného použití</a:t>
            </a:r>
            <a:r>
              <a:rPr lang="cs-CZ" sz="2800" u="sng" dirty="0" smtClean="0"/>
              <a:t>:</a:t>
            </a:r>
          </a:p>
          <a:p>
            <a:endParaRPr lang="cs-CZ" sz="2800" dirty="0"/>
          </a:p>
          <a:p>
            <a:pPr marL="457200" lvl="0" indent="-457200">
              <a:buAutoNum type="arabicPeriod"/>
            </a:pPr>
            <a:r>
              <a:rPr lang="cs-CZ" sz="2400" b="1" dirty="0" smtClean="0"/>
              <a:t>anestetika</a:t>
            </a:r>
            <a:r>
              <a:rPr lang="cs-CZ" b="1" dirty="0" smtClean="0"/>
              <a:t> </a:t>
            </a:r>
            <a:r>
              <a:rPr lang="cs-CZ" dirty="0" smtClean="0"/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k</a:t>
            </a:r>
            <a:r>
              <a:rPr lang="cs-CZ" sz="2400" dirty="0"/>
              <a:t> narkóze, </a:t>
            </a:r>
            <a:endParaRPr lang="cs-CZ" sz="24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k</a:t>
            </a:r>
            <a:r>
              <a:rPr lang="cs-CZ" sz="2400" dirty="0"/>
              <a:t> místnímu znecitlivění, např. </a:t>
            </a:r>
            <a:r>
              <a:rPr lang="cs-CZ" sz="2400" dirty="0" err="1"/>
              <a:t>diethyléter</a:t>
            </a:r>
            <a:r>
              <a:rPr lang="cs-CZ" sz="2400" dirty="0"/>
              <a:t>, chloroform CHCl</a:t>
            </a:r>
            <a:r>
              <a:rPr lang="cs-CZ" sz="2400" baseline="-25000" dirty="0"/>
              <a:t>3</a:t>
            </a:r>
            <a:r>
              <a:rPr lang="cs-CZ" sz="2400" dirty="0"/>
              <a:t>, </a:t>
            </a:r>
            <a:endParaRPr lang="cs-CZ" sz="24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v </a:t>
            </a:r>
            <a:r>
              <a:rPr lang="cs-CZ" sz="2400" dirty="0"/>
              <a:t>současnosti N</a:t>
            </a:r>
            <a:r>
              <a:rPr lang="cs-CZ" sz="2400" baseline="-25000" dirty="0"/>
              <a:t>2</a:t>
            </a:r>
            <a:r>
              <a:rPr lang="cs-CZ" sz="2400" dirty="0"/>
              <a:t>O (rajský plyn), prokain a další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5346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52003" y="1212049"/>
            <a:ext cx="878497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/>
              <a:t>Rozdělení léčiv podle léčebného </a:t>
            </a:r>
            <a:r>
              <a:rPr lang="cs-CZ" sz="2800" u="sng" dirty="0" smtClean="0"/>
              <a:t>použití</a:t>
            </a:r>
          </a:p>
          <a:p>
            <a:endParaRPr lang="cs-CZ" sz="2400" u="sng" dirty="0"/>
          </a:p>
          <a:p>
            <a:pPr lvl="0"/>
            <a:r>
              <a:rPr lang="cs-CZ" sz="2400" b="1" dirty="0" smtClean="0"/>
              <a:t>2. </a:t>
            </a:r>
            <a:r>
              <a:rPr lang="cs-CZ" sz="2400" b="1" dirty="0"/>
              <a:t>antipyretika </a:t>
            </a:r>
            <a:endParaRPr lang="cs-CZ" sz="2400" dirty="0" smtClean="0"/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snížení </a:t>
            </a:r>
            <a:r>
              <a:rPr lang="cs-CZ" sz="2400" dirty="0"/>
              <a:t>horečky, bolesti a zánětů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např. </a:t>
            </a:r>
            <a:r>
              <a:rPr lang="cs-CZ" sz="2400" u="sng" dirty="0">
                <a:solidFill>
                  <a:srgbClr val="FF0000"/>
                </a:solidFill>
              </a:rPr>
              <a:t>Acylpyrin</a:t>
            </a:r>
            <a:r>
              <a:rPr lang="cs-CZ" sz="2400" dirty="0"/>
              <a:t> neboli kyseliny acetylsalicylová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</p:txBody>
      </p:sp>
      <p:pic>
        <p:nvPicPr>
          <p:cNvPr id="10" name="Obrázek 9" descr="Strukturní vzorec">
            <a:hlinkClick r:id="rId4" tooltip="&quot;Strukturní vzorec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933056"/>
            <a:ext cx="1905000" cy="1581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61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24744"/>
            <a:ext cx="864096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/>
              <a:t>Rozdělení léčiv podle léčebného použití</a:t>
            </a:r>
          </a:p>
          <a:p>
            <a:endParaRPr lang="cs-CZ" sz="2800" dirty="0" smtClean="0"/>
          </a:p>
          <a:p>
            <a:pPr lvl="0"/>
            <a:r>
              <a:rPr lang="cs-CZ" sz="2400" b="1" dirty="0" smtClean="0"/>
              <a:t>3. </a:t>
            </a:r>
            <a:r>
              <a:rPr lang="cs-CZ" sz="2400" b="1" dirty="0"/>
              <a:t>analgetika</a:t>
            </a:r>
            <a:r>
              <a:rPr lang="cs-CZ" sz="2400" dirty="0"/>
              <a:t> </a:t>
            </a:r>
          </a:p>
          <a:p>
            <a:pPr lvl="0"/>
            <a:endParaRPr lang="cs-CZ" sz="2400" dirty="0" smtClean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zmírňují </a:t>
            </a:r>
            <a:r>
              <a:rPr lang="cs-CZ" sz="2400" dirty="0"/>
              <a:t>bolest, </a:t>
            </a:r>
            <a:endParaRPr lang="cs-CZ" sz="2400" dirty="0" smtClean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nejúčinnější </a:t>
            </a:r>
            <a:r>
              <a:rPr lang="cs-CZ" sz="2400" dirty="0"/>
              <a:t>morfin a kodein</a:t>
            </a:r>
          </a:p>
          <a:p>
            <a:r>
              <a:rPr lang="cs-CZ" sz="2400" dirty="0"/>
              <a:t> </a:t>
            </a:r>
          </a:p>
          <a:p>
            <a:r>
              <a:rPr lang="cs-CZ" sz="2400" u="sng" dirty="0">
                <a:solidFill>
                  <a:srgbClr val="FF0000"/>
                </a:solidFill>
              </a:rPr>
              <a:t>kodein</a:t>
            </a:r>
            <a:r>
              <a:rPr lang="cs-CZ" sz="2400" dirty="0"/>
              <a:t>: (5α,6α)-7,8-didehydro-4,5-epoxy-methoxy-17-methylmorphinan-6-ol</a:t>
            </a:r>
          </a:p>
          <a:p>
            <a:endParaRPr lang="cs-CZ" sz="2400" dirty="0"/>
          </a:p>
        </p:txBody>
      </p:sp>
      <p:pic>
        <p:nvPicPr>
          <p:cNvPr id="10" name="Obrázek 9" descr="Codein - Codeine.sv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342943"/>
            <a:ext cx="1905000" cy="1381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13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268760"/>
            <a:ext cx="87719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/>
              <a:t>Rozdělení léčiv podle léčebného použití</a:t>
            </a:r>
          </a:p>
          <a:p>
            <a:endParaRPr lang="cs-CZ" sz="2400" dirty="0" smtClean="0"/>
          </a:p>
          <a:p>
            <a:pPr lvl="0"/>
            <a:r>
              <a:rPr lang="cs-CZ" sz="2400" b="1" dirty="0" smtClean="0"/>
              <a:t>4</a:t>
            </a:r>
            <a:r>
              <a:rPr lang="cs-CZ" sz="2400" dirty="0" smtClean="0"/>
              <a:t>. </a:t>
            </a:r>
            <a:r>
              <a:rPr lang="cs-CZ" sz="2400" b="1" dirty="0"/>
              <a:t>sedativa </a:t>
            </a:r>
            <a:r>
              <a:rPr lang="cs-CZ" sz="2400" dirty="0"/>
              <a:t>– lék uklidňující CNS</a:t>
            </a:r>
          </a:p>
          <a:p>
            <a:r>
              <a:rPr lang="cs-CZ" sz="2400" dirty="0"/>
              <a:t> </a:t>
            </a:r>
          </a:p>
          <a:p>
            <a:pPr lvl="0"/>
            <a:r>
              <a:rPr lang="cs-CZ" sz="2400" b="1" dirty="0" smtClean="0"/>
              <a:t>5. hypnotika </a:t>
            </a:r>
            <a:r>
              <a:rPr lang="cs-CZ" sz="2400" dirty="0"/>
              <a:t>– lék vyvolávající spánek, usnadňuje usínání</a:t>
            </a:r>
          </a:p>
          <a:p>
            <a:r>
              <a:rPr lang="cs-CZ" sz="2400" b="1" dirty="0"/>
              <a:t> </a:t>
            </a:r>
            <a:endParaRPr lang="cs-CZ" sz="2400" dirty="0"/>
          </a:p>
          <a:p>
            <a:r>
              <a:rPr lang="cs-CZ" sz="2400" u="sng" dirty="0">
                <a:solidFill>
                  <a:srgbClr val="FF0000"/>
                </a:solidFill>
              </a:rPr>
              <a:t>diazepam</a:t>
            </a:r>
            <a:r>
              <a:rPr lang="cs-CZ" sz="2400" dirty="0"/>
              <a:t>: 7-chlor-1-methyl-5-fenyl-1,3-dihydro-2H-1,4-benzodiazepin-2-on</a:t>
            </a:r>
          </a:p>
          <a:p>
            <a:r>
              <a:rPr lang="cs-CZ" sz="2400" dirty="0"/>
              <a:t>                  další název: </a:t>
            </a:r>
            <a:r>
              <a:rPr lang="cs-CZ" sz="2400" dirty="0" err="1"/>
              <a:t>valium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10" name="Obrázek 9" descr="Strukturní vzorec diazepamu">
            <a:hlinkClick r:id="rId4" tooltip="&quot;Strukturní vzorec diazepamu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645024"/>
            <a:ext cx="1714500" cy="2019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761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196752"/>
            <a:ext cx="87719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/>
              <a:t>Rozdělení léčiv podle léčebného použití</a:t>
            </a:r>
          </a:p>
          <a:p>
            <a:endParaRPr lang="cs-CZ" sz="2400" dirty="0" smtClean="0"/>
          </a:p>
          <a:p>
            <a:pPr lvl="0"/>
            <a:r>
              <a:rPr lang="cs-CZ" sz="2400" b="1" dirty="0" smtClean="0"/>
              <a:t>6. </a:t>
            </a:r>
            <a:r>
              <a:rPr lang="cs-CZ" sz="2400" b="1" dirty="0"/>
              <a:t>antibiotika – </a:t>
            </a:r>
            <a:r>
              <a:rPr lang="cs-CZ" sz="2400" dirty="0"/>
              <a:t>jsou většinou heterocyklické sloučeniny produkované určitými druhy mikroorganismů, které hubí nebo zastavují růst jiných nežádoucích mikroorganismů.</a:t>
            </a:r>
          </a:p>
          <a:p>
            <a:r>
              <a:rPr lang="cs-CZ" sz="2400" b="1" dirty="0"/>
              <a:t> </a:t>
            </a:r>
            <a:endParaRPr lang="cs-CZ" sz="2400" dirty="0"/>
          </a:p>
          <a:p>
            <a:r>
              <a:rPr lang="cs-CZ" sz="2400" b="1" u="sng" dirty="0">
                <a:solidFill>
                  <a:srgbClr val="FF0000"/>
                </a:solidFill>
              </a:rPr>
              <a:t>Penicilin</a:t>
            </a:r>
            <a:r>
              <a:rPr lang="cs-CZ" sz="2400" dirty="0"/>
              <a:t> - vzorec (CH</a:t>
            </a:r>
            <a:r>
              <a:rPr lang="cs-CZ" sz="2400" baseline="-25000" dirty="0"/>
              <a:t>3</a:t>
            </a:r>
            <a:r>
              <a:rPr lang="cs-CZ" sz="2400" dirty="0"/>
              <a:t>)</a:t>
            </a:r>
            <a:r>
              <a:rPr lang="cs-CZ" sz="2400" baseline="-25000" dirty="0"/>
              <a:t>2</a:t>
            </a:r>
            <a:r>
              <a:rPr lang="cs-CZ" sz="2400" dirty="0"/>
              <a:t>C</a:t>
            </a:r>
            <a:r>
              <a:rPr lang="cs-CZ" sz="2400" baseline="-25000" dirty="0"/>
              <a:t>5</a:t>
            </a:r>
            <a:r>
              <a:rPr lang="cs-CZ" sz="2400" dirty="0"/>
              <a:t>H</a:t>
            </a:r>
            <a:r>
              <a:rPr lang="cs-CZ" sz="2400" baseline="-25000" dirty="0"/>
              <a:t>3</a:t>
            </a:r>
            <a:r>
              <a:rPr lang="cs-CZ" sz="2400" dirty="0"/>
              <a:t>NSO(COOH)NHCOR (kde R znamená funkční zbytek), molekula penicilinu se v podstatě skládá z dvou spojených aminokyselin, cysteinu a valinu</a:t>
            </a:r>
            <a:r>
              <a:rPr lang="cs-CZ" sz="2400" u="sng" dirty="0"/>
              <a:t> 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10" name="Obrázek 9" descr="http://upload.wikimedia.org/wikipedia/commons/thumb/8/82/Penicillin-core.png/220px-Penicillin-core.pn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24821"/>
            <a:ext cx="2095500" cy="1438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443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196752"/>
            <a:ext cx="86409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>
                <a:solidFill>
                  <a:srgbClr val="FF0000"/>
                </a:solidFill>
              </a:rPr>
              <a:t>Tetracyklin</a:t>
            </a:r>
            <a:endParaRPr lang="cs-CZ" sz="2400" b="1" dirty="0">
              <a:solidFill>
                <a:srgbClr val="FF0000"/>
              </a:solidFill>
            </a:endParaRPr>
          </a:p>
          <a:p>
            <a:endParaRPr lang="cs-CZ" sz="2400" dirty="0" smtClean="0"/>
          </a:p>
          <a:p>
            <a:endParaRPr lang="cs-CZ" dirty="0"/>
          </a:p>
        </p:txBody>
      </p:sp>
      <p:pic>
        <p:nvPicPr>
          <p:cNvPr id="10" name="Obrázek 9" descr="Strukturní vzorec">
            <a:hlinkClick r:id="rId4" tooltip="&quot;Strukturní vzorec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750750"/>
            <a:ext cx="2190750" cy="11525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323528" y="3212976"/>
            <a:ext cx="828092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/>
              <a:t>Systematický název</a:t>
            </a:r>
            <a:r>
              <a:rPr lang="cs-CZ" sz="2400" dirty="0" smtClean="0"/>
              <a:t>:</a:t>
            </a:r>
          </a:p>
          <a:p>
            <a:endParaRPr lang="cs-CZ" sz="2400" dirty="0"/>
          </a:p>
          <a:p>
            <a:r>
              <a:rPr lang="cs-CZ" sz="2400" dirty="0"/>
              <a:t> 2-(</a:t>
            </a:r>
            <a:r>
              <a:rPr lang="cs-CZ" sz="2400" dirty="0" err="1"/>
              <a:t>amino-hydroxy-methyliden</a:t>
            </a:r>
            <a:r>
              <a:rPr lang="cs-CZ" sz="2400" dirty="0"/>
              <a:t>)-4-dimethylamino-6,10,11,12a-tetrahydroxy-6-methyl-4,4a,5,5a-tetrahydrotetracen-1,3,12-trion 4-(</a:t>
            </a:r>
            <a:r>
              <a:rPr lang="cs-CZ" sz="2400" dirty="0" err="1"/>
              <a:t>dimethylamino</a:t>
            </a:r>
            <a:r>
              <a:rPr lang="cs-CZ" sz="2400" dirty="0"/>
              <a:t>)-1,4,4a,5,5a,6,11,12a-oktahydro-3,6,10,12,12a-pentahydroxy-6-methyl-1,11-dioxo-2- </a:t>
            </a:r>
            <a:r>
              <a:rPr lang="cs-CZ" sz="2400" dirty="0" err="1"/>
              <a:t>naftacenkarboxamid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060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96752"/>
            <a:ext cx="856895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/>
              <a:t>Další příklady léčiv</a:t>
            </a:r>
            <a:endParaRPr lang="cs-CZ" sz="2800" dirty="0"/>
          </a:p>
          <a:p>
            <a:endParaRPr lang="cs-CZ" sz="2400" dirty="0" smtClean="0"/>
          </a:p>
          <a:p>
            <a:pPr lvl="0"/>
            <a:r>
              <a:rPr lang="cs-CZ" sz="2400" dirty="0" smtClean="0"/>
              <a:t>1. </a:t>
            </a:r>
            <a:r>
              <a:rPr lang="cs-CZ" sz="2400" u="sng" dirty="0" err="1"/>
              <a:t>trinitrát</a:t>
            </a:r>
            <a:r>
              <a:rPr lang="cs-CZ" sz="2400" u="sng" dirty="0"/>
              <a:t> glycerolu</a:t>
            </a:r>
            <a:r>
              <a:rPr lang="cs-CZ" sz="2400" dirty="0"/>
              <a:t>, tzv. </a:t>
            </a:r>
            <a:r>
              <a:rPr lang="cs-CZ" sz="2400" u="sng" dirty="0">
                <a:solidFill>
                  <a:schemeClr val="accent6">
                    <a:lumMod val="75000"/>
                  </a:schemeClr>
                </a:solidFill>
              </a:rPr>
              <a:t>nitroglycerin</a:t>
            </a:r>
            <a:r>
              <a:rPr lang="cs-CZ" sz="2400" dirty="0"/>
              <a:t> používaný proti srdeční slabosti (také k výrobě dynamitu)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CH</a:t>
            </a:r>
            <a:r>
              <a:rPr lang="cs-CZ" sz="2400" baseline="-25000" dirty="0"/>
              <a:t>2</a:t>
            </a:r>
            <a:r>
              <a:rPr lang="cs-CZ" sz="2400" dirty="0"/>
              <a:t> – O – NO</a:t>
            </a:r>
            <a:r>
              <a:rPr lang="cs-CZ" sz="2400" baseline="-25000" dirty="0"/>
              <a:t>2</a:t>
            </a:r>
            <a:endParaRPr lang="cs-CZ" sz="2400" dirty="0"/>
          </a:p>
          <a:p>
            <a:r>
              <a:rPr lang="cs-CZ" sz="2400" dirty="0"/>
              <a:t>│</a:t>
            </a:r>
          </a:p>
          <a:p>
            <a:r>
              <a:rPr lang="cs-CZ" sz="2400" dirty="0"/>
              <a:t>CH – O – NO</a:t>
            </a:r>
            <a:r>
              <a:rPr lang="cs-CZ" sz="2400" baseline="-25000" dirty="0"/>
              <a:t>2</a:t>
            </a:r>
            <a:endParaRPr lang="cs-CZ" sz="2400" dirty="0"/>
          </a:p>
          <a:p>
            <a:r>
              <a:rPr lang="cs-CZ" sz="2400" dirty="0"/>
              <a:t>│</a:t>
            </a:r>
          </a:p>
          <a:p>
            <a:r>
              <a:rPr lang="cs-CZ" sz="2400" dirty="0"/>
              <a:t>CH</a:t>
            </a:r>
            <a:r>
              <a:rPr lang="cs-CZ" sz="2400" baseline="-25000" dirty="0"/>
              <a:t>2</a:t>
            </a:r>
            <a:r>
              <a:rPr lang="cs-CZ" sz="2400" dirty="0"/>
              <a:t> – O – NO</a:t>
            </a:r>
            <a:r>
              <a:rPr lang="cs-CZ" sz="2400" baseline="-25000" dirty="0"/>
              <a:t>2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5078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268760"/>
            <a:ext cx="8915916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/>
              <a:t>Další příklady léčiv</a:t>
            </a:r>
            <a:endParaRPr lang="cs-CZ" sz="2800" dirty="0"/>
          </a:p>
          <a:p>
            <a:endParaRPr lang="cs-CZ" sz="2400" dirty="0" smtClean="0"/>
          </a:p>
          <a:p>
            <a:pPr lvl="0"/>
            <a:r>
              <a:rPr lang="cs-CZ" sz="2400" dirty="0" smtClean="0"/>
              <a:t>2.</a:t>
            </a:r>
            <a:r>
              <a:rPr lang="cs-CZ" sz="2400" dirty="0"/>
              <a:t> K léčivům, ale i současně prudkým i jedům patří </a:t>
            </a:r>
            <a:r>
              <a:rPr lang="cs-CZ" sz="2400" dirty="0">
                <a:solidFill>
                  <a:srgbClr val="00B050"/>
                </a:solidFill>
              </a:rPr>
              <a:t>některé alkaloidy</a:t>
            </a:r>
            <a:r>
              <a:rPr lang="cs-CZ" sz="2400" dirty="0"/>
              <a:t>: např. chinin, morfin, papaverin, atropin aj.</a:t>
            </a:r>
          </a:p>
          <a:p>
            <a:endParaRPr lang="cs-CZ" sz="2400" dirty="0" smtClean="0"/>
          </a:p>
          <a:p>
            <a:r>
              <a:rPr lang="cs-CZ" sz="2400" b="1" dirty="0">
                <a:solidFill>
                  <a:srgbClr val="002060"/>
                </a:solidFill>
              </a:rPr>
              <a:t>Atropin</a:t>
            </a:r>
            <a:r>
              <a:rPr lang="cs-CZ" sz="2400" b="1" dirty="0"/>
              <a:t> </a:t>
            </a:r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obsažen v rulíku, blínu a </a:t>
            </a:r>
            <a:r>
              <a:rPr lang="cs-CZ" sz="2400" dirty="0" smtClean="0"/>
              <a:t>durmanu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používán v očním lékařství 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u="sng" dirty="0"/>
              <a:t>systematický název: </a:t>
            </a:r>
            <a:r>
              <a:rPr lang="cs-CZ" sz="2400" dirty="0"/>
              <a:t>1αH, 5αH – </a:t>
            </a:r>
            <a:r>
              <a:rPr lang="cs-CZ" sz="2400" dirty="0" smtClean="0"/>
              <a:t>tropan-3α-</a:t>
            </a:r>
            <a:r>
              <a:rPr lang="cs-CZ" sz="2400" dirty="0" err="1" smtClean="0"/>
              <a:t>ol</a:t>
            </a:r>
            <a:r>
              <a:rPr lang="cs-CZ" sz="2400" dirty="0" smtClean="0"/>
              <a:t>-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(±)(</a:t>
            </a:r>
            <a:r>
              <a:rPr lang="cs-CZ" sz="2400" dirty="0"/>
              <a:t>2RS)-2-fenyl-3-hydroxy-1-propanoát</a:t>
            </a:r>
          </a:p>
          <a:p>
            <a:r>
              <a:rPr lang="cs-CZ" sz="2400" dirty="0" smtClean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pic>
        <p:nvPicPr>
          <p:cNvPr id="10" name="Obrázek 9" descr="Strukturní vzorec">
            <a:hlinkClick r:id="rId4" tooltip="&quot;Strukturní vzorec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492896"/>
            <a:ext cx="1905000" cy="3486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307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96752"/>
            <a:ext cx="849694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Chinin</a:t>
            </a:r>
          </a:p>
          <a:p>
            <a:endParaRPr lang="cs-CZ" sz="2400" dirty="0"/>
          </a:p>
        </p:txBody>
      </p:sp>
      <p:pic>
        <p:nvPicPr>
          <p:cNvPr id="10" name="Obrázek 9" descr="Soubor:Chinin.sv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591" y="2067972"/>
            <a:ext cx="4000500" cy="2095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251520" y="1772815"/>
            <a:ext cx="43924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400" dirty="0"/>
              <a:t>izolován z chininové kůry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400" dirty="0"/>
              <a:t>omezuje horečku, používán proti malárii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400" dirty="0"/>
              <a:t>příznaky při předávkování: nevolnost, hučení v uších a poruchy vidění</a:t>
            </a:r>
          </a:p>
          <a:p>
            <a:r>
              <a:rPr lang="cs-CZ" sz="2400" b="1" dirty="0"/>
              <a:t> 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4797152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/>
              <a:t>Systematický název:</a:t>
            </a:r>
            <a:r>
              <a:rPr lang="cs-CZ" sz="2400" b="1" dirty="0"/>
              <a:t> </a:t>
            </a:r>
            <a:r>
              <a:rPr lang="cs-CZ" sz="2400" dirty="0"/>
              <a:t>(R)-(6-methoxychinolin-4-yl)((2S,4S,8R)- </a:t>
            </a:r>
            <a:r>
              <a:rPr lang="cs-CZ" sz="2400" dirty="0" smtClean="0"/>
              <a:t>8-vinyl-1-azabicyclo[2,2,2]oktan-2-yl)</a:t>
            </a:r>
            <a:r>
              <a:rPr lang="cs-CZ" sz="2400" dirty="0" err="1" smtClean="0"/>
              <a:t>methanol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407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96752"/>
            <a:ext cx="871296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Morfin</a:t>
            </a:r>
          </a:p>
          <a:p>
            <a:endParaRPr lang="cs-CZ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obsažený v opiu (mléčná šťáva z nezralého máku</a:t>
            </a:r>
            <a:r>
              <a:rPr lang="cs-CZ" sz="2400" dirty="0" smtClean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endParaRPr lang="cs-CZ" dirty="0"/>
          </a:p>
        </p:txBody>
      </p:sp>
      <p:pic>
        <p:nvPicPr>
          <p:cNvPr id="12" name="Obrázek 11" descr="Strukturní vzorec morfinu">
            <a:hlinkClick r:id="rId4" tooltip="&quot;Strukturní vzorec morfinu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27759"/>
            <a:ext cx="1905000" cy="16192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431540" y="4509120"/>
            <a:ext cx="83529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/>
              <a:t>Systematický název</a:t>
            </a:r>
            <a:r>
              <a:rPr lang="cs-CZ" sz="2400" dirty="0"/>
              <a:t>: (5α,6α)-7,8-didehydro-4,5-epoxy-17-methylmorfinan-3,6-diol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506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Otázky pro opakování</a:t>
            </a:r>
          </a:p>
          <a:p>
            <a:endParaRPr lang="cs-CZ" sz="2000" dirty="0"/>
          </a:p>
          <a:p>
            <a:pPr marL="457200" indent="-457200">
              <a:buAutoNum type="arabicPeriod"/>
            </a:pPr>
            <a:r>
              <a:rPr lang="cs-CZ" sz="2000" dirty="0" smtClean="0"/>
              <a:t>Co je to léčivo?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V jakých formách se léky vyrábějí?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Rozdělení léčiv podle léčebného použití?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K čemu se používají: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anestetika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analgetika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sedativa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antibiotika</a:t>
            </a:r>
          </a:p>
          <a:p>
            <a:r>
              <a:rPr lang="cs-CZ" sz="2000" dirty="0" smtClean="0"/>
              <a:t>5. Uveď příklady některých alkaloidů, které se užívají jako léčiva.</a:t>
            </a:r>
          </a:p>
          <a:p>
            <a:pPr marL="457200" indent="-457200">
              <a:buAutoNum type="alphaLcParenR"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1628800"/>
            <a:ext cx="81369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upload.wikimedia.org/wikipedia/commons/6/67/Aspirin-skeletal.svg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5"/>
              </a:rPr>
              <a:t>http://upload.wikimedia.org/wikipedia/commons/5/5c/Codein_-_</a:t>
            </a:r>
            <a:r>
              <a:rPr lang="cs-CZ" sz="2000" dirty="0" smtClean="0">
                <a:hlinkClick r:id="rId5"/>
              </a:rPr>
              <a:t>Codeine.svg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upload.wikimedia.org/wikipedia/commons/e/e9/Diazepam.svg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cs.wikipedia.org/wiki/Soubor:Penicillin-core.png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8"/>
              </a:rPr>
              <a:t>http://</a:t>
            </a:r>
            <a:r>
              <a:rPr lang="cs-CZ" sz="2000" dirty="0" smtClean="0">
                <a:hlinkClick r:id="rId8"/>
              </a:rPr>
              <a:t>cs.wikipedia.org/wiki/Soubor:Tetracycline_structure.svg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9"/>
              </a:rPr>
              <a:t>http://</a:t>
            </a:r>
            <a:r>
              <a:rPr lang="cs-CZ" sz="2000" dirty="0" smtClean="0">
                <a:hlinkClick r:id="rId9"/>
              </a:rPr>
              <a:t>cs.wikipedia.org/wiki/Soubor:Atropine_Enantiomers_Structural_Formulae_V.2.svg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136" y="604800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162880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  <a:p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844824"/>
            <a:ext cx="86409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cs.wikipedia.org/wiki/Soubor:Chinin.svg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5"/>
              </a:rPr>
              <a:t>http://upload.wikimedia.org/wikipedia/commons/3/33/Morphin_-_</a:t>
            </a:r>
            <a:r>
              <a:rPr lang="cs-CZ" dirty="0" smtClean="0">
                <a:hlinkClick r:id="rId5"/>
              </a:rPr>
              <a:t>Morphine.svg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RNDr. </a:t>
            </a:r>
            <a:r>
              <a:rPr lang="cs-CZ" dirty="0" err="1"/>
              <a:t>BLAŽEK,CSc</a:t>
            </a:r>
            <a:r>
              <a:rPr lang="cs-CZ" dirty="0"/>
              <a:t>., Jaroslav; RNDr. FABINI, Ján. </a:t>
            </a:r>
            <a:r>
              <a:rPr lang="cs-CZ" i="1" dirty="0"/>
              <a:t>Chemie pro studijní obory SOŠ a SOU nechemického zaměření</a:t>
            </a:r>
            <a:r>
              <a:rPr lang="cs-CZ" dirty="0"/>
              <a:t>. Praha: SPN, 1999, ISBN 80-7235-104-4.</a:t>
            </a:r>
          </a:p>
        </p:txBody>
      </p:sp>
    </p:spTree>
    <p:extLst>
      <p:ext uri="{BB962C8B-B14F-4D97-AF65-F5344CB8AC3E}">
        <p14:creationId xmlns:p14="http://schemas.microsoft.com/office/powerpoint/2010/main" val="261702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</TotalTime>
  <Words>481</Words>
  <Application>Microsoft Office PowerPoint</Application>
  <PresentationFormat>Předvádění na obrazovce (4:3)</PresentationFormat>
  <Paragraphs>199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Anna Mazáčová, Ing.</cp:lastModifiedBy>
  <cp:revision>49</cp:revision>
  <dcterms:created xsi:type="dcterms:W3CDTF">2010-11-01T23:40:31Z</dcterms:created>
  <dcterms:modified xsi:type="dcterms:W3CDTF">2013-12-05T05:57:39Z</dcterms:modified>
</cp:coreProperties>
</file>