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6" r:id="rId4"/>
    <p:sldId id="265" r:id="rId5"/>
    <p:sldId id="264" r:id="rId6"/>
    <p:sldId id="263" r:id="rId7"/>
    <p:sldId id="262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152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Strukt_vzorec_DDT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Hazard_T.svg" TargetMode="External"/><Relationship Id="rId4" Type="http://schemas.openxmlformats.org/officeDocument/2006/relationships/hyperlink" Target="http://upload.wikimedia.org/wikipedia/commons/b/b0/Strukt_vzorec_DD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1462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Definice, rozdělení a příklady pesticidů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Pesticid, insekticid, herbicid, fungicid, biologický účinek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PESTICIDY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VY_32_INOVACE_24_483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856895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Pesticidy</a:t>
            </a:r>
          </a:p>
          <a:p>
            <a:endParaRPr lang="cs-CZ" sz="2800" b="1" dirty="0" smtClean="0"/>
          </a:p>
          <a:p>
            <a:endParaRPr lang="cs-CZ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chemické prostředky používané k hubení </a:t>
            </a:r>
            <a:r>
              <a:rPr lang="cs-CZ" sz="2400" dirty="0" smtClean="0"/>
              <a:t>rostlinných a živočišných škůdců zejména v</a:t>
            </a:r>
            <a:r>
              <a:rPr lang="cs-CZ" sz="2400" dirty="0"/>
              <a:t> zemědělské </a:t>
            </a:r>
            <a:r>
              <a:rPr lang="cs-CZ" sz="2400" dirty="0" smtClean="0"/>
              <a:t>výrobě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k ochraně rostlin, skladových zásob, technických produktů, bytů, domů, výrobních závodů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64096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Rozdělení podle biologických účinků</a:t>
            </a:r>
            <a:r>
              <a:rPr lang="cs-CZ" u="sng" dirty="0" smtClean="0"/>
              <a:t>:</a:t>
            </a:r>
          </a:p>
          <a:p>
            <a:endParaRPr lang="cs-CZ" dirty="0"/>
          </a:p>
          <a:p>
            <a:pPr marL="457200" lvl="0" indent="-457200">
              <a:buAutoNum type="arabicPeriod"/>
            </a:pPr>
            <a:r>
              <a:rPr lang="cs-CZ" sz="2400" b="1" dirty="0" smtClean="0"/>
              <a:t>Herbicidy</a:t>
            </a:r>
            <a:r>
              <a:rPr lang="cs-CZ" sz="2400" dirty="0" smtClean="0"/>
              <a:t> </a:t>
            </a:r>
            <a:r>
              <a:rPr lang="cs-CZ" sz="2400" dirty="0"/>
              <a:t>– prostředky proti </a:t>
            </a:r>
            <a:r>
              <a:rPr lang="cs-CZ" sz="2400" dirty="0" smtClean="0"/>
              <a:t>plevelům </a:t>
            </a:r>
          </a:p>
          <a:p>
            <a:pPr lvl="0"/>
            <a:r>
              <a:rPr lang="cs-CZ" sz="2400" dirty="0"/>
              <a:t>	</a:t>
            </a:r>
            <a:r>
              <a:rPr lang="cs-CZ" sz="2400" dirty="0" smtClean="0"/>
              <a:t>a) totální </a:t>
            </a:r>
            <a:r>
              <a:rPr lang="cs-CZ" sz="2400" dirty="0"/>
              <a:t>účinek (ničí vše)</a:t>
            </a:r>
          </a:p>
          <a:p>
            <a:pPr lvl="0"/>
            <a:r>
              <a:rPr lang="cs-CZ" sz="2400" dirty="0" smtClean="0"/>
              <a:t>	b) selektivní </a:t>
            </a:r>
            <a:r>
              <a:rPr lang="cs-CZ" sz="2400" dirty="0"/>
              <a:t>účinek (hubí jen plevely</a:t>
            </a:r>
            <a:r>
              <a:rPr lang="cs-CZ" sz="2400" dirty="0" smtClean="0"/>
              <a:t>)</a:t>
            </a:r>
          </a:p>
          <a:p>
            <a:pPr lvl="0"/>
            <a:endParaRPr lang="cs-CZ" sz="2400" dirty="0"/>
          </a:p>
          <a:p>
            <a:pPr lvl="0"/>
            <a:r>
              <a:rPr lang="cs-CZ" sz="2400" b="1" dirty="0" smtClean="0"/>
              <a:t>2. Fungicidy </a:t>
            </a:r>
            <a:r>
              <a:rPr lang="cs-CZ" sz="2400" dirty="0"/>
              <a:t>– prostředky proti houbám, plísním a </a:t>
            </a:r>
            <a:r>
              <a:rPr lang="cs-CZ" sz="2400" dirty="0" smtClean="0"/>
              <a:t>snětím (</a:t>
            </a:r>
            <a:r>
              <a:rPr lang="cs-CZ" sz="2400" dirty="0" err="1" smtClean="0"/>
              <a:t>Kuprikol</a:t>
            </a:r>
            <a:r>
              <a:rPr lang="cs-CZ" sz="2400" dirty="0" smtClean="0"/>
              <a:t>)</a:t>
            </a:r>
            <a:endParaRPr lang="cs-CZ" sz="2400" dirty="0"/>
          </a:p>
          <a:p>
            <a:pPr lvl="0"/>
            <a:endParaRPr lang="cs-CZ" sz="2400" b="1" dirty="0" smtClean="0"/>
          </a:p>
          <a:p>
            <a:pPr lvl="0"/>
            <a:r>
              <a:rPr lang="cs-CZ" sz="2400" b="1" dirty="0" smtClean="0"/>
              <a:t>3. Insekticidy </a:t>
            </a:r>
            <a:r>
              <a:rPr lang="cs-CZ" sz="2400" dirty="0"/>
              <a:t>– prostředky proti živočišným </a:t>
            </a:r>
            <a:r>
              <a:rPr lang="cs-CZ" sz="2400" dirty="0" smtClean="0"/>
              <a:t>škůdcům</a:t>
            </a:r>
            <a:endParaRPr lang="cs-CZ" sz="2400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1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96752"/>
            <a:ext cx="878497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Bezpečnost práce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dodržujeme návod výrobce</a:t>
            </a:r>
          </a:p>
          <a:p>
            <a:pPr lvl="0"/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opatrně </a:t>
            </a:r>
            <a:r>
              <a:rPr lang="cs-CZ" sz="2400" dirty="0"/>
              <a:t>a přesně ředíme, dodržujeme dávkování</a:t>
            </a:r>
          </a:p>
          <a:p>
            <a:pPr lvl="0"/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jsou </a:t>
            </a:r>
            <a:r>
              <a:rPr lang="cs-CZ" sz="2400" dirty="0"/>
              <a:t>to </a:t>
            </a:r>
            <a:r>
              <a:rPr lang="cs-CZ" sz="2400" b="1" dirty="0">
                <a:solidFill>
                  <a:srgbClr val="FF0000"/>
                </a:solidFill>
              </a:rPr>
              <a:t>toxické látky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73016"/>
            <a:ext cx="7143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999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96752"/>
            <a:ext cx="891591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Výhoda</a:t>
            </a:r>
            <a:r>
              <a:rPr lang="cs-CZ" u="sng" dirty="0"/>
              <a:t>:</a:t>
            </a:r>
            <a:r>
              <a:rPr lang="cs-CZ" dirty="0"/>
              <a:t> </a:t>
            </a: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snižují </a:t>
            </a:r>
            <a:r>
              <a:rPr lang="cs-CZ" sz="2400" dirty="0"/>
              <a:t>ztráty v zemědělství</a:t>
            </a:r>
          </a:p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r>
              <a:rPr lang="cs-CZ" sz="2800" u="sng" dirty="0"/>
              <a:t>Nevýhody</a:t>
            </a:r>
            <a:r>
              <a:rPr lang="cs-CZ" sz="2800" dirty="0"/>
              <a:t>: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užívání ekologicky nebezpečné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nerozložené zbytky pesticidů se dostávají do půdy, vody a vzduchu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potravními řetězci pak dále do různých organismů, kde se mohou hromadit, odtud se dostávají i do naší potravy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u člověka narušují buněčné děje a mohou způsobit i změny v dědičném vybavení buněk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0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5515" y="1566084"/>
            <a:ext cx="8712968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Způsoby působení</a:t>
            </a:r>
            <a:r>
              <a:rPr lang="cs-CZ" dirty="0"/>
              <a:t>:</a:t>
            </a:r>
          </a:p>
          <a:p>
            <a:pPr lvl="0"/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dotykem</a:t>
            </a:r>
            <a:endParaRPr lang="cs-CZ" sz="2400" dirty="0"/>
          </a:p>
          <a:p>
            <a:pPr lvl="0"/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pozřením</a:t>
            </a:r>
            <a:endParaRPr lang="cs-CZ" sz="2400" dirty="0"/>
          </a:p>
          <a:p>
            <a:pPr lvl="0"/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vdechnutím </a:t>
            </a:r>
            <a:r>
              <a:rPr lang="cs-CZ" sz="2400" dirty="0"/>
              <a:t>účinné látky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5542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6049" y="1196752"/>
            <a:ext cx="877190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Příklad insekticidu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sz="2400" b="1" dirty="0"/>
              <a:t>DDT </a:t>
            </a:r>
            <a:r>
              <a:rPr lang="cs-CZ" b="1" dirty="0"/>
              <a:t>:</a:t>
            </a:r>
            <a:r>
              <a:rPr lang="cs-CZ" b="1" dirty="0" smtClean="0"/>
              <a:t> </a:t>
            </a:r>
            <a:r>
              <a:rPr lang="cs-CZ" sz="2400" dirty="0"/>
              <a:t>1,1,1-trichlor-2,2-bis(4-chlorofenyl)</a:t>
            </a:r>
            <a:r>
              <a:rPr lang="cs-CZ" sz="2400" dirty="0" err="1"/>
              <a:t>ethan</a:t>
            </a:r>
            <a:endParaRPr lang="cs-CZ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nejstarší </a:t>
            </a:r>
            <a:r>
              <a:rPr lang="cs-CZ" sz="2400" dirty="0"/>
              <a:t>a nejznámější insekticid také pod starším názvem (p,p</a:t>
            </a:r>
            <a:r>
              <a:rPr lang="cs-CZ" sz="2400" baseline="30000" dirty="0"/>
              <a:t>‘</a:t>
            </a:r>
            <a:r>
              <a:rPr lang="cs-CZ" sz="2400" dirty="0"/>
              <a:t>-</a:t>
            </a:r>
            <a:r>
              <a:rPr lang="cs-CZ" sz="2400" dirty="0" err="1"/>
              <a:t>dichlor-difenyltrichlormethylmethan</a:t>
            </a:r>
            <a:r>
              <a:rPr lang="cs-CZ" sz="2400" dirty="0" smtClean="0"/>
              <a:t>)</a:t>
            </a:r>
          </a:p>
          <a:p>
            <a:endParaRPr lang="cs-CZ" sz="2400" dirty="0"/>
          </a:p>
        </p:txBody>
      </p:sp>
      <p:pic>
        <p:nvPicPr>
          <p:cNvPr id="10" name="Obrázek 9" descr="Strukturní vzorec DDT">
            <a:hlinkClick r:id="rId4" tooltip="&quot;Strukturní vzorec DDT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168" y="3284984"/>
            <a:ext cx="2277680" cy="16131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17111"/>
            <a:ext cx="7143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4437112"/>
            <a:ext cx="71437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11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Otázky pro 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Vysvětlete následující pojmy.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pesticid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insekticid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herbicid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fungicid</a:t>
            </a:r>
          </a:p>
          <a:p>
            <a:r>
              <a:rPr lang="cs-CZ" sz="2000" dirty="0" smtClean="0"/>
              <a:t>2. Jaké jsou výhody a nevýhody pesticidů?</a:t>
            </a:r>
          </a:p>
          <a:p>
            <a:r>
              <a:rPr lang="cs-CZ" sz="2000" dirty="0" smtClean="0"/>
              <a:t>3. Způsoby působení pesticidů?</a:t>
            </a:r>
          </a:p>
          <a:p>
            <a:r>
              <a:rPr lang="cs-CZ" sz="2000" dirty="0" smtClean="0"/>
              <a:t>4. Uveď nějaký příklad pesticidu.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upload.wikimedia.org/wikipedia/commons/b/b0/Strukt_vzorec_DDT.PNG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cs.wikipedia.org/wiki/Soubor:Hazard_T.svg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80-7235-104-4. </a:t>
            </a:r>
          </a:p>
          <a:p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741</TotalTime>
  <Words>290</Words>
  <Application>Microsoft Office PowerPoint</Application>
  <PresentationFormat>Předvádění na obrazovce (4:3)</PresentationFormat>
  <Paragraphs>117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47</cp:revision>
  <dcterms:created xsi:type="dcterms:W3CDTF">2010-11-01T23:40:31Z</dcterms:created>
  <dcterms:modified xsi:type="dcterms:W3CDTF">2013-12-04T19:19:28Z</dcterms:modified>
</cp:coreProperties>
</file>