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7" r:id="rId4"/>
    <p:sldId id="266" r:id="rId5"/>
    <p:sldId id="265" r:id="rId6"/>
    <p:sldId id="264" r:id="rId7"/>
    <p:sldId id="263" r:id="rId8"/>
    <p:sldId id="262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Simple_photosynthesis_overview_c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603842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Přehled chemických dějů v živých organismech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Chemický děj, fotosyntéza, dýchání, metabolismus, biokatalyzátor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15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BIOCHEMICKÉ DĚJE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VY_32_INOVACE_24_484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19" y="1043378"/>
            <a:ext cx="864096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Chemické složení živých organismů</a:t>
            </a:r>
          </a:p>
          <a:p>
            <a:endParaRPr lang="cs-CZ" sz="2800" dirty="0"/>
          </a:p>
          <a:p>
            <a:pPr lvl="0"/>
            <a:r>
              <a:rPr lang="cs-CZ" sz="2400" dirty="0" smtClean="0"/>
              <a:t>1. </a:t>
            </a:r>
            <a:r>
              <a:rPr lang="cs-CZ" sz="2400" u="sng" dirty="0" smtClean="0"/>
              <a:t>Biogenní </a:t>
            </a:r>
            <a:r>
              <a:rPr lang="cs-CZ" sz="2400" u="sng" dirty="0"/>
              <a:t>prvky</a:t>
            </a:r>
            <a:endParaRPr lang="cs-CZ" sz="2400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sz="2400" dirty="0" err="1"/>
              <a:t>Makroprvky</a:t>
            </a:r>
            <a:r>
              <a:rPr lang="cs-CZ" sz="2400" dirty="0"/>
              <a:t>: uhlík, vodík dusík, kyslík, fosfor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sz="2400" dirty="0"/>
              <a:t>Ostatní prvky: hořčík, vápník, sodík, draslík, železo, síra ……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/>
              <a:t>Stopové prvky: zinek, měď, mangan, chrom, jod, kobalt, fluor, křemík, </a:t>
            </a:r>
            <a:r>
              <a:rPr lang="cs-CZ" sz="2400" dirty="0" smtClean="0"/>
              <a:t>hliník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400" dirty="0"/>
          </a:p>
          <a:p>
            <a:pPr lvl="0"/>
            <a:r>
              <a:rPr lang="cs-CZ" sz="2400" dirty="0" smtClean="0"/>
              <a:t>2. </a:t>
            </a:r>
            <a:r>
              <a:rPr lang="cs-CZ" sz="2400" u="sng" dirty="0"/>
              <a:t>Organické sloučeniny</a:t>
            </a:r>
            <a:endParaRPr lang="cs-CZ" sz="24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Bílkoviny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Nukleové kyseliny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Sacharidy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Lipidy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0580" y="1124744"/>
            <a:ext cx="88439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Chemické složení živých organismů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lvl="0"/>
            <a:r>
              <a:rPr lang="cs-CZ" sz="2400" dirty="0" smtClean="0"/>
              <a:t>3. </a:t>
            </a:r>
            <a:r>
              <a:rPr lang="cs-CZ" sz="2400" u="sng" dirty="0"/>
              <a:t>Anorganické sloučeniny</a:t>
            </a:r>
            <a:endParaRPr lang="cs-CZ" sz="24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Voda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CO</a:t>
            </a:r>
            <a:r>
              <a:rPr lang="cs-CZ" sz="2400" baseline="-25000" dirty="0"/>
              <a:t>2</a:t>
            </a:r>
            <a:endParaRPr lang="cs-CZ" sz="24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Amoniak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75322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96752"/>
            <a:ext cx="864096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Biochemické </a:t>
            </a:r>
            <a:r>
              <a:rPr lang="cs-CZ" sz="2800" b="1" dirty="0" smtClean="0"/>
              <a:t>děje</a:t>
            </a:r>
          </a:p>
          <a:p>
            <a:endParaRPr lang="cs-CZ" sz="2800" dirty="0"/>
          </a:p>
          <a:p>
            <a:r>
              <a:rPr lang="cs-CZ" sz="2400" dirty="0"/>
              <a:t>Základní schopností živých soustav je jejich schopnost přijímat, přeměňovat a využívat látky a energii z okolního prostředí.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Přijímané </a:t>
            </a:r>
            <a:r>
              <a:rPr lang="cs-CZ" sz="2400" dirty="0"/>
              <a:t>látky i energii potřebuje organismus k biosyntéze látek potřebných pro život a k přeměně na užitečnou práci a </a:t>
            </a:r>
            <a:r>
              <a:rPr lang="cs-CZ" sz="2400" dirty="0" smtClean="0"/>
              <a:t>teplo</a:t>
            </a:r>
          </a:p>
          <a:p>
            <a:endParaRPr lang="cs-CZ" sz="2400" dirty="0"/>
          </a:p>
          <a:p>
            <a:r>
              <a:rPr lang="cs-CZ" sz="2400" dirty="0" smtClean="0"/>
              <a:t>Tyto biochemické děje se souhrnně označují jako </a:t>
            </a:r>
            <a:r>
              <a:rPr lang="cs-CZ" sz="2400" u="sng" dirty="0" smtClean="0"/>
              <a:t>metabolické přeměny.</a:t>
            </a:r>
            <a:endParaRPr lang="cs-CZ" sz="2400" u="sng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57391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268760"/>
            <a:ext cx="8712968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Metabolizmus</a:t>
            </a:r>
            <a:r>
              <a:rPr lang="cs-CZ" sz="2800" dirty="0"/>
              <a:t> </a:t>
            </a:r>
            <a:r>
              <a:rPr lang="cs-CZ" dirty="0" smtClean="0"/>
              <a:t>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přeměna </a:t>
            </a:r>
            <a:r>
              <a:rPr lang="cs-CZ" sz="2400" dirty="0"/>
              <a:t>látek v živých soustavách, uskutečňuje se ve vnitrobuněčných strukturách a je přesně řízena enzymy.</a:t>
            </a:r>
          </a:p>
          <a:p>
            <a:r>
              <a:rPr lang="cs-CZ" dirty="0"/>
              <a:t> </a:t>
            </a:r>
          </a:p>
          <a:p>
            <a:r>
              <a:rPr lang="cs-CZ" sz="2800" u="sng" dirty="0"/>
              <a:t>Základní úloha metabolizmu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lvl="0"/>
            <a:r>
              <a:rPr lang="cs-CZ" sz="2400" dirty="0" smtClean="0"/>
              <a:t>1. </a:t>
            </a:r>
            <a:r>
              <a:rPr lang="cs-CZ" sz="2400" dirty="0" smtClean="0">
                <a:solidFill>
                  <a:srgbClr val="FF0000"/>
                </a:solidFill>
              </a:rPr>
              <a:t>Děje </a:t>
            </a:r>
            <a:r>
              <a:rPr lang="cs-CZ" sz="2400" dirty="0">
                <a:solidFill>
                  <a:srgbClr val="FF0000"/>
                </a:solidFill>
              </a:rPr>
              <a:t>katabolické </a:t>
            </a:r>
            <a:r>
              <a:rPr lang="cs-CZ" sz="2400" dirty="0"/>
              <a:t>– děje rozkladné – produkují </a:t>
            </a:r>
            <a:r>
              <a:rPr lang="cs-CZ" sz="2400" dirty="0" smtClean="0"/>
              <a:t>energii</a:t>
            </a:r>
          </a:p>
          <a:p>
            <a:pPr lvl="0"/>
            <a:endParaRPr lang="cs-CZ" sz="2400" dirty="0"/>
          </a:p>
          <a:p>
            <a:pPr lvl="0"/>
            <a:r>
              <a:rPr lang="cs-CZ" sz="2400" dirty="0" smtClean="0"/>
              <a:t>2. </a:t>
            </a:r>
            <a:r>
              <a:rPr lang="cs-CZ" sz="2400" dirty="0" smtClean="0">
                <a:solidFill>
                  <a:srgbClr val="FF0000"/>
                </a:solidFill>
              </a:rPr>
              <a:t>Děje </a:t>
            </a:r>
            <a:r>
              <a:rPr lang="cs-CZ" sz="2400" dirty="0">
                <a:solidFill>
                  <a:srgbClr val="FF0000"/>
                </a:solidFill>
              </a:rPr>
              <a:t>anabolické </a:t>
            </a:r>
            <a:r>
              <a:rPr lang="cs-CZ" sz="2400" dirty="0"/>
              <a:t>– vedou ke vzniku nových, chemicky složitějších látek z látek jednodušších – energii spotřebovávají</a:t>
            </a:r>
          </a:p>
          <a:p>
            <a:r>
              <a:rPr lang="cs-CZ" sz="24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6564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196752"/>
            <a:ext cx="864096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Podmínky metabolických procesů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ve velmi zředěných vodných </a:t>
            </a:r>
            <a:r>
              <a:rPr lang="cs-CZ" sz="2400" dirty="0" smtClean="0"/>
              <a:t>roztocích</a:t>
            </a:r>
          </a:p>
          <a:p>
            <a:pPr lvl="0"/>
            <a:endParaRPr lang="cs-CZ" sz="24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v téměř neutrálním prostředí pH = 6 – </a:t>
            </a:r>
            <a:r>
              <a:rPr lang="cs-CZ" sz="2400" dirty="0" smtClean="0"/>
              <a:t>8</a:t>
            </a:r>
          </a:p>
          <a:p>
            <a:pPr lvl="0"/>
            <a:endParaRPr lang="cs-CZ" sz="24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při teplotách v rozmezí 25 – 40 </a:t>
            </a:r>
            <a:r>
              <a:rPr lang="cs-CZ" sz="2400" baseline="30000" dirty="0" err="1" smtClean="0"/>
              <a:t>o</a:t>
            </a:r>
            <a:r>
              <a:rPr lang="cs-CZ" sz="2400" dirty="0" err="1" smtClean="0"/>
              <a:t>C</a:t>
            </a:r>
            <a:endParaRPr lang="cs-CZ" sz="2400" dirty="0" smtClean="0"/>
          </a:p>
          <a:p>
            <a:pPr lvl="0"/>
            <a:endParaRPr lang="cs-CZ" sz="24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/>
              <a:t>za přítomnosti biokatalyzátorů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75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268760"/>
            <a:ext cx="86998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Fotosyntéza</a:t>
            </a:r>
          </a:p>
          <a:p>
            <a:endParaRPr lang="cs-CZ" sz="2800" b="1" dirty="0" smtClean="0"/>
          </a:p>
          <a:p>
            <a:r>
              <a:rPr lang="cs-CZ" sz="2400" dirty="0" smtClean="0"/>
              <a:t>Přeměna oxidu uhličitého a vody na glukosu a kyslík</a:t>
            </a:r>
          </a:p>
          <a:p>
            <a:endParaRPr lang="cs-CZ" sz="2400" dirty="0" smtClean="0"/>
          </a:p>
          <a:p>
            <a:r>
              <a:rPr lang="cs-CZ" sz="2400" dirty="0"/>
              <a:t>6 </a:t>
            </a:r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 (l) </a:t>
            </a:r>
            <a:r>
              <a:rPr lang="cs-CZ" sz="2400" dirty="0"/>
              <a:t>+ 6 CO</a:t>
            </a:r>
            <a:r>
              <a:rPr lang="cs-CZ" sz="2400" baseline="-25000" dirty="0"/>
              <a:t>2</a:t>
            </a:r>
            <a:r>
              <a:rPr lang="cs-CZ" sz="2400" dirty="0"/>
              <a:t> </a:t>
            </a:r>
            <a:r>
              <a:rPr lang="cs-CZ" sz="2400" dirty="0" smtClean="0"/>
              <a:t>(g)               C</a:t>
            </a:r>
            <a:r>
              <a:rPr lang="cs-CZ" sz="2400" baseline="-25000" dirty="0" smtClean="0"/>
              <a:t>6</a:t>
            </a:r>
            <a:r>
              <a:rPr lang="cs-CZ" sz="2400" dirty="0" smtClean="0"/>
              <a:t>H</a:t>
            </a:r>
            <a:r>
              <a:rPr lang="cs-CZ" sz="2400" baseline="-25000" dirty="0" smtClean="0"/>
              <a:t>12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6 </a:t>
            </a:r>
            <a:r>
              <a:rPr lang="cs-CZ" sz="2400" dirty="0" smtClean="0"/>
              <a:t> (s)  </a:t>
            </a:r>
            <a:r>
              <a:rPr lang="cs-CZ" sz="2400" dirty="0"/>
              <a:t>+ 6 O</a:t>
            </a:r>
            <a:r>
              <a:rPr lang="cs-CZ" sz="2400" baseline="-25000" dirty="0"/>
              <a:t>2</a:t>
            </a:r>
            <a:r>
              <a:rPr lang="cs-CZ" sz="2400" dirty="0"/>
              <a:t> </a:t>
            </a:r>
            <a:r>
              <a:rPr lang="cs-CZ" sz="2400" dirty="0" smtClean="0"/>
              <a:t>(g)</a:t>
            </a:r>
            <a:endParaRPr lang="cs-CZ" sz="2400" dirty="0"/>
          </a:p>
          <a:p>
            <a:endParaRPr lang="cs-CZ" sz="2400" dirty="0" smtClean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400" dirty="0" smtClean="0"/>
              <a:t>endotermická reakce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400" dirty="0" smtClean="0"/>
              <a:t>katalytické působení chlorofylu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400" dirty="0" smtClean="0"/>
              <a:t>přítomnost slunečního záření</a:t>
            </a:r>
          </a:p>
          <a:p>
            <a:endParaRPr lang="cs-CZ" sz="2400" dirty="0"/>
          </a:p>
          <a:p>
            <a:r>
              <a:rPr lang="cs-CZ" sz="2400" u="sng" dirty="0"/>
              <a:t>Význam fotosyntézy</a:t>
            </a:r>
            <a:r>
              <a:rPr lang="cs-CZ" sz="2400" dirty="0"/>
              <a:t>: veškerý volný kyslík v atmosféře je jejím produktem</a:t>
            </a:r>
            <a:endParaRPr lang="cs-CZ" sz="2400" dirty="0" smtClean="0"/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2800" dirty="0"/>
          </a:p>
          <a:p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771800" y="3140968"/>
            <a:ext cx="72008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92896"/>
            <a:ext cx="20955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1557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340768"/>
            <a:ext cx="864096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Dýchání</a:t>
            </a:r>
          </a:p>
          <a:p>
            <a:endParaRPr lang="cs-CZ" sz="2800" b="1" dirty="0" smtClean="0"/>
          </a:p>
          <a:p>
            <a:r>
              <a:rPr lang="cs-CZ" sz="2400" dirty="0" smtClean="0"/>
              <a:t>Proces výměny  plynů, zejména kyslíku a oxidu uhličitého mezi organismem a jeho externím prostředím.</a:t>
            </a:r>
          </a:p>
          <a:p>
            <a:endParaRPr lang="cs-CZ" sz="2400" dirty="0" smtClean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zisk </a:t>
            </a:r>
            <a:r>
              <a:rPr lang="cs-CZ" sz="2400" dirty="0"/>
              <a:t>energie k </a:t>
            </a:r>
            <a:r>
              <a:rPr lang="cs-CZ" sz="2400" dirty="0" smtClean="0"/>
              <a:t>životu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exotermická reakce</a:t>
            </a:r>
          </a:p>
          <a:p>
            <a:pPr lvl="0"/>
            <a:endParaRPr lang="cs-CZ" sz="2400" dirty="0" smtClean="0"/>
          </a:p>
          <a:p>
            <a:pPr lvl="0"/>
            <a:endParaRPr lang="cs-CZ" sz="2400" dirty="0"/>
          </a:p>
          <a:p>
            <a:r>
              <a:rPr lang="cs-CZ" sz="2400" dirty="0"/>
              <a:t>C</a:t>
            </a:r>
            <a:r>
              <a:rPr lang="cs-CZ" sz="2400" baseline="-25000" dirty="0"/>
              <a:t>6</a:t>
            </a:r>
            <a:r>
              <a:rPr lang="cs-CZ" sz="2400" dirty="0"/>
              <a:t>H</a:t>
            </a:r>
            <a:r>
              <a:rPr lang="cs-CZ" sz="2400" baseline="-25000" dirty="0"/>
              <a:t>12</a:t>
            </a:r>
            <a:r>
              <a:rPr lang="cs-CZ" sz="2400" dirty="0"/>
              <a:t>O</a:t>
            </a:r>
            <a:r>
              <a:rPr lang="cs-CZ" sz="2400" baseline="-25000" dirty="0"/>
              <a:t>6 </a:t>
            </a:r>
            <a:r>
              <a:rPr lang="cs-CZ" sz="2400" dirty="0"/>
              <a:t> </a:t>
            </a:r>
            <a:r>
              <a:rPr lang="cs-CZ" sz="2400" dirty="0" smtClean="0"/>
              <a:t>(s)  + </a:t>
            </a:r>
            <a:r>
              <a:rPr lang="cs-CZ" sz="2400" dirty="0"/>
              <a:t>6 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(g)             6 </a:t>
            </a:r>
            <a:r>
              <a:rPr lang="cs-CZ" sz="2400" dirty="0"/>
              <a:t>CO</a:t>
            </a:r>
            <a:r>
              <a:rPr lang="cs-CZ" sz="2400" baseline="-25000" dirty="0"/>
              <a:t>2</a:t>
            </a:r>
            <a:r>
              <a:rPr lang="cs-CZ" sz="2400" dirty="0"/>
              <a:t> </a:t>
            </a:r>
            <a:r>
              <a:rPr lang="cs-CZ" sz="2400" dirty="0" smtClean="0"/>
              <a:t>(g) + </a:t>
            </a:r>
            <a:r>
              <a:rPr lang="cs-CZ" sz="2400" dirty="0"/>
              <a:t>6 </a:t>
            </a:r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 (l)</a:t>
            </a:r>
            <a:endParaRPr lang="cs-CZ" sz="2400" dirty="0"/>
          </a:p>
          <a:p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084612" y="5013176"/>
            <a:ext cx="720080" cy="0"/>
          </a:xfrm>
          <a:prstGeom prst="straightConnector1">
            <a:avLst/>
          </a:prstGeom>
          <a:ln w="19050">
            <a:solidFill>
              <a:srgbClr val="02283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4929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</a:t>
            </a:r>
            <a:r>
              <a:rPr lang="cs-CZ" sz="2000" dirty="0" smtClean="0"/>
              <a:t>opakování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Popiš složení živých organismů.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Definuj: metabolismus, biochemický děj.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podmínky metabolických procesů.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Napiš rovnici fotosyntézy a popiš ji.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je to dýchání?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cs.wikipedia.org/wiki/Soubor:Simple_photosynthesis_overview_cs.png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RNDr. </a:t>
            </a:r>
            <a:r>
              <a:rPr lang="cs-CZ" dirty="0" err="1"/>
              <a:t>BLAŽEK,CSc</a:t>
            </a:r>
            <a:r>
              <a:rPr lang="cs-CZ" dirty="0"/>
              <a:t>., Jaroslav; RNDr. FABINI, Ján. </a:t>
            </a:r>
            <a:r>
              <a:rPr lang="cs-CZ" i="1" dirty="0"/>
              <a:t>Chemie pro studijní obory SOŠ a SOU nechemického zaměření</a:t>
            </a:r>
            <a:r>
              <a:rPr lang="cs-CZ" dirty="0"/>
              <a:t>. Praha: SPN, 1999, ISBN 80-7235-104-4.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754</TotalTime>
  <Words>400</Words>
  <Application>Microsoft Office PowerPoint</Application>
  <PresentationFormat>Předvádění na obrazovce (4:3)</PresentationFormat>
  <Paragraphs>134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47</cp:revision>
  <dcterms:created xsi:type="dcterms:W3CDTF">2010-11-01T23:40:31Z</dcterms:created>
  <dcterms:modified xsi:type="dcterms:W3CDTF">2013-12-04T18:08:26Z</dcterms:modified>
</cp:coreProperties>
</file>