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0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70" r:id="rId12"/>
    <p:sldId id="269" r:id="rId13"/>
    <p:sldId id="258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4. 12. 2013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4. 12. 2013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4. 12. 2013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4. 12. 2013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4. 12. 2013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4. 12. 2013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4. 12. 2013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4. 12. 2013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4. 12. 2013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4. 12. 2013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4. 12. 2013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4. 12. 2013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4. 12. 2013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://cs.wikipedia.org/wiki/Soubor:2poppies.jpg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jpg"/><Relationship Id="rId7" Type="http://schemas.openxmlformats.org/officeDocument/2006/relationships/hyperlink" Target="http://cs.wikipedia.org/wiki/Soubor:Henbane1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hyperlink" Target="http://cs.wikipedia.org/wiki/Soubor:Datura_stramonium_celek.jpg" TargetMode="External"/><Relationship Id="rId10" Type="http://schemas.openxmlformats.org/officeDocument/2006/relationships/image" Target="../media/image10.jpeg"/><Relationship Id="rId4" Type="http://schemas.openxmlformats.org/officeDocument/2006/relationships/image" Target="../media/image7.png"/><Relationship Id="rId9" Type="http://schemas.openxmlformats.org/officeDocument/2006/relationships/hyperlink" Target="http://cs.wikipedia.org/wiki/Soubor:Illustration_Atropa_bella-donna0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hyperlink" Target="http://cs.wikipedia.org/wiki/Soubor:Caffeine_molecule.png" TargetMode="Externa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azard_N.svg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Hazard_T.svg" TargetMode="External"/><Relationship Id="rId5" Type="http://schemas.openxmlformats.org/officeDocument/2006/relationships/image" Target="../media/image14.png"/><Relationship Id="rId4" Type="http://schemas.openxmlformats.org/officeDocument/2006/relationships/hyperlink" Target="http://cs.wikipedia.org/wiki/Soubor:Nicotine-2D-skeletal.png" TargetMode="External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Datura_stramonium_celek.jpg" TargetMode="External"/><Relationship Id="rId13" Type="http://schemas.openxmlformats.org/officeDocument/2006/relationships/hyperlink" Target="http://cs.wikipedia.org/wiki/Soubor:Starr_070617-7327_Coffea_arabica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s.wikipedia.org/wiki/Soubor:Codein_-_Codeine.svg" TargetMode="External"/><Relationship Id="rId12" Type="http://schemas.openxmlformats.org/officeDocument/2006/relationships/hyperlink" Target="http://cs.wikipedia.org/wiki/Soubor:Caffeine_molecule.p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Atropine_Enantiomers_Structural_Formulae_V.2.svg" TargetMode="External"/><Relationship Id="rId11" Type="http://schemas.openxmlformats.org/officeDocument/2006/relationships/hyperlink" Target="http://cs.wikipedia.org/wiki/Soubor:Chinin.svg" TargetMode="External"/><Relationship Id="rId5" Type="http://schemas.openxmlformats.org/officeDocument/2006/relationships/hyperlink" Target="http://cs.wikipedia.org/wiki/Soubor:Morphin_-_Morphine.svg" TargetMode="External"/><Relationship Id="rId15" Type="http://schemas.openxmlformats.org/officeDocument/2006/relationships/hyperlink" Target="http://cs.wikipedia.org/wiki/Soubor:Hazard_T.svg" TargetMode="External"/><Relationship Id="rId10" Type="http://schemas.openxmlformats.org/officeDocument/2006/relationships/hyperlink" Target="http://cs.wikipedia.org/wiki/Soubor:Illustration_Atropa_bella-donna0.jpg" TargetMode="External"/><Relationship Id="rId4" Type="http://schemas.openxmlformats.org/officeDocument/2006/relationships/hyperlink" Target="http://cs.wikipedia.org/wiki/Soubor:Heroin_-_Heroine.svg" TargetMode="External"/><Relationship Id="rId9" Type="http://schemas.openxmlformats.org/officeDocument/2006/relationships/hyperlink" Target="http://cs.wikipedia.org/wiki/Soubor:Henbane1.JPG" TargetMode="External"/><Relationship Id="rId14" Type="http://schemas.openxmlformats.org/officeDocument/2006/relationships/hyperlink" Target="http://cs.wikipedia.org/wiki/Soubor:Nicotine-2D-skeletal.p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625229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Definice, rozdělení a využití alkaloidů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Alkaloid, nikotin, kofein, atropin, chinin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Chemie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Anna Mazáčová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a 2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ročník, žáci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15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ALKALOIDY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VY_32_INOVACE_24_486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196752"/>
            <a:ext cx="813690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Alkaloidy</a:t>
            </a:r>
          </a:p>
          <a:p>
            <a:endParaRPr lang="cs-CZ" sz="28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2400" dirty="0" smtClean="0"/>
              <a:t>složité přírodní látky</a:t>
            </a:r>
          </a:p>
          <a:p>
            <a:endParaRPr lang="cs-CZ" sz="24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2400" dirty="0" smtClean="0"/>
              <a:t>vyskytují se v rostlinách</a:t>
            </a:r>
          </a:p>
          <a:p>
            <a:endParaRPr lang="cs-CZ" sz="24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2400" dirty="0" smtClean="0"/>
              <a:t>obsahují heterocyklicky vázaný dusíkový atom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124744"/>
            <a:ext cx="819583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Základní vlastnosti</a:t>
            </a:r>
            <a:r>
              <a:rPr lang="cs-CZ" dirty="0" smtClean="0"/>
              <a:t>:</a:t>
            </a:r>
          </a:p>
          <a:p>
            <a:endParaRPr lang="cs-CZ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zpravidla obranná funkce (často hořká chuť a silná </a:t>
            </a:r>
            <a:r>
              <a:rPr lang="cs-CZ" sz="2400" dirty="0" smtClean="0"/>
              <a:t>toxicita) </a:t>
            </a:r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vždy obsahují vázaný </a:t>
            </a:r>
            <a:r>
              <a:rPr lang="cs-CZ" sz="2400" dirty="0" smtClean="0"/>
              <a:t>dusík, </a:t>
            </a:r>
            <a:r>
              <a:rPr lang="cs-CZ" sz="2400" dirty="0"/>
              <a:t>především v </a:t>
            </a:r>
            <a:r>
              <a:rPr lang="cs-CZ" sz="2400" dirty="0" smtClean="0"/>
              <a:t>heterocyklické </a:t>
            </a:r>
            <a:r>
              <a:rPr lang="cs-CZ" sz="2400" dirty="0"/>
              <a:t>formě (na jeho umístění je založena nejpoužívanější klasifikace alkaloidů) 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jsou </a:t>
            </a:r>
            <a:r>
              <a:rPr lang="cs-CZ" sz="2400" dirty="0" smtClean="0"/>
              <a:t>zásadité, </a:t>
            </a:r>
            <a:r>
              <a:rPr lang="cs-CZ" sz="2400" dirty="0"/>
              <a:t>v rostlinách se zpravidla vyskytují ve formě </a:t>
            </a:r>
            <a:r>
              <a:rPr lang="cs-CZ" sz="2400" dirty="0" smtClean="0"/>
              <a:t>solí karboxylových kyselin</a:t>
            </a:r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jsou většinou tuhé, </a:t>
            </a:r>
            <a:r>
              <a:rPr lang="cs-CZ" sz="2400" dirty="0" smtClean="0"/>
              <a:t>krystalické 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jsou </a:t>
            </a:r>
            <a:r>
              <a:rPr lang="cs-CZ" sz="2400" dirty="0"/>
              <a:t>obvykle špatně rozpustné ve </a:t>
            </a:r>
            <a:r>
              <a:rPr lang="cs-CZ" sz="2400" dirty="0" smtClean="0"/>
              <a:t>vodě 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mají </a:t>
            </a:r>
            <a:r>
              <a:rPr lang="cs-CZ" sz="2400" dirty="0"/>
              <a:t>značné biologické účinky na živočichy </a:t>
            </a:r>
            <a:r>
              <a:rPr lang="cs-CZ" sz="2400" dirty="0" smtClean="0"/>
              <a:t>(jedy, psychoaktivní látky, léky) 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020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196752"/>
            <a:ext cx="87719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Rostlinné alkaloidy</a:t>
            </a:r>
            <a:r>
              <a:rPr lang="cs-CZ" u="sng" dirty="0" smtClean="0"/>
              <a:t>:</a:t>
            </a:r>
          </a:p>
          <a:p>
            <a:endParaRPr lang="cs-CZ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mají velice silné fyziologické </a:t>
            </a:r>
            <a:r>
              <a:rPr lang="cs-CZ" sz="2400" dirty="0" smtClean="0"/>
              <a:t>účinky</a:t>
            </a:r>
          </a:p>
          <a:p>
            <a:pPr lvl="0"/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/>
              <a:t>patří mezi ně vůbec nejsilnější rostlinné jedy např.:</a:t>
            </a:r>
          </a:p>
          <a:p>
            <a:pPr lvl="0"/>
            <a:r>
              <a:rPr lang="cs-CZ" sz="2400" dirty="0"/>
              <a:t> </a:t>
            </a:r>
            <a:r>
              <a:rPr lang="cs-CZ" sz="2400" dirty="0" smtClean="0"/>
              <a:t>- kurarové </a:t>
            </a:r>
            <a:r>
              <a:rPr lang="cs-CZ" sz="2400" dirty="0"/>
              <a:t>alkaloidy, které jsou účinnou složkou šípových jedů,</a:t>
            </a:r>
          </a:p>
          <a:p>
            <a:pPr lvl="0"/>
            <a:r>
              <a:rPr lang="cs-CZ" sz="2400" dirty="0" smtClean="0"/>
              <a:t> - námelové </a:t>
            </a:r>
            <a:r>
              <a:rPr lang="cs-CZ" sz="2400" dirty="0"/>
              <a:t>alkaloidy, </a:t>
            </a:r>
          </a:p>
          <a:p>
            <a:pPr lvl="0"/>
            <a:r>
              <a:rPr lang="cs-CZ" sz="2400" dirty="0" smtClean="0"/>
              <a:t> - opiové </a:t>
            </a:r>
            <a:r>
              <a:rPr lang="cs-CZ" sz="2400" dirty="0"/>
              <a:t>alkaloidy,</a:t>
            </a:r>
          </a:p>
          <a:p>
            <a:pPr lvl="0"/>
            <a:r>
              <a:rPr lang="cs-CZ" sz="2400" dirty="0"/>
              <a:t> </a:t>
            </a:r>
            <a:r>
              <a:rPr lang="cs-CZ" sz="2400" dirty="0" smtClean="0"/>
              <a:t>- atropin</a:t>
            </a:r>
            <a:r>
              <a:rPr lang="cs-CZ" sz="2400" dirty="0"/>
              <a:t>, </a:t>
            </a:r>
          </a:p>
          <a:p>
            <a:pPr lvl="0"/>
            <a:r>
              <a:rPr lang="cs-CZ" sz="2400" dirty="0" smtClean="0"/>
              <a:t> - nikotin </a:t>
            </a:r>
            <a:r>
              <a:rPr lang="cs-CZ" sz="2400" dirty="0"/>
              <a:t>aj. a mnohé z nich jsou v dnešním lékařství nepostradatelné. 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761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268760"/>
            <a:ext cx="828092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 smtClean="0"/>
              <a:t>Výskyt:</a:t>
            </a:r>
          </a:p>
          <a:p>
            <a:pPr lvl="0"/>
            <a:endParaRPr lang="cs-CZ" sz="2800" dirty="0" smtClean="0"/>
          </a:p>
          <a:p>
            <a:pPr lvl="0"/>
            <a:r>
              <a:rPr lang="cs-CZ" sz="2400" u="sng" dirty="0" smtClean="0"/>
              <a:t>u čeledí 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err="1" smtClean="0"/>
              <a:t>mákovitých</a:t>
            </a:r>
            <a:r>
              <a:rPr lang="cs-CZ" sz="2400" dirty="0" smtClean="0"/>
              <a:t> </a:t>
            </a:r>
            <a:r>
              <a:rPr lang="cs-CZ" sz="2400" dirty="0"/>
              <a:t>(mák, vlaštovičník), </a:t>
            </a:r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lilkovitých </a:t>
            </a:r>
            <a:r>
              <a:rPr lang="cs-CZ" sz="2400" dirty="0"/>
              <a:t>(rulík, blín, durman), </a:t>
            </a:r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liliovitých </a:t>
            </a:r>
            <a:r>
              <a:rPr lang="cs-CZ" sz="2400" dirty="0"/>
              <a:t>(ocún, kýchavice), </a:t>
            </a:r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pryskyřníkovitých </a:t>
            </a:r>
            <a:r>
              <a:rPr lang="cs-CZ" sz="2400" dirty="0"/>
              <a:t>(oměj) aj.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898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24744"/>
            <a:ext cx="763284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/>
              <a:t>Alkaloidy jako návykové látky</a:t>
            </a:r>
            <a:r>
              <a:rPr lang="cs-CZ" u="sng" dirty="0" smtClean="0"/>
              <a:t>:</a:t>
            </a:r>
          </a:p>
          <a:p>
            <a:endParaRPr lang="cs-CZ" dirty="0"/>
          </a:p>
          <a:p>
            <a:pPr lvl="0"/>
            <a:r>
              <a:rPr lang="cs-CZ" sz="2400" b="1" dirty="0"/>
              <a:t>Morfin</a:t>
            </a:r>
            <a:r>
              <a:rPr lang="cs-CZ" sz="2400" dirty="0"/>
              <a:t>: </a:t>
            </a:r>
            <a:endParaRPr lang="cs-CZ" sz="2400" dirty="0" smtClean="0"/>
          </a:p>
          <a:p>
            <a:pPr lvl="0"/>
            <a:r>
              <a:rPr lang="cs-CZ" sz="2400" dirty="0" smtClean="0"/>
              <a:t>- </a:t>
            </a:r>
            <a:r>
              <a:rPr lang="cs-CZ" sz="2400" dirty="0"/>
              <a:t>získávaný ze šťávy nezralých makovic</a:t>
            </a:r>
          </a:p>
          <a:p>
            <a:pPr lvl="0"/>
            <a:r>
              <a:rPr lang="cs-CZ" sz="2400" dirty="0" smtClean="0"/>
              <a:t>- v </a:t>
            </a:r>
            <a:r>
              <a:rPr lang="cs-CZ" sz="2400" dirty="0"/>
              <a:t>medicíně se používá k tlumení bolesti</a:t>
            </a:r>
          </a:p>
          <a:p>
            <a:endParaRPr lang="cs-CZ" dirty="0"/>
          </a:p>
        </p:txBody>
      </p:sp>
      <p:pic>
        <p:nvPicPr>
          <p:cNvPr id="1026" name="Picture 2" descr="Strukturní vzorec morfin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93" y="3340046"/>
            <a:ext cx="1905000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upload.wikimedia.org/wikipedia/commons/6/68/2poppies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82895"/>
            <a:ext cx="2057400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8024" y="5373216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Latex prýštící z makovic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319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1196752"/>
            <a:ext cx="813690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Kodein</a:t>
            </a:r>
          </a:p>
          <a:p>
            <a:endParaRPr lang="cs-CZ" sz="2400" b="1" dirty="0" smtClean="0"/>
          </a:p>
          <a:p>
            <a:r>
              <a:rPr lang="cs-CZ" sz="2400" dirty="0" smtClean="0"/>
              <a:t>- nachází se v opiu</a:t>
            </a:r>
          </a:p>
          <a:p>
            <a:pPr lvl="0"/>
            <a:r>
              <a:rPr lang="cs-CZ" sz="2400" dirty="0" smtClean="0"/>
              <a:t>- používá </a:t>
            </a:r>
            <a:r>
              <a:rPr lang="cs-CZ" sz="2400" dirty="0"/>
              <a:t>se pro jeho analgetické a </a:t>
            </a:r>
            <a:r>
              <a:rPr lang="cs-CZ" sz="2400" dirty="0" err="1"/>
              <a:t>protiprůjmové</a:t>
            </a:r>
            <a:r>
              <a:rPr lang="cs-CZ" sz="2400" dirty="0"/>
              <a:t> účinky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 smtClean="0"/>
              <a:t> </a:t>
            </a:r>
          </a:p>
          <a:p>
            <a:pPr marL="285750" indent="-285750">
              <a:buFontTx/>
              <a:buChar char="-"/>
            </a:pPr>
            <a:endParaRPr lang="cs-CZ" dirty="0"/>
          </a:p>
        </p:txBody>
      </p:sp>
      <p:pic>
        <p:nvPicPr>
          <p:cNvPr id="2050" name="Picture 2" descr="Strukturní vzore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68960"/>
            <a:ext cx="3564396" cy="2461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029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Strukturní vzore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4824"/>
            <a:ext cx="3312368" cy="2490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119675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Heroin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4190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3528" y="1196752"/>
            <a:ext cx="741682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Atropin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má halucinační účinky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vyskytuje se v plodech blínu, durmanu a rulíku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 lékařství se používá k tlumení křečí hladkého </a:t>
            </a:r>
          </a:p>
          <a:p>
            <a:r>
              <a:rPr lang="cs-CZ" sz="2400" dirty="0" smtClean="0"/>
              <a:t>     svalstva a v očním lékařství k rozšiřování zornic</a:t>
            </a:r>
            <a:endParaRPr lang="cs-CZ" sz="2400" dirty="0"/>
          </a:p>
        </p:txBody>
      </p:sp>
      <p:pic>
        <p:nvPicPr>
          <p:cNvPr id="4098" name="Picture 2" descr="Strukturní vzore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99" y="1052736"/>
            <a:ext cx="3096344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Durman obecný">
            <a:hlinkClick r:id="rId5" tooltip="Durman obecný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401" y="3051303"/>
            <a:ext cx="1809378" cy="289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Blín černý">
            <a:hlinkClick r:id="rId7" tooltip="Blín černý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367" y="4061617"/>
            <a:ext cx="1521346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635699" y="4422837"/>
            <a:ext cx="1096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urman</a:t>
            </a:r>
            <a:endParaRPr lang="cs-CZ" dirty="0"/>
          </a:p>
        </p:txBody>
      </p:sp>
      <p:pic>
        <p:nvPicPr>
          <p:cNvPr id="4104" name="Picture 8" descr="Rulík zlomocný">
            <a:hlinkClick r:id="rId9" tooltip="Rulík zlomocný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06" y="3356992"/>
            <a:ext cx="1731130" cy="231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64606" y="5670540"/>
            <a:ext cx="1587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Rulík zlomocný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900716" y="3698775"/>
            <a:ext cx="1105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Blín černý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66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 descr="Strukturní vzorec chinin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80"/>
            <a:ext cx="2592288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155679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Chinin</a:t>
            </a:r>
            <a:endParaRPr lang="cs-CZ" sz="2800" b="1" dirty="0"/>
          </a:p>
        </p:txBody>
      </p:sp>
      <p:pic>
        <p:nvPicPr>
          <p:cNvPr id="5124" name="Picture 4" descr="Strukturní vzorec">
            <a:hlinkClick r:id="rId5" tooltip="Strukturní vzorec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36912"/>
            <a:ext cx="24955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52120" y="1556792"/>
            <a:ext cx="2351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Kofein</a:t>
            </a:r>
            <a:endParaRPr lang="cs-CZ" sz="2800" b="1" dirty="0"/>
          </a:p>
        </p:txBody>
      </p:sp>
      <p:pic>
        <p:nvPicPr>
          <p:cNvPr id="5126" name="Picture 6" descr="http://upload.wikimedia.org/wikipedia/commons/thumb/9/92/Starr_070617-7327_Coffea_arabica.jpg/120px-Starr_070617-7327_Coffea_arabic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34326"/>
            <a:ext cx="159041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58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68407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Nikotin</a:t>
            </a:r>
          </a:p>
          <a:p>
            <a:endParaRPr lang="cs-CZ" dirty="0"/>
          </a:p>
        </p:txBody>
      </p:sp>
      <p:pic>
        <p:nvPicPr>
          <p:cNvPr id="6146" name="Picture 2" descr="Strukturní vzorec nikotinu">
            <a:hlinkClick r:id="rId4" tooltip="Strukturní vzorec nikotinu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96431"/>
            <a:ext cx="1905000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Vysoce toxický">
            <a:hlinkClick r:id="rId6" tooltip="Vysoce toxický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40968"/>
            <a:ext cx="1002407" cy="101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7" y="4151932"/>
            <a:ext cx="714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T+</a:t>
            </a:r>
            <a:endParaRPr lang="cs-CZ" dirty="0"/>
          </a:p>
        </p:txBody>
      </p:sp>
      <p:pic>
        <p:nvPicPr>
          <p:cNvPr id="6150" name="Picture 6" descr="Nebezpečný pro životní prostředí">
            <a:hlinkClick r:id="rId8" tooltip="Nebezpečný pro životní prostředí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130" y="3601294"/>
            <a:ext cx="932806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8900" y="1916832"/>
            <a:ext cx="48245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400" dirty="0" smtClean="0"/>
              <a:t>má stimulační a uvolňující účinky</a:t>
            </a:r>
          </a:p>
          <a:p>
            <a:pPr marL="285750" indent="-285750">
              <a:buFontTx/>
              <a:buChar char="-"/>
            </a:pPr>
            <a:r>
              <a:rPr lang="cs-CZ" sz="2400" dirty="0" smtClean="0"/>
              <a:t>základní návyková látka v tabáku</a:t>
            </a:r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8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 pro </a:t>
            </a:r>
            <a:r>
              <a:rPr lang="cs-CZ" sz="2000" dirty="0" smtClean="0"/>
              <a:t>opakování</a:t>
            </a:r>
          </a:p>
          <a:p>
            <a:endParaRPr lang="cs-CZ" sz="2000" dirty="0"/>
          </a:p>
          <a:p>
            <a:pPr marL="457200" indent="-457200">
              <a:buAutoNum type="arabicPeriod"/>
            </a:pPr>
            <a:r>
              <a:rPr lang="cs-CZ" sz="2000" dirty="0" smtClean="0"/>
              <a:t>Kde se vyskytují alkaloidy?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Uveď příklady alkaloidů.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Jaké je využití alkaloidů v lékařství?</a:t>
            </a:r>
          </a:p>
          <a:p>
            <a:pPr marL="457200" indent="-457200">
              <a:buAutoNum type="arabicPeriod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07769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844824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://cs.wikipedia.org/wiki/Soubor:Heroin_-_</a:t>
            </a:r>
            <a:r>
              <a:rPr lang="cs-CZ" dirty="0" smtClean="0">
                <a:hlinkClick r:id="rId4"/>
              </a:rPr>
              <a:t>Heroine.svg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http://cs.wikipedia.org/wiki/Soubor:Morphin_-_</a:t>
            </a:r>
            <a:r>
              <a:rPr lang="cs-CZ" dirty="0" smtClean="0">
                <a:hlinkClick r:id="rId5"/>
              </a:rPr>
              <a:t>Morphine.svg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cs.wikipedia.org/wiki/Soubor:Atropine_Enantiomers_Structural_Formulae_V.2.svg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http://cs.wikipedia.org/wiki/Soubor:Codein_-_</a:t>
            </a:r>
            <a:r>
              <a:rPr lang="cs-CZ" dirty="0" smtClean="0">
                <a:hlinkClick r:id="rId7"/>
              </a:rPr>
              <a:t>Codeine.svg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cs.wikipedia.org/wiki/Soubor:Datura_stramonium_celek.jpg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cs.wikipedia.org/wiki/Soubor:Henbane1.JPG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cs.wikipedia.org/wiki/Soubor:Illustration_Atropa_bella-donna0.jpg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cs.wikipedia.org/wiki/Soubor:Chinin.svg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cs.wikipedia.org/wiki/Soubor:Caffeine_molecule.png</a:t>
            </a:r>
            <a:endParaRPr lang="cs-CZ" dirty="0" smtClean="0"/>
          </a:p>
          <a:p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cs.wikipedia.org/wiki/Soubor:Starr_070617-7327_Coffea_arabica.jpg</a:t>
            </a:r>
            <a:endParaRPr lang="cs-CZ" dirty="0" smtClean="0"/>
          </a:p>
          <a:p>
            <a:r>
              <a:rPr lang="cs-CZ" dirty="0">
                <a:hlinkClick r:id="rId14"/>
              </a:rPr>
              <a:t>http://</a:t>
            </a:r>
            <a:r>
              <a:rPr lang="cs-CZ" dirty="0" smtClean="0">
                <a:hlinkClick r:id="rId14"/>
              </a:rPr>
              <a:t>cs.wikipedia.org/wiki/Soubor:Nicotine-2D-skeletal.png</a:t>
            </a:r>
            <a:endParaRPr lang="cs-CZ" dirty="0" smtClean="0"/>
          </a:p>
          <a:p>
            <a:r>
              <a:rPr lang="cs-CZ" dirty="0">
                <a:hlinkClick r:id="rId15"/>
              </a:rPr>
              <a:t>http://</a:t>
            </a:r>
            <a:r>
              <a:rPr lang="cs-CZ" dirty="0" smtClean="0">
                <a:hlinkClick r:id="rId15"/>
              </a:rPr>
              <a:t>cs.wikipedia.org/wiki/Soubor:Hazard_T.svg</a:t>
            </a:r>
            <a:endParaRPr lang="cs-CZ" dirty="0" smtClean="0"/>
          </a:p>
          <a:p>
            <a:r>
              <a:rPr lang="cs-CZ" dirty="0"/>
              <a:t>http://cs.wikipedia.org/wiki/Soubor:Hazard_N.svg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664775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RNDr. </a:t>
            </a:r>
            <a:r>
              <a:rPr lang="cs-CZ" dirty="0" err="1"/>
              <a:t>BLAŽEK,CSc</a:t>
            </a:r>
            <a:r>
              <a:rPr lang="cs-CZ" dirty="0"/>
              <a:t>., Jaroslav; RNDr. FABINI, Ján. </a:t>
            </a:r>
            <a:r>
              <a:rPr lang="cs-CZ" i="1" dirty="0"/>
              <a:t>Chemie pro studijní obory SOŠ a SOU nechemického zaměření</a:t>
            </a:r>
            <a:r>
              <a:rPr lang="cs-CZ" dirty="0"/>
              <a:t>. Praha: SPN, 1999, ISBN 80-7235-104-4.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190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545</Words>
  <Application>Microsoft Office PowerPoint</Application>
  <PresentationFormat>Předvádění na obrazovce (4:3)</PresentationFormat>
  <Paragraphs>146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Josef</cp:lastModifiedBy>
  <cp:revision>49</cp:revision>
  <dcterms:created xsi:type="dcterms:W3CDTF">2010-11-01T23:40:31Z</dcterms:created>
  <dcterms:modified xsi:type="dcterms:W3CDTF">2013-12-04T20:30:17Z</dcterms:modified>
</cp:coreProperties>
</file>