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2"/>
  </p:notesMasterIdLst>
  <p:sldIdLst>
    <p:sldId id="258" r:id="rId2"/>
    <p:sldId id="275" r:id="rId3"/>
    <p:sldId id="415" r:id="rId4"/>
    <p:sldId id="417" r:id="rId5"/>
    <p:sldId id="412" r:id="rId6"/>
    <p:sldId id="414" r:id="rId7"/>
    <p:sldId id="418" r:id="rId8"/>
    <p:sldId id="419" r:id="rId9"/>
    <p:sldId id="416" r:id="rId10"/>
    <p:sldId id="27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3399"/>
    <a:srgbClr val="FF0066"/>
    <a:srgbClr val="68FF01"/>
    <a:srgbClr val="A9F9FD"/>
    <a:srgbClr val="C3034C"/>
    <a:srgbClr val="00CCFF"/>
    <a:srgbClr val="893EC2"/>
    <a:srgbClr val="FF00FF"/>
    <a:srgbClr val="E709C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25" autoAdjust="0"/>
    <p:restoredTop sz="94671" autoAdjust="0"/>
  </p:normalViewPr>
  <p:slideViewPr>
    <p:cSldViewPr>
      <p:cViewPr varScale="1">
        <p:scale>
          <a:sx n="69" d="100"/>
          <a:sy n="69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1_2" csCatId="accent1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INOVACE_19_ ANGLICKÝ JAZYK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AT</a:t>
          </a:r>
          <a:r>
            <a:rPr lang="cs-CZ" b="1" baseline="0" dirty="0" smtClean="0"/>
            <a:t> THE SHOPPING CENTRE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126563" custScaleY="50155" custLinFactY="27739" custLinFactNeighborX="15218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VY_22_ INOVACE_19_ ANGLICKÝ JAZYK 5</a:t>
          </a:r>
          <a:endParaRPr lang="cs-CZ" sz="2300" kern="1200" dirty="0"/>
        </a:p>
      </dsp:txBody>
      <dsp:txXfrm flipH="1">
        <a:off x="1357356" y="474044"/>
        <a:ext cx="6498430" cy="1309492"/>
      </dsp:txXfrm>
    </dsp:sp>
    <dsp:sp modelId="{ED2230FF-1096-48BA-B691-CB70E3195D4E}">
      <dsp:nvSpPr>
        <dsp:cNvPr id="0" name=""/>
        <dsp:cNvSpPr/>
      </dsp:nvSpPr>
      <dsp:spPr>
        <a:xfrm>
          <a:off x="1643169" y="1947222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Základní škola a Mateřská škola, Potštejn, okres Rychnov nad Kněžnou</a:t>
          </a:r>
          <a:endParaRPr lang="cs-CZ" sz="2300" kern="1200" dirty="0"/>
        </a:p>
      </dsp:txBody>
      <dsp:txXfrm>
        <a:off x="1643169" y="1947222"/>
        <a:ext cx="5926804" cy="1309492"/>
      </dsp:txXfrm>
    </dsp:sp>
    <dsp:sp modelId="{6E27EA9C-C67C-450A-8A3C-DF1F4862AEAB}">
      <dsp:nvSpPr>
        <dsp:cNvPr id="0" name=""/>
        <dsp:cNvSpPr/>
      </dsp:nvSpPr>
      <dsp:spPr>
        <a:xfrm>
          <a:off x="3133574" y="3947327"/>
          <a:ext cx="3878763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/>
            <a:t>AT</a:t>
          </a:r>
          <a:r>
            <a:rPr lang="cs-CZ" sz="2200" b="1" kern="1200" baseline="0" dirty="0" smtClean="0"/>
            <a:t> THE SHOPPING CENTRE</a:t>
          </a:r>
          <a:endParaRPr lang="cs-CZ" sz="2200" b="1" kern="1200" dirty="0"/>
        </a:p>
      </dsp:txBody>
      <dsp:txXfrm>
        <a:off x="3133574" y="3947327"/>
        <a:ext cx="3878763" cy="6567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641B3-4856-4AF2-9BAB-9703832356B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BBDA7-3FA5-44F3-9AD0-9F96938414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9990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BBBDA7-3FA5-44F3-9AD0-9F9693841400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2096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979436855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47864" y="4869160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7101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9004" y="1134446"/>
            <a:ext cx="8568952" cy="55446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endParaRPr lang="cs-CZ" sz="11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22. 1. 2013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5.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shop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toy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shop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flower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shop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bookshop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grocer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´s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shop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sports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shop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shop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gift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shop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;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sentences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Can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I help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you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? I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need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buy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…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am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going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… I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would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to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buy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…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Can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I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try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this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… on?</a:t>
            </a: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procvičuje názvy některých obchodů a slovní zásobu na toto téma. Podněcuje ke tvoření vět podle vzoru. Předkládá žákům rozhovory v některých obchodech.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9512" y="332655"/>
            <a:ext cx="8856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AT THE SHOPPING CENTRE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2462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lipsa 27"/>
          <p:cNvSpPr/>
          <p:nvPr/>
        </p:nvSpPr>
        <p:spPr>
          <a:xfrm>
            <a:off x="7020272" y="4365104"/>
            <a:ext cx="1763688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</a:t>
            </a:r>
            <a:r>
              <a:rPr lang="cs-CZ" b="1" dirty="0" err="1" smtClean="0">
                <a:solidFill>
                  <a:schemeClr val="tx1"/>
                </a:solidFill>
              </a:rPr>
              <a:t>kennel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7308304" y="5013176"/>
            <a:ext cx="1358462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 a </a:t>
            </a:r>
            <a:r>
              <a:rPr lang="cs-CZ" b="1" dirty="0" err="1" smtClean="0">
                <a:solidFill>
                  <a:schemeClr val="tx1"/>
                </a:solidFill>
              </a:rPr>
              <a:t>lead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Krychle 6"/>
          <p:cNvSpPr/>
          <p:nvPr/>
        </p:nvSpPr>
        <p:spPr>
          <a:xfrm>
            <a:off x="539552" y="1700808"/>
            <a:ext cx="1143008" cy="786388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SHOE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SHOP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Krychle 3"/>
          <p:cNvSpPr/>
          <p:nvPr/>
        </p:nvSpPr>
        <p:spPr>
          <a:xfrm>
            <a:off x="1619672" y="2276872"/>
            <a:ext cx="1143008" cy="786388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GIFT 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SHOP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Krychle 5"/>
          <p:cNvSpPr/>
          <p:nvPr/>
        </p:nvSpPr>
        <p:spPr>
          <a:xfrm>
            <a:off x="2843808" y="1628800"/>
            <a:ext cx="1571636" cy="786388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FLOWER SHOP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Krychle 7"/>
          <p:cNvSpPr/>
          <p:nvPr/>
        </p:nvSpPr>
        <p:spPr>
          <a:xfrm>
            <a:off x="4427984" y="2204864"/>
            <a:ext cx="1143008" cy="786388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TOY SHOP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Krychle 8"/>
          <p:cNvSpPr/>
          <p:nvPr/>
        </p:nvSpPr>
        <p:spPr>
          <a:xfrm>
            <a:off x="5724128" y="1556792"/>
            <a:ext cx="1500198" cy="785818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SPORTS SHOP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539552" y="5805264"/>
            <a:ext cx="1928826" cy="785818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GROCER ´S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SHOP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429256" y="3786190"/>
            <a:ext cx="1714512" cy="64294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 a </a:t>
            </a:r>
            <a:r>
              <a:rPr lang="cs-CZ" b="1" dirty="0" err="1" smtClean="0">
                <a:solidFill>
                  <a:schemeClr val="tx1"/>
                </a:solidFill>
              </a:rPr>
              <a:t>tennis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racket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357818" y="4714884"/>
            <a:ext cx="1500198" cy="50006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trainers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6000760" y="4357694"/>
            <a:ext cx="1428760" cy="57150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books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6357950" y="4786322"/>
            <a:ext cx="1428760" cy="50006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</a:t>
            </a:r>
            <a:r>
              <a:rPr lang="cs-CZ" b="1" dirty="0" err="1" smtClean="0">
                <a:solidFill>
                  <a:schemeClr val="tx1"/>
                </a:solidFill>
              </a:rPr>
              <a:t>doll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6786578" y="4071942"/>
            <a:ext cx="1214446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boots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6804248" y="5589240"/>
            <a:ext cx="1214446" cy="50006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rolls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5643570" y="5143512"/>
            <a:ext cx="1214446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plants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6858016" y="3714752"/>
            <a:ext cx="1571636" cy="50006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</a:t>
            </a:r>
            <a:r>
              <a:rPr lang="cs-CZ" b="1" dirty="0" err="1" smtClean="0">
                <a:solidFill>
                  <a:schemeClr val="tx1"/>
                </a:solidFill>
              </a:rPr>
              <a:t>flower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6715140" y="5143512"/>
            <a:ext cx="1214446" cy="50006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balls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5786446" y="5429264"/>
            <a:ext cx="1428760" cy="57150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sport </a:t>
            </a:r>
            <a:r>
              <a:rPr lang="cs-CZ" b="1" dirty="0" err="1" smtClean="0">
                <a:solidFill>
                  <a:schemeClr val="tx1"/>
                </a:solidFill>
              </a:rPr>
              <a:t>bottle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6732240" y="6021288"/>
            <a:ext cx="2000264" cy="50006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magazines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5214942" y="5857892"/>
            <a:ext cx="1214446" cy="50006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car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6072198" y="5929330"/>
            <a:ext cx="1285884" cy="50006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bread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4929190" y="5429264"/>
            <a:ext cx="1214446" cy="57150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shoes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Krychle 4"/>
          <p:cNvSpPr/>
          <p:nvPr/>
        </p:nvSpPr>
        <p:spPr>
          <a:xfrm>
            <a:off x="7020272" y="2276872"/>
            <a:ext cx="1944216" cy="714380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BOOKSHOP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5" name="Krychle 24"/>
          <p:cNvSpPr/>
          <p:nvPr/>
        </p:nvSpPr>
        <p:spPr>
          <a:xfrm>
            <a:off x="2627784" y="5805264"/>
            <a:ext cx="1224136" cy="785818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PET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SHOP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7236296" y="4653136"/>
            <a:ext cx="1368152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</a:t>
            </a:r>
            <a:r>
              <a:rPr lang="cs-CZ" b="1" dirty="0" err="1" smtClean="0">
                <a:solidFill>
                  <a:schemeClr val="tx1"/>
                </a:solidFill>
              </a:rPr>
              <a:t>bowl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7380312" y="5373216"/>
            <a:ext cx="1214446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bones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4860032" y="4437112"/>
            <a:ext cx="1574486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</a:t>
            </a:r>
            <a:r>
              <a:rPr lang="cs-CZ" b="1" dirty="0" err="1" smtClean="0">
                <a:solidFill>
                  <a:schemeClr val="tx1"/>
                </a:solidFill>
              </a:rPr>
              <a:t>collar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7308304" y="5733256"/>
            <a:ext cx="1547664" cy="42862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cat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food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2" name="Obláček 31"/>
          <p:cNvSpPr/>
          <p:nvPr/>
        </p:nvSpPr>
        <p:spPr>
          <a:xfrm>
            <a:off x="2771800" y="260648"/>
            <a:ext cx="6120680" cy="1080619"/>
          </a:xfrm>
          <a:prstGeom prst="cloudCallout">
            <a:avLst>
              <a:gd name="adj1" fmla="val -54528"/>
              <a:gd name="adj2" fmla="val 51545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Where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are these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things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88640"/>
            <a:ext cx="1296144" cy="14581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Čtyřiadvaceticípá hvězda 16"/>
          <p:cNvSpPr/>
          <p:nvPr/>
        </p:nvSpPr>
        <p:spPr>
          <a:xfrm>
            <a:off x="428596" y="1928802"/>
            <a:ext cx="2643206" cy="1000132"/>
          </a:xfrm>
          <a:prstGeom prst="star24">
            <a:avLst/>
          </a:prstGeom>
          <a:solidFill>
            <a:srgbClr val="68FF0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a </a:t>
            </a:r>
            <a:r>
              <a:rPr lang="cs-CZ" sz="2800" dirty="0" err="1" smtClean="0">
                <a:solidFill>
                  <a:schemeClr val="tx1"/>
                </a:solidFill>
              </a:rPr>
              <a:t>banana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Čtyřiadvaceticípá hvězda 17"/>
          <p:cNvSpPr/>
          <p:nvPr/>
        </p:nvSpPr>
        <p:spPr>
          <a:xfrm>
            <a:off x="2123728" y="2996952"/>
            <a:ext cx="2643206" cy="1000132"/>
          </a:xfrm>
          <a:prstGeom prst="star24">
            <a:avLst/>
          </a:prstGeom>
          <a:solidFill>
            <a:srgbClr val="00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a </a:t>
            </a:r>
            <a:r>
              <a:rPr lang="cs-CZ" sz="2800" dirty="0" err="1" smtClean="0">
                <a:solidFill>
                  <a:schemeClr val="tx1"/>
                </a:solidFill>
              </a:rPr>
              <a:t>collar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Čtyřiadvaceticípá hvězda 18"/>
          <p:cNvSpPr/>
          <p:nvPr/>
        </p:nvSpPr>
        <p:spPr>
          <a:xfrm>
            <a:off x="3851920" y="2060848"/>
            <a:ext cx="2643206" cy="1000132"/>
          </a:xfrm>
          <a:prstGeom prst="star24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a dog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Čtyřiadvaceticípá hvězda 19"/>
          <p:cNvSpPr/>
          <p:nvPr/>
        </p:nvSpPr>
        <p:spPr>
          <a:xfrm>
            <a:off x="251520" y="3717032"/>
            <a:ext cx="2643206" cy="1000132"/>
          </a:xfrm>
          <a:prstGeom prst="star24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flowers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Čtyřiadvaceticípá hvězda 20"/>
          <p:cNvSpPr/>
          <p:nvPr/>
        </p:nvSpPr>
        <p:spPr>
          <a:xfrm>
            <a:off x="6228184" y="1628800"/>
            <a:ext cx="2643206" cy="1000132"/>
          </a:xfrm>
          <a:prstGeom prst="star24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a </a:t>
            </a:r>
            <a:r>
              <a:rPr lang="cs-CZ" sz="2800" dirty="0" err="1" smtClean="0">
                <a:solidFill>
                  <a:schemeClr val="tx1"/>
                </a:solidFill>
              </a:rPr>
              <a:t>lead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Čtyřiadvaceticípá hvězda 21"/>
          <p:cNvSpPr/>
          <p:nvPr/>
        </p:nvSpPr>
        <p:spPr>
          <a:xfrm>
            <a:off x="539552" y="5373216"/>
            <a:ext cx="2643206" cy="1000132"/>
          </a:xfrm>
          <a:prstGeom prst="star24">
            <a:avLst/>
          </a:prstGeom>
          <a:solidFill>
            <a:srgbClr val="A9F9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a </a:t>
            </a:r>
            <a:r>
              <a:rPr lang="cs-CZ" sz="2800" dirty="0" err="1" smtClean="0">
                <a:solidFill>
                  <a:schemeClr val="tx1"/>
                </a:solidFill>
              </a:rPr>
              <a:t>book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Čtyřiadvaceticípá hvězda 22"/>
          <p:cNvSpPr/>
          <p:nvPr/>
        </p:nvSpPr>
        <p:spPr>
          <a:xfrm>
            <a:off x="6012160" y="2852936"/>
            <a:ext cx="2643206" cy="1000132"/>
          </a:xfrm>
          <a:prstGeom prst="star24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 </a:t>
            </a:r>
            <a:r>
              <a:rPr lang="cs-CZ" sz="2800" dirty="0" err="1" smtClean="0">
                <a:solidFill>
                  <a:schemeClr val="tx1"/>
                </a:solidFill>
              </a:rPr>
              <a:t>rolls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Čtyřiadvaceticípá hvězda 23"/>
          <p:cNvSpPr/>
          <p:nvPr/>
        </p:nvSpPr>
        <p:spPr>
          <a:xfrm>
            <a:off x="2195736" y="4509120"/>
            <a:ext cx="2862290" cy="933464"/>
          </a:xfrm>
          <a:prstGeom prst="star24">
            <a:avLst/>
          </a:prstGeom>
          <a:solidFill>
            <a:srgbClr val="C3034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a </a:t>
            </a:r>
            <a:r>
              <a:rPr lang="cs-CZ" sz="2400" dirty="0" err="1" smtClean="0">
                <a:solidFill>
                  <a:schemeClr val="tx1"/>
                </a:solidFill>
              </a:rPr>
              <a:t>magazine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Čtyřiadvaceticípá hvězda 24"/>
          <p:cNvSpPr/>
          <p:nvPr/>
        </p:nvSpPr>
        <p:spPr>
          <a:xfrm>
            <a:off x="6516216" y="4221088"/>
            <a:ext cx="2286016" cy="928694"/>
          </a:xfrm>
          <a:prstGeom prst="star2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a </a:t>
            </a:r>
            <a:r>
              <a:rPr lang="cs-CZ" sz="2800" dirty="0" err="1" smtClean="0">
                <a:solidFill>
                  <a:schemeClr val="tx1"/>
                </a:solidFill>
              </a:rPr>
              <a:t>ball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Čtyřiadvaceticípá hvězda 25"/>
          <p:cNvSpPr/>
          <p:nvPr/>
        </p:nvSpPr>
        <p:spPr>
          <a:xfrm>
            <a:off x="3347864" y="5589240"/>
            <a:ext cx="2286016" cy="1000132"/>
          </a:xfrm>
          <a:prstGeom prst="star24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shoes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7" name="Čtyřiadvaceticípá hvězda 26"/>
          <p:cNvSpPr/>
          <p:nvPr/>
        </p:nvSpPr>
        <p:spPr>
          <a:xfrm>
            <a:off x="5580112" y="5373216"/>
            <a:ext cx="3278168" cy="1056750"/>
          </a:xfrm>
          <a:prstGeom prst="star24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tomatoes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8" name="Čtyřiadvaceticípá hvězda 27"/>
          <p:cNvSpPr/>
          <p:nvPr/>
        </p:nvSpPr>
        <p:spPr>
          <a:xfrm>
            <a:off x="4283968" y="3645024"/>
            <a:ext cx="2643206" cy="1000132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boots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9" name="Obrázek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88640"/>
            <a:ext cx="1879600" cy="1612900"/>
          </a:xfrm>
          <a:prstGeom prst="rect">
            <a:avLst/>
          </a:prstGeom>
        </p:spPr>
      </p:pic>
      <p:sp>
        <p:nvSpPr>
          <p:cNvPr id="30" name="Obláček 29"/>
          <p:cNvSpPr/>
          <p:nvPr/>
        </p:nvSpPr>
        <p:spPr>
          <a:xfrm>
            <a:off x="2699792" y="188640"/>
            <a:ext cx="6120680" cy="1800200"/>
          </a:xfrm>
          <a:prstGeom prst="cloudCallout">
            <a:avLst>
              <a:gd name="adj1" fmla="val -61092"/>
              <a:gd name="adj2" fmla="val -9995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am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going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to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the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sports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shop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 I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need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to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buy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new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tennis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racket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And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what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do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need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 animBg="1"/>
      <p:bldP spid="18" grpId="0" build="allAtOnce" animBg="1"/>
      <p:bldP spid="19" grpId="0" build="allAtOnce" animBg="1"/>
      <p:bldP spid="20" grpId="0" build="allAtOnce" animBg="1"/>
      <p:bldP spid="21" grpId="0" build="allAtOnce" animBg="1"/>
      <p:bldP spid="22" grpId="0" build="allAtOnce" animBg="1"/>
      <p:bldP spid="23" grpId="0" build="allAtOnce" animBg="1"/>
      <p:bldP spid="24" grpId="0" build="allAtOnce" animBg="1"/>
      <p:bldP spid="25" grpId="0" build="allAtOnce" animBg="1"/>
      <p:bldP spid="26" grpId="0" build="allAtOnce" animBg="1"/>
      <p:bldP spid="27" grpId="0" build="allAtOnce" animBg="1"/>
      <p:bldP spid="28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ný popisek 2"/>
          <p:cNvSpPr/>
          <p:nvPr/>
        </p:nvSpPr>
        <p:spPr>
          <a:xfrm>
            <a:off x="857224" y="1357298"/>
            <a:ext cx="3143272" cy="714380"/>
          </a:xfrm>
          <a:prstGeom prst="wedgeEllipseCallout">
            <a:avLst>
              <a:gd name="adj1" fmla="val -63350"/>
              <a:gd name="adj2" fmla="val 6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Oválný popisek 3"/>
          <p:cNvSpPr/>
          <p:nvPr/>
        </p:nvSpPr>
        <p:spPr>
          <a:xfrm>
            <a:off x="642910" y="2143116"/>
            <a:ext cx="4001098" cy="928694"/>
          </a:xfrm>
          <a:prstGeom prst="wedgeEllipseCallout">
            <a:avLst>
              <a:gd name="adj1" fmla="val -63350"/>
              <a:gd name="adj2" fmla="val 6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I ____________ 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</a:t>
            </a:r>
            <a:r>
              <a:rPr lang="cs-CZ" b="1" dirty="0" err="1" smtClean="0">
                <a:solidFill>
                  <a:schemeClr val="tx1"/>
                </a:solidFill>
              </a:rPr>
              <a:t>teddy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bear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571472" y="3214686"/>
            <a:ext cx="4214842" cy="1071570"/>
          </a:xfrm>
          <a:prstGeom prst="wedgeEllipseCallout">
            <a:avLst>
              <a:gd name="adj1" fmla="val -63350"/>
              <a:gd name="adj2" fmla="val 6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I ______________ </a:t>
            </a:r>
            <a:r>
              <a:rPr lang="cs-CZ" b="1" dirty="0" err="1" smtClean="0">
                <a:solidFill>
                  <a:schemeClr val="tx1"/>
                </a:solidFill>
              </a:rPr>
              <a:t>like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pink </a:t>
            </a:r>
            <a:r>
              <a:rPr lang="cs-CZ" b="1" dirty="0" err="1" smtClean="0">
                <a:solidFill>
                  <a:schemeClr val="tx1"/>
                </a:solidFill>
              </a:rPr>
              <a:t>teddy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bear</a:t>
            </a:r>
            <a:r>
              <a:rPr lang="cs-CZ" b="1" dirty="0" smtClean="0">
                <a:solidFill>
                  <a:schemeClr val="tx1"/>
                </a:solidFill>
              </a:rPr>
              <a:t>.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785786" y="4714884"/>
            <a:ext cx="3571900" cy="785818"/>
          </a:xfrm>
          <a:prstGeom prst="wedgeEllipseCallout">
            <a:avLst>
              <a:gd name="adj1" fmla="val -63350"/>
              <a:gd name="adj2" fmla="val 6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_______________________________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4860032" y="1428736"/>
            <a:ext cx="2998116" cy="714380"/>
          </a:xfrm>
          <a:prstGeom prst="wedgeEllipseCallout">
            <a:avLst>
              <a:gd name="adj1" fmla="val 68230"/>
              <a:gd name="adj2" fmla="val 95977"/>
            </a:avLst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Hello</a:t>
            </a:r>
            <a:r>
              <a:rPr lang="cs-CZ" b="1" dirty="0" smtClean="0">
                <a:solidFill>
                  <a:schemeClr val="tx1"/>
                </a:solidFill>
              </a:rPr>
              <a:t>. </a:t>
            </a:r>
            <a:r>
              <a:rPr lang="cs-CZ" b="1" dirty="0" err="1" smtClean="0">
                <a:solidFill>
                  <a:schemeClr val="tx1"/>
                </a:solidFill>
              </a:rPr>
              <a:t>Can</a:t>
            </a:r>
            <a:r>
              <a:rPr lang="cs-CZ" b="1" dirty="0" smtClean="0">
                <a:solidFill>
                  <a:schemeClr val="tx1"/>
                </a:solidFill>
              </a:rPr>
              <a:t> I __________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4716016" y="2420888"/>
            <a:ext cx="3786214" cy="1214446"/>
          </a:xfrm>
          <a:prstGeom prst="wedgeEllipseCallout">
            <a:avLst>
              <a:gd name="adj1" fmla="val 63592"/>
              <a:gd name="adj2" fmla="val 39101"/>
            </a:avLst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 are </a:t>
            </a:r>
            <a:r>
              <a:rPr lang="cs-CZ" b="1" dirty="0" err="1" smtClean="0">
                <a:solidFill>
                  <a:schemeClr val="tx1"/>
                </a:solidFill>
              </a:rPr>
              <a:t>five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teddy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bears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here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4786314" y="3857628"/>
            <a:ext cx="3143272" cy="714380"/>
          </a:xfrm>
          <a:prstGeom prst="wedgeEllipseCallout">
            <a:avLst>
              <a:gd name="adj1" fmla="val 72258"/>
              <a:gd name="adj2" fmla="val 68408"/>
            </a:avLst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r>
              <a:rPr lang="cs-CZ" b="1" dirty="0" smtClean="0">
                <a:solidFill>
                  <a:schemeClr val="tx1"/>
                </a:solidFill>
              </a:rPr>
              <a:t>´s </a:t>
            </a:r>
            <a:r>
              <a:rPr lang="cs-CZ" b="1" dirty="0" err="1" smtClean="0">
                <a:solidFill>
                  <a:schemeClr val="tx1"/>
                </a:solidFill>
              </a:rPr>
              <a:t>two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pounds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4572000" y="4714884"/>
            <a:ext cx="3429024" cy="928694"/>
          </a:xfrm>
          <a:prstGeom prst="wedgeEllipseCallout">
            <a:avLst>
              <a:gd name="adj1" fmla="val 68677"/>
              <a:gd name="adj2" fmla="val 52654"/>
            </a:avLst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Bye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bye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051720" y="5949280"/>
            <a:ext cx="857256" cy="428628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need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707904" y="5949280"/>
            <a:ext cx="1000132" cy="428628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Thank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4788024" y="6165304"/>
            <a:ext cx="857256" cy="428628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help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652120" y="5949280"/>
            <a:ext cx="1285884" cy="428628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Goodbye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948264" y="6165304"/>
            <a:ext cx="857256" cy="428628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Hello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7812360" y="5949280"/>
            <a:ext cx="1000132" cy="428628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would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 flipH="1">
            <a:off x="2771800" y="6165304"/>
            <a:ext cx="938218" cy="438152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There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95536" y="6165304"/>
            <a:ext cx="1800200" cy="428628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Here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 are.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3568" y="188640"/>
            <a:ext cx="7920880" cy="102155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 HERMANN" pitchFamily="2" charset="0"/>
              </a:rPr>
              <a:t>AT THE TOY SHOP</a:t>
            </a:r>
            <a:endParaRPr lang="cs-CZ" sz="5400" b="1" dirty="0">
              <a:latin typeface="AR HERMANN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ný popisek 2"/>
          <p:cNvSpPr/>
          <p:nvPr/>
        </p:nvSpPr>
        <p:spPr>
          <a:xfrm>
            <a:off x="1142976" y="1214422"/>
            <a:ext cx="2857520" cy="571504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Good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morning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Oválný popisek 3"/>
          <p:cNvSpPr/>
          <p:nvPr/>
        </p:nvSpPr>
        <p:spPr>
          <a:xfrm>
            <a:off x="642910" y="1857364"/>
            <a:ext cx="3286148" cy="642942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 I help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500034" y="2643182"/>
            <a:ext cx="3643338" cy="642942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 </a:t>
            </a:r>
            <a:r>
              <a:rPr lang="cs-CZ" b="1" dirty="0" err="1" smtClean="0">
                <a:solidFill>
                  <a:schemeClr val="tx1"/>
                </a:solidFill>
              </a:rPr>
              <a:t>she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like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blue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857224" y="3357562"/>
            <a:ext cx="3429024" cy="642942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Does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she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like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red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4786314" y="1052736"/>
            <a:ext cx="3071834" cy="661752"/>
          </a:xfrm>
          <a:prstGeom prst="wedgeEllipseCallout">
            <a:avLst>
              <a:gd name="adj1" fmla="val 68230"/>
              <a:gd name="adj2" fmla="val 95977"/>
            </a:avLst>
          </a:prstGeom>
          <a:solidFill>
            <a:srgbClr val="893EC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Good</a:t>
            </a:r>
            <a:r>
              <a:rPr lang="cs-CZ" b="1" dirty="0" smtClean="0">
                <a:solidFill>
                  <a:schemeClr val="tx1"/>
                </a:solidFill>
              </a:rPr>
              <a:t> _________ .</a:t>
            </a:r>
          </a:p>
        </p:txBody>
      </p:sp>
      <p:sp>
        <p:nvSpPr>
          <p:cNvPr id="8" name="Oválný popisek 7"/>
          <p:cNvSpPr/>
          <p:nvPr/>
        </p:nvSpPr>
        <p:spPr>
          <a:xfrm>
            <a:off x="4071934" y="1785926"/>
            <a:ext cx="3857652" cy="714380"/>
          </a:xfrm>
          <a:prstGeom prst="wedgeEllipseCallout">
            <a:avLst>
              <a:gd name="adj1" fmla="val 63592"/>
              <a:gd name="adj2" fmla="val 39101"/>
            </a:avLst>
          </a:prstGeom>
          <a:solidFill>
            <a:srgbClr val="893EC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I </a:t>
            </a:r>
            <a:r>
              <a:rPr lang="cs-CZ" b="1" dirty="0" err="1" smtClean="0">
                <a:solidFill>
                  <a:schemeClr val="tx1"/>
                </a:solidFill>
              </a:rPr>
              <a:t>would</a:t>
            </a:r>
            <a:r>
              <a:rPr lang="cs-CZ" b="1" dirty="0" smtClean="0">
                <a:solidFill>
                  <a:schemeClr val="tx1"/>
                </a:solidFill>
              </a:rPr>
              <a:t> ______ a </a:t>
            </a:r>
            <a:r>
              <a:rPr lang="cs-CZ" b="1" dirty="0" err="1" smtClean="0">
                <a:solidFill>
                  <a:schemeClr val="tx1"/>
                </a:solidFill>
              </a:rPr>
              <a:t>necklase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for</a:t>
            </a:r>
            <a:r>
              <a:rPr lang="cs-CZ" b="1" dirty="0" smtClean="0">
                <a:solidFill>
                  <a:schemeClr val="tx1"/>
                </a:solidFill>
              </a:rPr>
              <a:t> my </a:t>
            </a:r>
            <a:r>
              <a:rPr lang="cs-CZ" b="1" dirty="0" err="1" smtClean="0">
                <a:solidFill>
                  <a:schemeClr val="tx1"/>
                </a:solidFill>
              </a:rPr>
              <a:t>friend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4643438" y="2571744"/>
            <a:ext cx="3143272" cy="714380"/>
          </a:xfrm>
          <a:prstGeom prst="wedgeEllipseCallout">
            <a:avLst>
              <a:gd name="adj1" fmla="val 72258"/>
              <a:gd name="adj2" fmla="val 68408"/>
            </a:avLst>
          </a:prstGeom>
          <a:solidFill>
            <a:srgbClr val="893EC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No, </a:t>
            </a:r>
            <a:r>
              <a:rPr lang="cs-CZ" b="1" dirty="0" err="1" smtClean="0">
                <a:solidFill>
                  <a:schemeClr val="tx1"/>
                </a:solidFill>
              </a:rPr>
              <a:t>she</a:t>
            </a:r>
            <a:r>
              <a:rPr lang="cs-CZ" b="1" dirty="0" smtClean="0">
                <a:solidFill>
                  <a:schemeClr val="tx1"/>
                </a:solidFill>
              </a:rPr>
              <a:t> ____________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00034" y="5929330"/>
            <a:ext cx="857256" cy="23426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Does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357422" y="5929330"/>
            <a:ext cx="785818" cy="23426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Can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286248" y="5929330"/>
            <a:ext cx="714380" cy="23426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like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072066" y="5929330"/>
            <a:ext cx="1143008" cy="23426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doesn</a:t>
            </a:r>
            <a:r>
              <a:rPr lang="cs-CZ" b="1" dirty="0" smtClean="0">
                <a:solidFill>
                  <a:schemeClr val="tx1"/>
                </a:solidFill>
              </a:rPr>
              <a:t>´t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286512" y="5929330"/>
            <a:ext cx="1428760" cy="23426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morning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válný popisek 17"/>
          <p:cNvSpPr/>
          <p:nvPr/>
        </p:nvSpPr>
        <p:spPr>
          <a:xfrm>
            <a:off x="4143372" y="3429000"/>
            <a:ext cx="3714776" cy="1341534"/>
          </a:xfrm>
          <a:prstGeom prst="wedgeEllipseCallout">
            <a:avLst>
              <a:gd name="adj1" fmla="val 72258"/>
              <a:gd name="adj2" fmla="val 68408"/>
            </a:avLst>
          </a:prstGeom>
          <a:solidFill>
            <a:srgbClr val="893EC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Yes</a:t>
            </a:r>
            <a:r>
              <a:rPr lang="cs-CZ" b="1" dirty="0" smtClean="0">
                <a:solidFill>
                  <a:schemeClr val="tx1"/>
                </a:solidFill>
              </a:rPr>
              <a:t>, </a:t>
            </a:r>
            <a:r>
              <a:rPr lang="cs-CZ" b="1" dirty="0" err="1" smtClean="0">
                <a:solidFill>
                  <a:schemeClr val="tx1"/>
                </a:solidFill>
              </a:rPr>
              <a:t>she</a:t>
            </a:r>
            <a:r>
              <a:rPr lang="cs-CZ" b="1" dirty="0" smtClean="0">
                <a:solidFill>
                  <a:schemeClr val="tx1"/>
                </a:solidFill>
              </a:rPr>
              <a:t> ____________ . </a:t>
            </a:r>
          </a:p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How</a:t>
            </a:r>
            <a:r>
              <a:rPr lang="cs-CZ" b="1" dirty="0" smtClean="0">
                <a:solidFill>
                  <a:schemeClr val="tx1"/>
                </a:solidFill>
              </a:rPr>
              <a:t> _______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red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necklase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Oválný popisek 18"/>
          <p:cNvSpPr/>
          <p:nvPr/>
        </p:nvSpPr>
        <p:spPr>
          <a:xfrm>
            <a:off x="4643438" y="4887579"/>
            <a:ext cx="3143272" cy="714380"/>
          </a:xfrm>
          <a:prstGeom prst="wedgeEllipseCallout">
            <a:avLst>
              <a:gd name="adj1" fmla="val 72258"/>
              <a:gd name="adj2" fmla="val 68408"/>
            </a:avLst>
          </a:prstGeom>
          <a:solidFill>
            <a:srgbClr val="893EC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 are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1018607" y="4484782"/>
            <a:ext cx="2857520" cy="571504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r>
              <a:rPr lang="cs-CZ" b="1" dirty="0" smtClean="0">
                <a:solidFill>
                  <a:schemeClr val="tx1"/>
                </a:solidFill>
              </a:rPr>
              <a:t>´s 5 </a:t>
            </a:r>
            <a:r>
              <a:rPr lang="cs-CZ" b="1" dirty="0" err="1" smtClean="0">
                <a:solidFill>
                  <a:schemeClr val="tx1"/>
                </a:solidFill>
              </a:rPr>
              <a:t>pounds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Oválný popisek 20"/>
          <p:cNvSpPr/>
          <p:nvPr/>
        </p:nvSpPr>
        <p:spPr>
          <a:xfrm>
            <a:off x="695220" y="5244769"/>
            <a:ext cx="2714644" cy="571504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Thank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812360" y="5949280"/>
            <a:ext cx="785818" cy="21431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does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95536" y="188640"/>
            <a:ext cx="8136904" cy="783193"/>
          </a:xfrm>
          <a:prstGeom prst="roundRect">
            <a:avLst/>
          </a:prstGeom>
          <a:solidFill>
            <a:srgbClr val="68FF0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 HERMANN" pitchFamily="2" charset="0"/>
              </a:rPr>
              <a:t>AT THE GIFT SHOP</a:t>
            </a:r>
            <a:endParaRPr lang="cs-CZ" sz="4000" b="1" dirty="0">
              <a:latin typeface="AR HERMANN" pitchFamily="2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214678" y="5929330"/>
            <a:ext cx="857256" cy="23426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Here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28728" y="5929330"/>
            <a:ext cx="857256" cy="234264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much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4" grpId="0" build="allAtOnce" animBg="1"/>
      <p:bldP spid="5" grpId="0" build="allAtOnce" animBg="1"/>
      <p:bldP spid="6" grpId="0" build="allAtOnce" animBg="1"/>
      <p:bldP spid="7" grpId="0" animBg="1"/>
      <p:bldP spid="8" grpId="0" build="allAtOnce" animBg="1"/>
      <p:bldP spid="9" grpId="0" build="allAtOnce" animBg="1"/>
      <p:bldP spid="18" grpId="0" build="allAtOnce" animBg="1"/>
      <p:bldP spid="19" grpId="0" build="allAtOnce" animBg="1"/>
      <p:bldP spid="20" grpId="0" build="allAtOnce" animBg="1"/>
      <p:bldP spid="21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ný popisek 2"/>
          <p:cNvSpPr/>
          <p:nvPr/>
        </p:nvSpPr>
        <p:spPr>
          <a:xfrm>
            <a:off x="714348" y="2500306"/>
            <a:ext cx="3714776" cy="714380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_________________.</a:t>
            </a:r>
          </a:p>
          <a:p>
            <a:pPr algn="ctr"/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4714876" y="3929066"/>
            <a:ext cx="3429024" cy="1000132"/>
          </a:xfrm>
          <a:prstGeom prst="wedgeEllipseCallout">
            <a:avLst>
              <a:gd name="adj1" fmla="val 63592"/>
              <a:gd name="adj2" fmla="val 39101"/>
            </a:avLst>
          </a:prstGeom>
          <a:solidFill>
            <a:srgbClr val="A9F9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________________.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________________?</a:t>
            </a:r>
          </a:p>
        </p:txBody>
      </p:sp>
      <p:sp>
        <p:nvSpPr>
          <p:cNvPr id="9" name="Oválný popisek 8"/>
          <p:cNvSpPr/>
          <p:nvPr/>
        </p:nvSpPr>
        <p:spPr>
          <a:xfrm>
            <a:off x="4643438" y="1643050"/>
            <a:ext cx="3714776" cy="857256"/>
          </a:xfrm>
          <a:prstGeom prst="wedgeEllipseCallout">
            <a:avLst>
              <a:gd name="adj1" fmla="val 68230"/>
              <a:gd name="adj2" fmla="val 95977"/>
            </a:avLst>
          </a:prstGeom>
          <a:solidFill>
            <a:srgbClr val="A9F9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 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07237" y="5766866"/>
            <a:ext cx="3176332" cy="714380"/>
          </a:xfrm>
          <a:prstGeom prst="roundRect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Can</a:t>
            </a:r>
            <a:r>
              <a:rPr lang="cs-CZ" b="1" dirty="0" smtClean="0">
                <a:solidFill>
                  <a:schemeClr val="tx1"/>
                </a:solidFill>
              </a:rPr>
              <a:t> I </a:t>
            </a:r>
            <a:r>
              <a:rPr lang="cs-CZ" b="1" dirty="0" err="1" smtClean="0">
                <a:solidFill>
                  <a:schemeClr val="tx1"/>
                </a:solidFill>
              </a:rPr>
              <a:t>try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this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sweater</a:t>
            </a:r>
            <a:r>
              <a:rPr lang="cs-CZ" b="1" dirty="0" smtClean="0">
                <a:solidFill>
                  <a:schemeClr val="tx1"/>
                </a:solidFill>
              </a:rPr>
              <a:t> on, </a:t>
            </a:r>
            <a:r>
              <a:rPr lang="cs-CZ" b="1" dirty="0" err="1" smtClean="0">
                <a:solidFill>
                  <a:schemeClr val="tx1"/>
                </a:solidFill>
              </a:rPr>
              <a:t>please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429388" y="6143644"/>
            <a:ext cx="2071702" cy="428628"/>
          </a:xfrm>
          <a:prstGeom prst="roundRect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Yes</a:t>
            </a:r>
            <a:r>
              <a:rPr lang="cs-CZ" b="1" dirty="0" smtClean="0">
                <a:solidFill>
                  <a:schemeClr val="tx1"/>
                </a:solidFill>
              </a:rPr>
              <a:t>, </a:t>
            </a:r>
            <a:r>
              <a:rPr lang="cs-CZ" b="1" dirty="0" err="1" smtClean="0">
                <a:solidFill>
                  <a:schemeClr val="tx1"/>
                </a:solidFill>
              </a:rPr>
              <a:t>of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course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714348" y="3571876"/>
            <a:ext cx="3714776" cy="714380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_________________?</a:t>
            </a:r>
          </a:p>
          <a:p>
            <a:pPr algn="ctr"/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563888" y="5445224"/>
            <a:ext cx="2071702" cy="428628"/>
          </a:xfrm>
          <a:prstGeom prst="roundRect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Do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like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43636" y="5572140"/>
            <a:ext cx="1285884" cy="428628"/>
          </a:xfrm>
          <a:prstGeom prst="roundRect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r>
              <a:rPr lang="cs-CZ" b="1" dirty="0" smtClean="0">
                <a:solidFill>
                  <a:schemeClr val="tx1"/>
                </a:solidFill>
              </a:rPr>
              <a:t>´s OK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857620" y="6000768"/>
            <a:ext cx="2071702" cy="428628"/>
          </a:xfrm>
          <a:prstGeom prst="roundRect">
            <a:avLst/>
          </a:prstGeom>
          <a:solidFill>
            <a:srgbClr val="FF33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How</a:t>
            </a:r>
            <a:r>
              <a:rPr lang="cs-CZ" b="1" dirty="0" smtClean="0">
                <a:solidFill>
                  <a:schemeClr val="tx1"/>
                </a:solidFill>
              </a:rPr>
              <a:t> much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3528" y="476672"/>
            <a:ext cx="8568952" cy="783193"/>
          </a:xfrm>
          <a:prstGeom prst="roundRect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 HERMANN" pitchFamily="2" charset="0"/>
              </a:rPr>
              <a:t>AT THE SHOP WITH CLOTHES</a:t>
            </a:r>
            <a:endParaRPr lang="cs-CZ" sz="4000" b="1" dirty="0">
              <a:latin typeface="AR HERMANN" pitchFamily="2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875" y="898582"/>
            <a:ext cx="1430528" cy="1471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6" grpId="0" build="allAtOnce" animBg="1"/>
      <p:bldP spid="9" grpId="0" build="allAtOnce" animBg="1"/>
      <p:bldP spid="13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ýbuch 2 2"/>
          <p:cNvSpPr/>
          <p:nvPr/>
        </p:nvSpPr>
        <p:spPr>
          <a:xfrm>
            <a:off x="1714480" y="2285992"/>
            <a:ext cx="2000264" cy="10001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t</a:t>
            </a:r>
            <a:r>
              <a:rPr lang="cs-CZ" sz="2000" b="1" dirty="0" smtClean="0">
                <a:solidFill>
                  <a:schemeClr val="tx1"/>
                </a:solidFill>
              </a:rPr>
              <a:t>yto boty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Výbuch 2 3"/>
          <p:cNvSpPr/>
          <p:nvPr/>
        </p:nvSpPr>
        <p:spPr>
          <a:xfrm>
            <a:off x="6858016" y="5500702"/>
            <a:ext cx="2000264" cy="10001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t</a:t>
            </a:r>
            <a:r>
              <a:rPr lang="cs-CZ" sz="2000" b="1" dirty="0" smtClean="0">
                <a:solidFill>
                  <a:schemeClr val="tx1"/>
                </a:solidFill>
              </a:rPr>
              <a:t>yto šaty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" name="Výbuch 2 4"/>
          <p:cNvSpPr/>
          <p:nvPr/>
        </p:nvSpPr>
        <p:spPr>
          <a:xfrm>
            <a:off x="5072066" y="2214554"/>
            <a:ext cx="2000264" cy="10001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t</a:t>
            </a:r>
            <a:r>
              <a:rPr lang="cs-CZ" sz="2000" b="1" dirty="0" smtClean="0">
                <a:solidFill>
                  <a:schemeClr val="tx1"/>
                </a:solidFill>
              </a:rPr>
              <a:t>uto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košili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Výbuch 2 5"/>
          <p:cNvSpPr/>
          <p:nvPr/>
        </p:nvSpPr>
        <p:spPr>
          <a:xfrm>
            <a:off x="1000100" y="4214818"/>
            <a:ext cx="2143140" cy="11430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toto tričko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Výbuch 2 6"/>
          <p:cNvSpPr/>
          <p:nvPr/>
        </p:nvSpPr>
        <p:spPr>
          <a:xfrm>
            <a:off x="5286380" y="3000372"/>
            <a:ext cx="2643206" cy="128588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t</a:t>
            </a:r>
            <a:r>
              <a:rPr lang="cs-CZ" sz="2000" b="1" dirty="0" smtClean="0">
                <a:solidFill>
                  <a:schemeClr val="tx1"/>
                </a:solidFill>
              </a:rPr>
              <a:t>yto kalhoty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Výbuch 2 7"/>
          <p:cNvSpPr/>
          <p:nvPr/>
        </p:nvSpPr>
        <p:spPr>
          <a:xfrm>
            <a:off x="2714612" y="5286388"/>
            <a:ext cx="2214578" cy="11430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tuto čepici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Výbuch 2 8"/>
          <p:cNvSpPr/>
          <p:nvPr/>
        </p:nvSpPr>
        <p:spPr>
          <a:xfrm>
            <a:off x="3571868" y="1857364"/>
            <a:ext cx="2000264" cy="10001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t</a:t>
            </a:r>
            <a:r>
              <a:rPr lang="cs-CZ" sz="2000" b="1" dirty="0" smtClean="0">
                <a:solidFill>
                  <a:schemeClr val="tx1"/>
                </a:solidFill>
              </a:rPr>
              <a:t>yto džíny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Výbuch 2 9"/>
          <p:cNvSpPr/>
          <p:nvPr/>
        </p:nvSpPr>
        <p:spPr>
          <a:xfrm>
            <a:off x="4500562" y="5500702"/>
            <a:ext cx="2571768" cy="11430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t</a:t>
            </a:r>
            <a:r>
              <a:rPr lang="cs-CZ" sz="2000" b="1" dirty="0" smtClean="0">
                <a:solidFill>
                  <a:schemeClr val="tx1"/>
                </a:solidFill>
              </a:rPr>
              <a:t>yto</a:t>
            </a:r>
            <a:r>
              <a:rPr lang="cs-CZ" sz="2000" b="1" dirty="0" smtClean="0">
                <a:solidFill>
                  <a:schemeClr val="bg1"/>
                </a:solidFill>
              </a:rPr>
              <a:t> </a:t>
            </a:r>
            <a:r>
              <a:rPr lang="cs-CZ" sz="2000" b="1" dirty="0" smtClean="0">
                <a:solidFill>
                  <a:schemeClr val="tx1"/>
                </a:solidFill>
              </a:rPr>
              <a:t>tepláky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Výbuch 2 10"/>
          <p:cNvSpPr/>
          <p:nvPr/>
        </p:nvSpPr>
        <p:spPr>
          <a:xfrm>
            <a:off x="571472" y="1500174"/>
            <a:ext cx="2000264" cy="10001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tuto sukni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2" name="Výbuch 2 11"/>
          <p:cNvSpPr/>
          <p:nvPr/>
        </p:nvSpPr>
        <p:spPr>
          <a:xfrm>
            <a:off x="2643174" y="3000372"/>
            <a:ext cx="3000396" cy="142876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tento klobouk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3" name="Výbuch 2 12"/>
          <p:cNvSpPr/>
          <p:nvPr/>
        </p:nvSpPr>
        <p:spPr>
          <a:xfrm>
            <a:off x="214282" y="5286388"/>
            <a:ext cx="2643174" cy="121444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tuto mikinu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4" name="Výbuch 2 13"/>
          <p:cNvSpPr/>
          <p:nvPr/>
        </p:nvSpPr>
        <p:spPr>
          <a:xfrm>
            <a:off x="6948264" y="2132856"/>
            <a:ext cx="2000264" cy="10001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tento svetr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5" name="Výbuch 2 14"/>
          <p:cNvSpPr/>
          <p:nvPr/>
        </p:nvSpPr>
        <p:spPr>
          <a:xfrm>
            <a:off x="5929322" y="4143380"/>
            <a:ext cx="2857520" cy="10001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t</a:t>
            </a:r>
            <a:r>
              <a:rPr lang="cs-CZ" sz="2000" b="1" dirty="0" smtClean="0">
                <a:solidFill>
                  <a:schemeClr val="tx1"/>
                </a:solidFill>
              </a:rPr>
              <a:t>yto ponožky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6" name="Výbuch 2 15"/>
          <p:cNvSpPr/>
          <p:nvPr/>
        </p:nvSpPr>
        <p:spPr>
          <a:xfrm>
            <a:off x="179512" y="3212976"/>
            <a:ext cx="3000332" cy="128987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tyto rukavice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7" name="Výbuch 2 16"/>
          <p:cNvSpPr/>
          <p:nvPr/>
        </p:nvSpPr>
        <p:spPr>
          <a:xfrm>
            <a:off x="3643306" y="4214818"/>
            <a:ext cx="2357422" cy="10715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tuto bundu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8" name="Výbuch 2 17"/>
          <p:cNvSpPr/>
          <p:nvPr/>
        </p:nvSpPr>
        <p:spPr>
          <a:xfrm>
            <a:off x="2571736" y="1214422"/>
            <a:ext cx="2000264" cy="100013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tuto šálu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1" name="Obláček 20"/>
          <p:cNvSpPr/>
          <p:nvPr/>
        </p:nvSpPr>
        <p:spPr>
          <a:xfrm>
            <a:off x="395536" y="332657"/>
            <a:ext cx="5328592" cy="936103"/>
          </a:xfrm>
          <a:prstGeom prst="cloudCallout">
            <a:avLst>
              <a:gd name="adj1" fmla="val 77668"/>
              <a:gd name="adj2" fmla="val 56707"/>
            </a:avLst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Can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I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try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_____ on,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please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2" name="Obrázek 21" descr="MC900440452veselý smajlík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260648"/>
            <a:ext cx="1296144" cy="17322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  <p:bldP spid="13" grpId="0" build="allAtOnce" animBg="1"/>
      <p:bldP spid="14" grpId="0" build="allAtOnce" animBg="1"/>
      <p:bldP spid="15" grpId="0" build="allAtOnce" animBg="1"/>
      <p:bldP spid="16" grpId="0" build="allAtOnce" animBg="1"/>
      <p:bldP spid="17" grpId="0" build="allAtOnce" animBg="1"/>
      <p:bldP spid="18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álný popisek 20"/>
          <p:cNvSpPr/>
          <p:nvPr/>
        </p:nvSpPr>
        <p:spPr>
          <a:xfrm>
            <a:off x="785786" y="5072074"/>
            <a:ext cx="3571900" cy="785818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 .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Oválný popisek 3"/>
          <p:cNvSpPr/>
          <p:nvPr/>
        </p:nvSpPr>
        <p:spPr>
          <a:xfrm>
            <a:off x="755576" y="836712"/>
            <a:ext cx="3714776" cy="1214446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chemeClr val="tx1"/>
              </a:solidFill>
            </a:endParaRP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_________________ . _________________?</a:t>
            </a:r>
          </a:p>
          <a:p>
            <a:pPr algn="ctr"/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válný popisek 4"/>
          <p:cNvSpPr/>
          <p:nvPr/>
        </p:nvSpPr>
        <p:spPr>
          <a:xfrm>
            <a:off x="539552" y="2564904"/>
            <a:ext cx="4143404" cy="1071570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___________________ 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683568" y="4077072"/>
            <a:ext cx="3571900" cy="785818"/>
          </a:xfrm>
          <a:prstGeom prst="wedgeEllipseCallout">
            <a:avLst>
              <a:gd name="adj1" fmla="val -63350"/>
              <a:gd name="adj2" fmla="val 625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________________.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4932040" y="620688"/>
            <a:ext cx="3143272" cy="714380"/>
          </a:xfrm>
          <a:prstGeom prst="wedgeEllipseCallout">
            <a:avLst>
              <a:gd name="adj1" fmla="val 68230"/>
              <a:gd name="adj2" fmla="val 95977"/>
            </a:avLst>
          </a:prstGeom>
          <a:solidFill>
            <a:srgbClr val="68FF0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4932040" y="1772816"/>
            <a:ext cx="3429024" cy="1000132"/>
          </a:xfrm>
          <a:prstGeom prst="wedgeEllipseCallout">
            <a:avLst>
              <a:gd name="adj1" fmla="val 63592"/>
              <a:gd name="adj2" fmla="val 39101"/>
            </a:avLst>
          </a:prstGeom>
          <a:solidFill>
            <a:srgbClr val="68FF0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5148064" y="2996952"/>
            <a:ext cx="3143272" cy="1143008"/>
          </a:xfrm>
          <a:prstGeom prst="wedgeEllipseCallout">
            <a:avLst>
              <a:gd name="adj1" fmla="val 72258"/>
              <a:gd name="adj2" fmla="val 68408"/>
            </a:avLst>
          </a:prstGeom>
          <a:solidFill>
            <a:srgbClr val="68FF0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 .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 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4643438" y="4429132"/>
            <a:ext cx="3429024" cy="928694"/>
          </a:xfrm>
          <a:prstGeom prst="wedgeEllipseCallout">
            <a:avLst>
              <a:gd name="adj1" fmla="val 68677"/>
              <a:gd name="adj2" fmla="val 52654"/>
            </a:avLst>
          </a:prstGeom>
          <a:solidFill>
            <a:srgbClr val="68FF0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_______________ 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00211" y="6275226"/>
            <a:ext cx="1500198" cy="428628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Yes</a:t>
            </a:r>
            <a:r>
              <a:rPr lang="cs-CZ" b="1" dirty="0" smtClean="0">
                <a:solidFill>
                  <a:schemeClr val="tx1"/>
                </a:solidFill>
              </a:rPr>
              <a:t>. I do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605053" y="6251030"/>
            <a:ext cx="2819049" cy="428628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Do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like</a:t>
            </a:r>
            <a:r>
              <a:rPr lang="cs-CZ" b="1" dirty="0" smtClean="0">
                <a:solidFill>
                  <a:schemeClr val="tx1"/>
                </a:solidFill>
              </a:rPr>
              <a:t>  </a:t>
            </a:r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red</a:t>
            </a:r>
            <a:r>
              <a:rPr lang="cs-CZ" b="1" dirty="0" smtClean="0">
                <a:solidFill>
                  <a:schemeClr val="tx1"/>
                </a:solidFill>
              </a:rPr>
              <a:t> bag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562145" y="6090503"/>
            <a:ext cx="2143140" cy="500066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Can</a:t>
            </a:r>
            <a:r>
              <a:rPr lang="cs-CZ" b="1" dirty="0" smtClean="0">
                <a:solidFill>
                  <a:schemeClr val="tx1"/>
                </a:solidFill>
              </a:rPr>
              <a:t> I help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5979" y="6215374"/>
            <a:ext cx="1928826" cy="499940"/>
          </a:xfrm>
          <a:prstGeom prst="roundRect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Good</a:t>
            </a: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morning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57109" y="6171587"/>
            <a:ext cx="2071702" cy="500066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I </a:t>
            </a:r>
            <a:r>
              <a:rPr lang="cs-CZ" b="1" dirty="0" err="1" smtClean="0">
                <a:solidFill>
                  <a:schemeClr val="tx1"/>
                </a:solidFill>
              </a:rPr>
              <a:t>need</a:t>
            </a:r>
            <a:r>
              <a:rPr lang="cs-CZ" b="1" dirty="0" smtClean="0">
                <a:solidFill>
                  <a:schemeClr val="tx1"/>
                </a:solidFill>
              </a:rPr>
              <a:t> a </a:t>
            </a:r>
            <a:r>
              <a:rPr lang="cs-CZ" b="1" dirty="0" err="1" smtClean="0">
                <a:solidFill>
                  <a:schemeClr val="tx1"/>
                </a:solidFill>
              </a:rPr>
              <a:t>new</a:t>
            </a:r>
            <a:r>
              <a:rPr lang="cs-CZ" b="1" dirty="0" smtClean="0">
                <a:solidFill>
                  <a:schemeClr val="tx1"/>
                </a:solidFill>
              </a:rPr>
              <a:t> bag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 flipH="1">
            <a:off x="1584260" y="6115865"/>
            <a:ext cx="1866912" cy="451286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Good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morning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464315" y="6299672"/>
            <a:ext cx="1857388" cy="428628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How</a:t>
            </a:r>
            <a:r>
              <a:rPr lang="cs-CZ" b="1" dirty="0" smtClean="0">
                <a:solidFill>
                  <a:schemeClr val="tx1"/>
                </a:solidFill>
              </a:rPr>
              <a:t> much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585348" y="6215106"/>
            <a:ext cx="1928826" cy="428628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It</a:t>
            </a:r>
            <a:r>
              <a:rPr lang="cs-CZ" b="1" dirty="0" smtClean="0">
                <a:solidFill>
                  <a:schemeClr val="tx1"/>
                </a:solidFill>
              </a:rPr>
              <a:t>´s 3 </a:t>
            </a:r>
            <a:r>
              <a:rPr lang="cs-CZ" b="1" dirty="0" err="1" smtClean="0">
                <a:solidFill>
                  <a:schemeClr val="tx1"/>
                </a:solidFill>
              </a:rPr>
              <a:t>pounds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784232" y="6202192"/>
            <a:ext cx="1928826" cy="428628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Here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r>
              <a:rPr lang="cs-CZ" b="1" dirty="0" smtClean="0">
                <a:solidFill>
                  <a:schemeClr val="tx1"/>
                </a:solidFill>
              </a:rPr>
              <a:t> are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1538588" y="6191774"/>
            <a:ext cx="1643074" cy="428628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Thank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you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2854068" y="6073570"/>
            <a:ext cx="1285884" cy="428628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Goodbye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Oválný popisek 23"/>
          <p:cNvSpPr/>
          <p:nvPr/>
        </p:nvSpPr>
        <p:spPr>
          <a:xfrm>
            <a:off x="4857752" y="5643578"/>
            <a:ext cx="3143272" cy="571528"/>
          </a:xfrm>
          <a:prstGeom prst="wedgeEllipseCallout">
            <a:avLst>
              <a:gd name="adj1" fmla="val 72258"/>
              <a:gd name="adj2" fmla="val 68408"/>
            </a:avLst>
          </a:prstGeom>
          <a:solidFill>
            <a:srgbClr val="68FF0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______________.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2419401" y="6215106"/>
            <a:ext cx="1285884" cy="428628"/>
          </a:xfrm>
          <a:prstGeom prst="roundRect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Goodbye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5" name="Mrak 24"/>
          <p:cNvSpPr/>
          <p:nvPr/>
        </p:nvSpPr>
        <p:spPr>
          <a:xfrm>
            <a:off x="2699792" y="188640"/>
            <a:ext cx="2880320" cy="648071"/>
          </a:xfrm>
          <a:prstGeom prst="cloud">
            <a:avLst/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Complete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allAtOnce" animBg="1"/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24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268759"/>
            <a:ext cx="865118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Obrazový materiál čerpaný  z otevřené galerie na www -  </a:t>
            </a:r>
            <a:r>
              <a:rPr lang="cs-CZ" sz="2400" dirty="0" smtClean="0">
                <a:hlinkClick r:id="rId3"/>
              </a:rPr>
              <a:t>http://office.</a:t>
            </a:r>
            <a:r>
              <a:rPr lang="cs-CZ" sz="2400" dirty="0" err="1" smtClean="0">
                <a:hlinkClick r:id="rId3"/>
              </a:rPr>
              <a:t>microsoft.com</a:t>
            </a:r>
            <a:r>
              <a:rPr lang="cs-CZ" sz="2400" dirty="0" smtClean="0"/>
              <a:t> :</a:t>
            </a:r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MC900434411 (obličej s otazníky)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MC900440452 (veselý obličej)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MC900437569 (obličej – tenis)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MC900287061 (prodavačka)</a:t>
            </a:r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187624" y="620688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2991</TotalTime>
  <Words>544</Words>
  <Application>Microsoft Office PowerPoint</Application>
  <PresentationFormat>Předvádění na obrazovce (4:3)</PresentationFormat>
  <Paragraphs>165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Snímek 1</vt:lpstr>
      <vt:lpstr>VYJMENOVANÁ  SLOVA PO L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252</cp:revision>
  <cp:lastPrinted>2012-10-06T15:49:19Z</cp:lastPrinted>
  <dcterms:created xsi:type="dcterms:W3CDTF">2012-09-11T13:55:05Z</dcterms:created>
  <dcterms:modified xsi:type="dcterms:W3CDTF">2013-04-29T17:28:40Z</dcterms:modified>
</cp:coreProperties>
</file>