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1"/>
  </p:notesMasterIdLst>
  <p:sldIdLst>
    <p:sldId id="258" r:id="rId2"/>
    <p:sldId id="275" r:id="rId3"/>
    <p:sldId id="420" r:id="rId4"/>
    <p:sldId id="423" r:id="rId5"/>
    <p:sldId id="425" r:id="rId6"/>
    <p:sldId id="426" r:id="rId7"/>
    <p:sldId id="424" r:id="rId8"/>
    <p:sldId id="427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8FF01"/>
    <a:srgbClr val="893EC2"/>
    <a:srgbClr val="FF00FF"/>
    <a:srgbClr val="C3034C"/>
    <a:srgbClr val="E709CD"/>
    <a:srgbClr val="FF3399"/>
    <a:srgbClr val="FF0066"/>
    <a:srgbClr val="A9F9FD"/>
    <a:srgbClr val="00CCFF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 varScale="1">
        <p:scale>
          <a:sx n="70" d="100"/>
          <a:sy n="70" d="100"/>
        </p:scale>
        <p:origin x="-4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INOVACE_20_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MY BREAKFAST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9601" custScaleY="50155" custLinFactY="27739" custLinFactNeighborX="15218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VY_22_ INOVACE_20_ ANGLICKÝ JAZYK 5</a:t>
          </a:r>
          <a:endParaRPr lang="cs-CZ" sz="26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3699959" y="3947327"/>
          <a:ext cx="2745993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MY BREAKFAST</a:t>
          </a:r>
          <a:endParaRPr lang="cs-CZ" sz="2500" b="1" kern="1200" dirty="0"/>
        </a:p>
      </dsp:txBody>
      <dsp:txXfrm>
        <a:off x="3732020" y="3979388"/>
        <a:ext cx="2681871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image" Target="../media/image19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12" Type="http://schemas.openxmlformats.org/officeDocument/2006/relationships/image" Target="../media/image18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11" Type="http://schemas.openxmlformats.org/officeDocument/2006/relationships/image" Target="../media/image17.wmf"/><Relationship Id="rId5" Type="http://schemas.openxmlformats.org/officeDocument/2006/relationships/image" Target="../media/image12.png"/><Relationship Id="rId10" Type="http://schemas.openxmlformats.org/officeDocument/2006/relationships/image" Target="../media/image16.wmf"/><Relationship Id="rId4" Type="http://schemas.openxmlformats.org/officeDocument/2006/relationships/image" Target="../media/image11.wmf"/><Relationship Id="rId9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943685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869160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9004" y="1134446"/>
            <a:ext cx="8568952" cy="55446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endParaRPr lang="cs-CZ" sz="11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29. 1. 2013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u="sng" dirty="0" err="1" smtClean="0">
                <a:solidFill>
                  <a:schemeClr val="tx1"/>
                </a:solidFill>
                <a:latin typeface="Comic Sans MS" pitchFamily="66" charset="0"/>
              </a:rPr>
              <a:t>nouns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tea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milk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juice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bread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toast,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egg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jam,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honey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sandwich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butter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cornflakes,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roll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; </a:t>
            </a:r>
            <a:r>
              <a:rPr lang="cs-CZ" sz="2800" u="sng" dirty="0" err="1" smtClean="0">
                <a:solidFill>
                  <a:schemeClr val="tx1"/>
                </a:solidFill>
                <a:latin typeface="Comic Sans MS" pitchFamily="66" charset="0"/>
              </a:rPr>
              <a:t>verbs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eat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drink</a:t>
            </a: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procvičuje slovní zásobu na téma jídlo. Procvičuje použití sloves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eat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drink. Žáci se seznamují s předložkami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with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without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 Procvičují si tázací zájmena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where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when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how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much,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how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many.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32655"/>
            <a:ext cx="8856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MY BREAKFAST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46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C900437555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04664"/>
            <a:ext cx="1866900" cy="1597025"/>
          </a:xfrm>
          <a:prstGeom prst="rect">
            <a:avLst/>
          </a:prstGeom>
        </p:spPr>
      </p:pic>
      <p:pic>
        <p:nvPicPr>
          <p:cNvPr id="8" name="Obrázek 7" descr="MC900413254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1600" y="2348880"/>
            <a:ext cx="2088232" cy="1743114"/>
          </a:xfrm>
          <a:prstGeom prst="rect">
            <a:avLst/>
          </a:prstGeom>
        </p:spPr>
      </p:pic>
      <p:sp>
        <p:nvSpPr>
          <p:cNvPr id="9" name="Obláček 8"/>
          <p:cNvSpPr/>
          <p:nvPr/>
        </p:nvSpPr>
        <p:spPr>
          <a:xfrm>
            <a:off x="2771800" y="260648"/>
            <a:ext cx="6120680" cy="1080619"/>
          </a:xfrm>
          <a:prstGeom prst="cloudCallout">
            <a:avLst>
              <a:gd name="adj1" fmla="val -54528"/>
              <a:gd name="adj2" fmla="val 51545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breakfast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" name="Zástupný symbol pro obsah 3" descr="MC900412970.WMF"/>
          <p:cNvPicPr>
            <a:picLocks noChangeAspect="1"/>
          </p:cNvPicPr>
          <p:nvPr/>
        </p:nvPicPr>
        <p:blipFill>
          <a:blip r:embed="rId4" cstate="print"/>
          <a:srcRect l="13680"/>
          <a:stretch>
            <a:fillRect/>
          </a:stretch>
        </p:blipFill>
        <p:spPr>
          <a:xfrm>
            <a:off x="971600" y="4365104"/>
            <a:ext cx="2271816" cy="2032734"/>
          </a:xfrm>
          <a:prstGeom prst="rect">
            <a:avLst/>
          </a:prstGeom>
        </p:spPr>
      </p:pic>
      <p:pic>
        <p:nvPicPr>
          <p:cNvPr id="11" name="Obrázek 10" descr="MC900290269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868144" y="4365104"/>
            <a:ext cx="2782432" cy="1889156"/>
          </a:xfrm>
          <a:prstGeom prst="rect">
            <a:avLst/>
          </a:prstGeom>
        </p:spPr>
      </p:pic>
      <p:pic>
        <p:nvPicPr>
          <p:cNvPr id="12" name="Obrázek 11" descr="MC900411894.WMF"/>
          <p:cNvPicPr>
            <a:picLocks noChangeAspect="1"/>
          </p:cNvPicPr>
          <p:nvPr/>
        </p:nvPicPr>
        <p:blipFill>
          <a:blip r:embed="rId6" cstate="print"/>
          <a:srcRect r="11178" b="21473"/>
          <a:stretch>
            <a:fillRect/>
          </a:stretch>
        </p:blipFill>
        <p:spPr>
          <a:xfrm>
            <a:off x="3851920" y="4005064"/>
            <a:ext cx="2088232" cy="1661094"/>
          </a:xfrm>
          <a:prstGeom prst="rect">
            <a:avLst/>
          </a:prstGeom>
        </p:spPr>
      </p:pic>
      <p:pic>
        <p:nvPicPr>
          <p:cNvPr id="14" name="Obrázek 13" descr="MC900112566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851920" y="1916832"/>
            <a:ext cx="1728192" cy="1646725"/>
          </a:xfrm>
          <a:prstGeom prst="rect">
            <a:avLst/>
          </a:prstGeom>
        </p:spPr>
      </p:pic>
      <p:pic>
        <p:nvPicPr>
          <p:cNvPr id="15" name="Obrázek 14" descr="MC900250384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300192" y="1556792"/>
            <a:ext cx="2130582" cy="25832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 descr="MC900352112.WMF"/>
          <p:cNvPicPr>
            <a:picLocks noChangeAspect="1"/>
          </p:cNvPicPr>
          <p:nvPr/>
        </p:nvPicPr>
        <p:blipFill>
          <a:blip r:embed="rId2" cstate="print"/>
          <a:srcRect l="-6667" t="38101"/>
          <a:stretch>
            <a:fillRect/>
          </a:stretch>
        </p:blipFill>
        <p:spPr>
          <a:xfrm>
            <a:off x="611560" y="2060848"/>
            <a:ext cx="936104" cy="855441"/>
          </a:xfrm>
          <a:prstGeom prst="rect">
            <a:avLst/>
          </a:prstGeom>
        </p:spPr>
      </p:pic>
      <p:pic>
        <p:nvPicPr>
          <p:cNvPr id="3" name="Obrázek 2" descr="MC900413348.WMF"/>
          <p:cNvPicPr>
            <a:picLocks noChangeAspect="1"/>
          </p:cNvPicPr>
          <p:nvPr/>
        </p:nvPicPr>
        <p:blipFill>
          <a:blip r:embed="rId3" cstate="print"/>
          <a:srcRect r="32241" b="17539"/>
          <a:stretch>
            <a:fillRect/>
          </a:stretch>
        </p:blipFill>
        <p:spPr>
          <a:xfrm>
            <a:off x="8028384" y="3068960"/>
            <a:ext cx="792088" cy="882612"/>
          </a:xfrm>
          <a:prstGeom prst="rect">
            <a:avLst/>
          </a:prstGeom>
        </p:spPr>
      </p:pic>
      <p:pic>
        <p:nvPicPr>
          <p:cNvPr id="4" name="Obrázek 3" descr="MC900412950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3140968"/>
            <a:ext cx="1368152" cy="1042033"/>
          </a:xfrm>
          <a:prstGeom prst="rect">
            <a:avLst/>
          </a:prstGeom>
        </p:spPr>
      </p:pic>
      <p:pic>
        <p:nvPicPr>
          <p:cNvPr id="5" name="Obrázek 4" descr="MC900441748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812360" y="3861048"/>
            <a:ext cx="1008112" cy="1008112"/>
          </a:xfrm>
          <a:prstGeom prst="rect">
            <a:avLst/>
          </a:prstGeom>
        </p:spPr>
      </p:pic>
      <p:pic>
        <p:nvPicPr>
          <p:cNvPr id="7" name="Obrázek 6" descr="MC900232197.WMF"/>
          <p:cNvPicPr>
            <a:picLocks noChangeAspect="1"/>
          </p:cNvPicPr>
          <p:nvPr/>
        </p:nvPicPr>
        <p:blipFill>
          <a:blip r:embed="rId6" cstate="print"/>
          <a:srcRect t="9075"/>
          <a:stretch>
            <a:fillRect/>
          </a:stretch>
        </p:blipFill>
        <p:spPr>
          <a:xfrm>
            <a:off x="7452320" y="4797152"/>
            <a:ext cx="1440160" cy="721459"/>
          </a:xfrm>
          <a:prstGeom prst="rect">
            <a:avLst/>
          </a:prstGeom>
        </p:spPr>
      </p:pic>
      <p:pic>
        <p:nvPicPr>
          <p:cNvPr id="8" name="Obrázek 7" descr="MC900287189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884368" y="1340768"/>
            <a:ext cx="841060" cy="864096"/>
          </a:xfrm>
          <a:prstGeom prst="rect">
            <a:avLst/>
          </a:prstGeom>
        </p:spPr>
      </p:pic>
      <p:pic>
        <p:nvPicPr>
          <p:cNvPr id="9" name="Obrázek 8" descr="MC900215782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884368" y="2276872"/>
            <a:ext cx="864096" cy="734050"/>
          </a:xfrm>
          <a:prstGeom prst="rect">
            <a:avLst/>
          </a:prstGeom>
        </p:spPr>
      </p:pic>
      <p:pic>
        <p:nvPicPr>
          <p:cNvPr id="10" name="Zástupný symbol pro obsah 3" descr="MC900290269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308304" y="5445224"/>
            <a:ext cx="1638000" cy="1112134"/>
          </a:xfrm>
          <a:prstGeom prst="rect">
            <a:avLst/>
          </a:prstGeom>
        </p:spPr>
      </p:pic>
      <p:pic>
        <p:nvPicPr>
          <p:cNvPr id="11" name="Obrázek 10" descr="MC900112384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11560" y="5733256"/>
            <a:ext cx="1296144" cy="834099"/>
          </a:xfrm>
          <a:prstGeom prst="rect">
            <a:avLst/>
          </a:prstGeom>
        </p:spPr>
      </p:pic>
      <p:sp>
        <p:nvSpPr>
          <p:cNvPr id="12" name="Obláček 11"/>
          <p:cNvSpPr/>
          <p:nvPr/>
        </p:nvSpPr>
        <p:spPr>
          <a:xfrm>
            <a:off x="2267744" y="332657"/>
            <a:ext cx="3168352" cy="864096"/>
          </a:xfrm>
          <a:prstGeom prst="cloudCallout">
            <a:avLst>
              <a:gd name="adj1" fmla="val -68084"/>
              <a:gd name="adj2" fmla="val 45135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1296144" cy="1458162"/>
          </a:xfrm>
          <a:prstGeom prst="rect">
            <a:avLst/>
          </a:prstGeom>
        </p:spPr>
      </p:pic>
      <p:sp>
        <p:nvSpPr>
          <p:cNvPr id="14" name="Zaoblený obdélník 13"/>
          <p:cNvSpPr/>
          <p:nvPr/>
        </p:nvSpPr>
        <p:spPr>
          <a:xfrm>
            <a:off x="4650278" y="5965905"/>
            <a:ext cx="1571636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tea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104974" y="6037365"/>
            <a:ext cx="1571636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bread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416351" y="5965905"/>
            <a:ext cx="1571636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 </a:t>
            </a:r>
            <a:r>
              <a:rPr lang="cs-CZ" sz="2400" b="1" dirty="0" err="1" smtClean="0">
                <a:solidFill>
                  <a:schemeClr val="tx1"/>
                </a:solidFill>
              </a:rPr>
              <a:t>roll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172375" y="5911433"/>
            <a:ext cx="1571636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honey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104974" y="5911433"/>
            <a:ext cx="1571636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butter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213266" y="5965905"/>
            <a:ext cx="1571636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106475" y="5965905"/>
            <a:ext cx="1571636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an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egg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106475" y="5985962"/>
            <a:ext cx="1571636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 toast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063152" y="5900272"/>
            <a:ext cx="2075692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cornflakes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190061" y="5965905"/>
            <a:ext cx="1948783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a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sandwich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4" name="Obrázek 23" descr="MC900352356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611560" y="4437112"/>
            <a:ext cx="965199" cy="1161544"/>
          </a:xfrm>
          <a:prstGeom prst="rect">
            <a:avLst/>
          </a:prstGeom>
        </p:spPr>
      </p:pic>
      <p:pic>
        <p:nvPicPr>
          <p:cNvPr id="25" name="Obrázek 24" descr="MC900090177.WMF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7236296" y="188640"/>
            <a:ext cx="1593410" cy="1246360"/>
          </a:xfrm>
          <a:prstGeom prst="rect">
            <a:avLst/>
          </a:prstGeom>
        </p:spPr>
      </p:pic>
      <p:sp>
        <p:nvSpPr>
          <p:cNvPr id="26" name="Zaoblený obdélník 25"/>
          <p:cNvSpPr/>
          <p:nvPr/>
        </p:nvSpPr>
        <p:spPr>
          <a:xfrm>
            <a:off x="4118871" y="5988981"/>
            <a:ext cx="1584176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juice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C900432485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548680"/>
            <a:ext cx="1981200" cy="1181100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539552" y="332656"/>
            <a:ext cx="4968552" cy="1368152"/>
          </a:xfrm>
          <a:prstGeom prst="cloudCallout">
            <a:avLst>
              <a:gd name="adj1" fmla="val 68291"/>
              <a:gd name="adj2" fmla="val 2942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people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eat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breakfast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509120"/>
            <a:ext cx="33843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E709CD"/>
                </a:solidFill>
                <a:latin typeface="Comic Sans MS" pitchFamily="66" charset="0"/>
              </a:rPr>
              <a:t>T _ _ _ _ S </a:t>
            </a:r>
            <a:r>
              <a:rPr lang="cs-CZ" sz="4000" b="1" dirty="0" err="1" smtClean="0">
                <a:solidFill>
                  <a:srgbClr val="E709CD"/>
                </a:solidFill>
                <a:latin typeface="Comic Sans MS" pitchFamily="66" charset="0"/>
              </a:rPr>
              <a:t>without</a:t>
            </a:r>
            <a:r>
              <a:rPr lang="cs-CZ" sz="4000" b="1" dirty="0" smtClean="0">
                <a:solidFill>
                  <a:srgbClr val="E709CD"/>
                </a:solidFill>
                <a:latin typeface="Comic Sans MS" pitchFamily="66" charset="0"/>
              </a:rPr>
              <a:t> </a:t>
            </a:r>
          </a:p>
          <a:p>
            <a:r>
              <a:rPr lang="cs-CZ" sz="4000" b="1" dirty="0" smtClean="0">
                <a:solidFill>
                  <a:srgbClr val="E709CD"/>
                </a:solidFill>
                <a:latin typeface="Comic Sans MS" pitchFamily="66" charset="0"/>
              </a:rPr>
              <a:t>B _ _ _ _ R </a:t>
            </a:r>
            <a:endParaRPr lang="cs-CZ" sz="4000" b="1" dirty="0">
              <a:solidFill>
                <a:srgbClr val="E709CD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2276872"/>
            <a:ext cx="35283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T _ _ _ _ S  </a:t>
            </a:r>
            <a:r>
              <a:rPr lang="cs-CZ" sz="4000" b="1" dirty="0" err="1" smtClean="0">
                <a:solidFill>
                  <a:srgbClr val="FF0000"/>
                </a:solidFill>
                <a:latin typeface="Comic Sans MS" pitchFamily="66" charset="0"/>
              </a:rPr>
              <a:t>with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</a:p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B _ _ _ _ R 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4509120"/>
            <a:ext cx="43924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latin typeface="Comic Sans MS" pitchFamily="66" charset="0"/>
              </a:rPr>
              <a:t>B _ _ _ D </a:t>
            </a:r>
          </a:p>
          <a:p>
            <a:r>
              <a:rPr lang="cs-CZ" sz="4000" b="1" dirty="0" err="1" smtClean="0">
                <a:solidFill>
                  <a:srgbClr val="0070C0"/>
                </a:solidFill>
                <a:latin typeface="Comic Sans MS" pitchFamily="66" charset="0"/>
              </a:rPr>
              <a:t>and</a:t>
            </a:r>
            <a:r>
              <a:rPr lang="cs-CZ" sz="4000" b="1" dirty="0" smtClean="0">
                <a:solidFill>
                  <a:srgbClr val="0070C0"/>
                </a:solidFill>
                <a:latin typeface="Comic Sans MS" pitchFamily="66" charset="0"/>
              </a:rPr>
              <a:t> B _ _ _ _ R </a:t>
            </a:r>
            <a:r>
              <a:rPr lang="cs-CZ" sz="4000" b="1" dirty="0" err="1" smtClean="0">
                <a:solidFill>
                  <a:srgbClr val="0070C0"/>
                </a:solidFill>
                <a:latin typeface="Comic Sans MS" pitchFamily="66" charset="0"/>
              </a:rPr>
              <a:t>and</a:t>
            </a:r>
            <a:r>
              <a:rPr lang="cs-CZ" sz="4000" b="1" dirty="0" smtClean="0">
                <a:solidFill>
                  <a:srgbClr val="0070C0"/>
                </a:solidFill>
                <a:latin typeface="Comic Sans MS" pitchFamily="66" charset="0"/>
              </a:rPr>
              <a:t> CH _ _ _ E</a:t>
            </a:r>
            <a:endParaRPr lang="cs-CZ" sz="40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2348880"/>
            <a:ext cx="45365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893EC2"/>
                </a:solidFill>
                <a:latin typeface="Comic Sans MS" pitchFamily="66" charset="0"/>
              </a:rPr>
              <a:t>B _ _ _ D </a:t>
            </a:r>
            <a:r>
              <a:rPr lang="cs-CZ" sz="4000" b="1" dirty="0" err="1" smtClean="0">
                <a:solidFill>
                  <a:srgbClr val="893EC2"/>
                </a:solidFill>
                <a:latin typeface="Comic Sans MS" pitchFamily="66" charset="0"/>
              </a:rPr>
              <a:t>and</a:t>
            </a:r>
            <a:r>
              <a:rPr lang="cs-CZ" sz="4000" b="1" dirty="0" smtClean="0">
                <a:solidFill>
                  <a:srgbClr val="893EC2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cs-CZ" sz="3200" b="1" dirty="0" smtClean="0">
                <a:solidFill>
                  <a:srgbClr val="893EC2"/>
                </a:solidFill>
                <a:latin typeface="Comic Sans MS" pitchFamily="66" charset="0"/>
              </a:rPr>
              <a:t>S _ _ _ _ _ _ _ _ Y </a:t>
            </a:r>
          </a:p>
          <a:p>
            <a:pPr algn="ctr"/>
            <a:r>
              <a:rPr lang="cs-CZ" sz="4000" b="1" dirty="0" smtClean="0">
                <a:solidFill>
                  <a:srgbClr val="893EC2"/>
                </a:solidFill>
                <a:latin typeface="Comic Sans MS" pitchFamily="66" charset="0"/>
              </a:rPr>
              <a:t>J _ M</a:t>
            </a:r>
            <a:endParaRPr lang="cs-CZ" sz="4000" b="1" dirty="0">
              <a:solidFill>
                <a:srgbClr val="893EC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779912" y="332656"/>
            <a:ext cx="5184576" cy="1080120"/>
          </a:xfrm>
          <a:prstGeom prst="cloudCallout">
            <a:avLst>
              <a:gd name="adj1" fmla="val -75438"/>
              <a:gd name="adj2" fmla="val 4641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people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drink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breakfast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95936" y="2924944"/>
            <a:ext cx="43924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T _ A </a:t>
            </a:r>
          </a:p>
          <a:p>
            <a:pPr algn="ctr"/>
            <a:r>
              <a:rPr lang="cs-CZ" sz="4000" b="1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with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S _ _ _ R </a:t>
            </a:r>
            <a:r>
              <a:rPr lang="cs-CZ" sz="4000" b="1" dirty="0" err="1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and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L _ _ _ N</a:t>
            </a:r>
            <a:endParaRPr lang="cs-CZ" sz="4000" b="1" dirty="0">
              <a:solidFill>
                <a:schemeClr val="accent3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509120"/>
            <a:ext cx="30243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3034C"/>
                </a:solidFill>
                <a:latin typeface="Comic Sans MS" pitchFamily="66" charset="0"/>
              </a:rPr>
              <a:t>T _ A </a:t>
            </a:r>
          </a:p>
          <a:p>
            <a:pPr algn="ctr"/>
            <a:r>
              <a:rPr lang="cs-CZ" sz="4000" b="1" dirty="0" err="1" smtClean="0">
                <a:solidFill>
                  <a:srgbClr val="C3034C"/>
                </a:solidFill>
                <a:latin typeface="Comic Sans MS" pitchFamily="66" charset="0"/>
              </a:rPr>
              <a:t>without</a:t>
            </a:r>
            <a:endParaRPr lang="cs-CZ" sz="4000" b="1" dirty="0" smtClean="0">
              <a:solidFill>
                <a:srgbClr val="C3034C"/>
              </a:solidFill>
              <a:latin typeface="Comic Sans MS" pitchFamily="66" charset="0"/>
            </a:endParaRPr>
          </a:p>
          <a:p>
            <a:pPr algn="ctr"/>
            <a:r>
              <a:rPr lang="cs-CZ" sz="4000" b="1" dirty="0" smtClean="0">
                <a:solidFill>
                  <a:srgbClr val="C3034C"/>
                </a:solidFill>
                <a:latin typeface="Comic Sans MS" pitchFamily="66" charset="0"/>
              </a:rPr>
              <a:t>S _ _ _ R</a:t>
            </a:r>
            <a:endParaRPr lang="cs-CZ" sz="4000" b="1" dirty="0">
              <a:solidFill>
                <a:srgbClr val="C3034C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060848"/>
            <a:ext cx="38164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68FF01"/>
                </a:solidFill>
                <a:latin typeface="Comic Sans MS" pitchFamily="66" charset="0"/>
              </a:rPr>
              <a:t>G _ _ _ N </a:t>
            </a:r>
          </a:p>
          <a:p>
            <a:pPr algn="ctr"/>
            <a:r>
              <a:rPr lang="cs-CZ" sz="4000" b="1" dirty="0" smtClean="0">
                <a:solidFill>
                  <a:srgbClr val="68FF01"/>
                </a:solidFill>
                <a:latin typeface="Comic Sans MS" pitchFamily="66" charset="0"/>
              </a:rPr>
              <a:t>T _ A</a:t>
            </a:r>
            <a:endParaRPr lang="cs-CZ" sz="4000" b="1" dirty="0">
              <a:solidFill>
                <a:srgbClr val="68FF01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8" y="5229200"/>
            <a:ext cx="33843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B _ _ _ K</a:t>
            </a:r>
          </a:p>
          <a:p>
            <a:pPr algn="ctr"/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T _ A</a:t>
            </a:r>
            <a:endParaRPr lang="cs-CZ" sz="40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1700808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  <a:latin typeface="Comic Sans MS" pitchFamily="66" charset="0"/>
              </a:rPr>
              <a:t> M _ _ K</a:t>
            </a:r>
            <a:endParaRPr lang="cs-CZ" sz="40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3645024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  <a:latin typeface="Comic Sans MS" pitchFamily="66" charset="0"/>
              </a:rPr>
              <a:t>J _ _ _ E</a:t>
            </a:r>
            <a:endParaRPr lang="cs-CZ" sz="40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10" name="Obrázek 9" descr="MC900425802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548680"/>
            <a:ext cx="1889125" cy="1320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23528" y="332656"/>
            <a:ext cx="6408712" cy="1512168"/>
          </a:xfrm>
          <a:prstGeom prst="cloudCallout">
            <a:avLst>
              <a:gd name="adj1" fmla="val 58698"/>
              <a:gd name="adj2" fmla="val -4452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much (many) __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would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breakfast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260648"/>
            <a:ext cx="1368152" cy="1440686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899592" y="1844824"/>
            <a:ext cx="7488832" cy="4797152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  <a:buNone/>
            </a:pP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How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 __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rolls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?     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How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 __ 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bread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?</a:t>
            </a:r>
          </a:p>
          <a:p>
            <a:pPr>
              <a:lnSpc>
                <a:spcPct val="120000"/>
              </a:lnSpc>
              <a:buNone/>
            </a:pP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How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 __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toasts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?   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How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 __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eggs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?</a:t>
            </a:r>
          </a:p>
          <a:p>
            <a:pPr>
              <a:lnSpc>
                <a:spcPct val="120000"/>
              </a:lnSpc>
              <a:buNone/>
            </a:pP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How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 __ ham?      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How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 __ jam?</a:t>
            </a:r>
          </a:p>
          <a:p>
            <a:pPr>
              <a:lnSpc>
                <a:spcPct val="120000"/>
              </a:lnSpc>
              <a:buNone/>
            </a:pP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How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 __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butter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?   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How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 __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cakes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?</a:t>
            </a:r>
          </a:p>
          <a:p>
            <a:pPr>
              <a:lnSpc>
                <a:spcPct val="120000"/>
              </a:lnSpc>
              <a:buNone/>
            </a:pP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How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 __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milk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?      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How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 __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sugar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?</a:t>
            </a:r>
          </a:p>
          <a:p>
            <a:pPr>
              <a:lnSpc>
                <a:spcPct val="120000"/>
              </a:lnSpc>
              <a:buNone/>
            </a:pP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How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 __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cheese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?   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How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 __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lemons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?</a:t>
            </a:r>
          </a:p>
          <a:p>
            <a:pPr>
              <a:lnSpc>
                <a:spcPct val="120000"/>
              </a:lnSpc>
              <a:buNone/>
            </a:pP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How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 __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honey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?    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How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 __ </a:t>
            </a:r>
            <a:r>
              <a:rPr lang="cs-CZ" sz="3200" b="1" dirty="0" err="1" smtClean="0">
                <a:solidFill>
                  <a:srgbClr val="7030A0"/>
                </a:solidFill>
                <a:latin typeface="Comic Sans MS" pitchFamily="66" charset="0"/>
              </a:rPr>
              <a:t>juice</a:t>
            </a:r>
            <a:r>
              <a:rPr lang="cs-CZ" sz="3200" b="1" dirty="0" smtClean="0">
                <a:solidFill>
                  <a:srgbClr val="7030A0"/>
                </a:solidFill>
                <a:latin typeface="Comic Sans MS" pitchFamily="66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3491880" y="404664"/>
            <a:ext cx="3024336" cy="936104"/>
          </a:xfrm>
          <a:prstGeom prst="cloudCallout">
            <a:avLst>
              <a:gd name="adj1" fmla="val -90139"/>
              <a:gd name="adj2" fmla="val 6865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Answer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361" y="151554"/>
            <a:ext cx="1428935" cy="1746476"/>
          </a:xfrm>
          <a:prstGeom prst="rect">
            <a:avLst/>
          </a:prstGeom>
        </p:spPr>
      </p:pic>
      <p:sp>
        <p:nvSpPr>
          <p:cNvPr id="6" name="Mrak 5"/>
          <p:cNvSpPr/>
          <p:nvPr/>
        </p:nvSpPr>
        <p:spPr>
          <a:xfrm>
            <a:off x="539552" y="2204864"/>
            <a:ext cx="4320480" cy="1872208"/>
          </a:xfrm>
          <a:prstGeom prst="cloud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breakfast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Mrak 6"/>
          <p:cNvSpPr/>
          <p:nvPr/>
        </p:nvSpPr>
        <p:spPr>
          <a:xfrm>
            <a:off x="4283968" y="1556792"/>
            <a:ext cx="4536504" cy="1872208"/>
          </a:xfrm>
          <a:prstGeom prst="cloud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drink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breakfast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Mrak 7"/>
          <p:cNvSpPr/>
          <p:nvPr/>
        </p:nvSpPr>
        <p:spPr>
          <a:xfrm>
            <a:off x="3131840" y="3140968"/>
            <a:ext cx="4320480" cy="1872208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breakfast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683568" y="4509120"/>
            <a:ext cx="4320480" cy="1872208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breakfast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Mrak 9"/>
          <p:cNvSpPr/>
          <p:nvPr/>
        </p:nvSpPr>
        <p:spPr>
          <a:xfrm>
            <a:off x="4572000" y="4653136"/>
            <a:ext cx="4320480" cy="1872208"/>
          </a:xfrm>
          <a:prstGeom prst="cloud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Where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breakfast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268759"/>
            <a:ext cx="8651186" cy="54168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3"/>
              </a:rPr>
              <a:t>http://office.</a:t>
            </a:r>
            <a:r>
              <a:rPr lang="cs-CZ" sz="2400" dirty="0" err="1" smtClean="0">
                <a:hlinkClick r:id="rId3"/>
              </a:rPr>
              <a:t>microsoft.com</a:t>
            </a:r>
            <a:r>
              <a:rPr lang="cs-CZ" sz="2400" dirty="0" smtClean="0"/>
              <a:t> :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 MC900429827 (obličej se žárovkou)                 MC900287189 (džem)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   MC900440428   (obličej píše)                                  MC900215782 (rohlík)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MC900434411 (obličej s otazníky)                   MC900413348 (med)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MC900437555 (obličej s taškou)                      MC900441748 (sendvič)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MC900411894 (vejce se šunkou)                      MC900232197 (máslo)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MC900412970 (čaj s rohlíkem</a:t>
            </a:r>
            <a:r>
              <a:rPr lang="cs-CZ" sz="2000" dirty="0" smtClean="0"/>
              <a:t>)            MC900432485 (obličej s jablkem)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MC900250384 (chléb s medem</a:t>
            </a:r>
            <a:r>
              <a:rPr lang="cs-CZ" sz="2000" dirty="0" smtClean="0"/>
              <a:t>)          MC900425802 (obličej </a:t>
            </a:r>
            <a:r>
              <a:rPr lang="cs-CZ" sz="2000" smtClean="0"/>
              <a:t>s hrnkem)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MC900413254 (chléb se šunkou)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MC900112566 (čaj s citrónem)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MC900290269 (cornflakes)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MC900352112 (čaj)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MC900412950 (chléb)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MC900352356 (topinka)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MC900112384 (vajíčko)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MC900090177 (džus)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87624" y="260648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3220</TotalTime>
  <Words>520</Words>
  <Application>Microsoft Office PowerPoint</Application>
  <PresentationFormat>Předvádění na obrazovce (4:3)</PresentationFormat>
  <Paragraphs>80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253</cp:revision>
  <cp:lastPrinted>2012-10-06T15:49:19Z</cp:lastPrinted>
  <dcterms:created xsi:type="dcterms:W3CDTF">2012-09-11T13:55:05Z</dcterms:created>
  <dcterms:modified xsi:type="dcterms:W3CDTF">2013-04-25T04:58:21Z</dcterms:modified>
</cp:coreProperties>
</file>