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8" r:id="rId2"/>
    <p:sldId id="433" r:id="rId3"/>
    <p:sldId id="446" r:id="rId4"/>
    <p:sldId id="444" r:id="rId5"/>
    <p:sldId id="447" r:id="rId6"/>
    <p:sldId id="448" r:id="rId7"/>
    <p:sldId id="449" r:id="rId8"/>
    <p:sldId id="45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F7F9"/>
    <a:srgbClr val="FF66CC"/>
    <a:srgbClr val="FF3399"/>
    <a:srgbClr val="893EC2"/>
    <a:srgbClr val="68FF01"/>
    <a:srgbClr val="FF3300"/>
    <a:srgbClr val="F5B20B"/>
    <a:srgbClr val="FF0066"/>
    <a:srgbClr val="4447BC"/>
    <a:srgbClr val="AD6D5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>
        <p:scale>
          <a:sx n="66" d="100"/>
          <a:sy n="66" d="100"/>
        </p:scale>
        <p:origin x="-1422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5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</a:t>
          </a:r>
          <a:r>
            <a:rPr lang="cs-CZ" smtClean="0"/>
            <a:t>_ INOVACE_30_ </a:t>
          </a:r>
          <a:r>
            <a:rPr lang="cs-CZ" dirty="0" smtClean="0"/>
            <a:t>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WEATHER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704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VY_22</a:t>
          </a:r>
          <a:r>
            <a:rPr lang="cs-CZ" sz="2400" kern="1200" smtClean="0"/>
            <a:t>_ INOVACE_30_ </a:t>
          </a:r>
          <a:r>
            <a:rPr lang="cs-CZ" sz="2400" kern="1200" dirty="0" smtClean="0"/>
            <a:t>ANGLICKÝ JAZYK 5</a:t>
          </a:r>
          <a:endParaRPr lang="cs-CZ" sz="24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643169" y="1947222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4204086" y="3947327"/>
          <a:ext cx="1737801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WEATHER</a:t>
          </a:r>
          <a:endParaRPr lang="cs-CZ" sz="2400" b="1" kern="1200" dirty="0"/>
        </a:p>
      </dsp:txBody>
      <dsp:txXfrm>
        <a:off x="4204086" y="3947327"/>
        <a:ext cx="1737801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5.wmf"/><Relationship Id="rId4" Type="http://schemas.openxmlformats.org/officeDocument/2006/relationships/image" Target="../media/image7.pn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3688978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  <a:tabLst/>
              <a:defRPr/>
            </a:pPr>
            <a:endParaRPr kumimoji="0" lang="cs-CZ" sz="1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OVĚŘENÍ VE VÝUCE: </a:t>
            </a:r>
            <a:r>
              <a:rPr kumimoji="0" lang="cs-CZ" sz="28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9</a:t>
            </a:r>
            <a:r>
              <a:rPr lang="cs-CZ" sz="2800" noProof="0" dirty="0" smtClean="0">
                <a:latin typeface="Comic Sans MS" pitchFamily="66" charset="0"/>
              </a:rPr>
              <a:t>.4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. 2013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       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5.</a:t>
            </a: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KLÍČOVÁ SLOVA: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sunny,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rainy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windy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snowy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stormy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somewhat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cloudy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cloudy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, a </a:t>
            </a:r>
            <a:r>
              <a:rPr kumimoji="0" lang="cs-CZ" sz="28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forecast</a:t>
            </a:r>
            <a:endParaRPr kumimoji="0" lang="cs-CZ" sz="28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Arial" pitchFamily="34" charset="0"/>
              <a:buChar char="•"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ANOTACE: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DUM procvičuje slovní zásobu na dané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téma. </a:t>
            </a:r>
            <a:r>
              <a:rPr lang="cs-CZ" sz="2800" dirty="0" smtClean="0">
                <a:latin typeface="Comic Sans MS" pitchFamily="66" charset="0"/>
              </a:rPr>
              <a:t>Nacvičuje odpověď na otázku </a:t>
            </a:r>
            <a:r>
              <a:rPr lang="cs-CZ" sz="2800" i="1" dirty="0" smtClean="0">
                <a:latin typeface="Comic Sans MS" pitchFamily="66" charset="0"/>
              </a:rPr>
              <a:t>„</a:t>
            </a:r>
            <a:r>
              <a:rPr lang="cs-CZ" sz="2800" i="1" dirty="0" err="1" smtClean="0">
                <a:latin typeface="Comic Sans MS" pitchFamily="66" charset="0"/>
              </a:rPr>
              <a:t>What</a:t>
            </a:r>
            <a:r>
              <a:rPr lang="cs-CZ" sz="2800" i="1" dirty="0" smtClean="0">
                <a:latin typeface="Comic Sans MS" pitchFamily="66" charset="0"/>
              </a:rPr>
              <a:t>´s  </a:t>
            </a:r>
            <a:r>
              <a:rPr lang="cs-CZ" sz="2800" i="1" dirty="0" err="1" smtClean="0">
                <a:latin typeface="Comic Sans MS" pitchFamily="66" charset="0"/>
              </a:rPr>
              <a:t>the</a:t>
            </a:r>
            <a:r>
              <a:rPr lang="cs-CZ" sz="2800" i="1" dirty="0" smtClean="0">
                <a:latin typeface="Comic Sans MS" pitchFamily="66" charset="0"/>
              </a:rPr>
              <a:t> </a:t>
            </a:r>
            <a:r>
              <a:rPr lang="cs-CZ" sz="2800" i="1" dirty="0" err="1" smtClean="0">
                <a:latin typeface="Comic Sans MS" pitchFamily="66" charset="0"/>
              </a:rPr>
              <a:t>weather</a:t>
            </a:r>
            <a:r>
              <a:rPr lang="cs-CZ" sz="2800" i="1" dirty="0" smtClean="0">
                <a:latin typeface="Comic Sans MS" pitchFamily="66" charset="0"/>
              </a:rPr>
              <a:t> </a:t>
            </a:r>
            <a:r>
              <a:rPr lang="cs-CZ" sz="2800" i="1" dirty="0" err="1" smtClean="0">
                <a:latin typeface="Comic Sans MS" pitchFamily="66" charset="0"/>
              </a:rPr>
              <a:t>like</a:t>
            </a:r>
            <a:r>
              <a:rPr lang="cs-CZ" sz="2800" i="1" dirty="0" smtClean="0">
                <a:latin typeface="Comic Sans MS" pitchFamily="66" charset="0"/>
              </a:rPr>
              <a:t>?“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WEATHER</a:t>
            </a:r>
            <a:endParaRPr lang="cs-CZ" sz="4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055403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3933056"/>
            <a:ext cx="1997798" cy="1167897"/>
          </a:xfrm>
          <a:prstGeom prst="rect">
            <a:avLst/>
          </a:prstGeom>
        </p:spPr>
      </p:pic>
      <p:pic>
        <p:nvPicPr>
          <p:cNvPr id="3" name="Obrázek 2" descr="MC900429815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908720"/>
            <a:ext cx="1584176" cy="1679227"/>
          </a:xfrm>
          <a:prstGeom prst="rect">
            <a:avLst/>
          </a:prstGeom>
        </p:spPr>
      </p:pic>
      <p:pic>
        <p:nvPicPr>
          <p:cNvPr id="5" name="Obrázek 4" descr="MC900331453.WMF"/>
          <p:cNvPicPr>
            <a:picLocks noChangeAspect="1"/>
          </p:cNvPicPr>
          <p:nvPr/>
        </p:nvPicPr>
        <p:blipFill>
          <a:blip r:embed="rId4" cstate="print"/>
          <a:srcRect b="22727"/>
          <a:stretch>
            <a:fillRect/>
          </a:stretch>
        </p:blipFill>
        <p:spPr>
          <a:xfrm>
            <a:off x="6516216" y="2420888"/>
            <a:ext cx="897553" cy="1281420"/>
          </a:xfrm>
          <a:prstGeom prst="rect">
            <a:avLst/>
          </a:prstGeom>
        </p:spPr>
      </p:pic>
      <p:pic>
        <p:nvPicPr>
          <p:cNvPr id="6" name="Obrázek 5" descr="MC900078822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4941168"/>
            <a:ext cx="1872208" cy="152626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27584" y="2852936"/>
            <a:ext cx="4464496" cy="646986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The</a:t>
            </a:r>
            <a:r>
              <a:rPr lang="cs-CZ" sz="3200" b="1" dirty="0" smtClean="0">
                <a:latin typeface="Comic Sans MS" pitchFamily="66" charset="0"/>
              </a:rPr>
              <a:t> sun </a:t>
            </a:r>
            <a:r>
              <a:rPr lang="cs-CZ" sz="3200" b="1" dirty="0" err="1" smtClean="0">
                <a:latin typeface="Comic Sans MS" pitchFamily="66" charset="0"/>
              </a:rPr>
              <a:t>is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shining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4221088"/>
            <a:ext cx="4464496" cy="646986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The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snow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is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snowing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5517232"/>
            <a:ext cx="4464496" cy="646986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The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wind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is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blowing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1628800"/>
            <a:ext cx="4464496" cy="646986"/>
          </a:xfrm>
          <a:prstGeom prst="roundRect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atin typeface="Comic Sans MS" pitchFamily="66" charset="0"/>
              </a:rPr>
              <a:t>The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rain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is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 err="1" smtClean="0">
                <a:latin typeface="Comic Sans MS" pitchFamily="66" charset="0"/>
              </a:rPr>
              <a:t>raining</a:t>
            </a:r>
            <a:r>
              <a:rPr lang="cs-CZ" sz="3200" b="1" dirty="0" smtClean="0">
                <a:latin typeface="Comic Sans MS" pitchFamily="66" charset="0"/>
              </a:rPr>
              <a:t>.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2195736" y="260648"/>
            <a:ext cx="3672408" cy="936104"/>
          </a:xfrm>
          <a:prstGeom prst="cloudCallout">
            <a:avLst>
              <a:gd name="adj1" fmla="val -60334"/>
              <a:gd name="adj2" fmla="val 3256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 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60648"/>
            <a:ext cx="1024114" cy="11521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C90043159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1772816"/>
            <a:ext cx="1274326" cy="1274326"/>
          </a:xfrm>
          <a:prstGeom prst="rect">
            <a:avLst/>
          </a:prstGeom>
        </p:spPr>
      </p:pic>
      <p:pic>
        <p:nvPicPr>
          <p:cNvPr id="5" name="Obrázek 4" descr="MC90043258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1484784"/>
            <a:ext cx="1512168" cy="1512168"/>
          </a:xfrm>
          <a:prstGeom prst="rect">
            <a:avLst/>
          </a:prstGeom>
        </p:spPr>
      </p:pic>
      <p:pic>
        <p:nvPicPr>
          <p:cNvPr id="6" name="Obrázek 5" descr="MC900432588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403648" y="4581128"/>
            <a:ext cx="1440160" cy="1440160"/>
          </a:xfrm>
          <a:prstGeom prst="rect">
            <a:avLst/>
          </a:prstGeom>
        </p:spPr>
      </p:pic>
      <p:pic>
        <p:nvPicPr>
          <p:cNvPr id="7" name="Obrázek 6" descr="MC900432589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3501008"/>
            <a:ext cx="1296144" cy="1296144"/>
          </a:xfrm>
          <a:prstGeom prst="rect">
            <a:avLst/>
          </a:prstGeom>
        </p:spPr>
      </p:pic>
      <p:pic>
        <p:nvPicPr>
          <p:cNvPr id="8" name="Obrázek 7" descr="MC90043259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380312" y="3645024"/>
            <a:ext cx="1224136" cy="1224136"/>
          </a:xfrm>
          <a:prstGeom prst="rect">
            <a:avLst/>
          </a:prstGeom>
        </p:spPr>
      </p:pic>
      <p:pic>
        <p:nvPicPr>
          <p:cNvPr id="9" name="Obrázek 8" descr="MC900432591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043608" y="2636912"/>
            <a:ext cx="1368152" cy="1368152"/>
          </a:xfrm>
          <a:prstGeom prst="rect">
            <a:avLst/>
          </a:prstGeom>
        </p:spPr>
      </p:pic>
      <p:sp>
        <p:nvSpPr>
          <p:cNvPr id="21" name="Obláček 20"/>
          <p:cNvSpPr/>
          <p:nvPr/>
        </p:nvSpPr>
        <p:spPr>
          <a:xfrm>
            <a:off x="2483768" y="188640"/>
            <a:ext cx="6408712" cy="1224136"/>
          </a:xfrm>
          <a:prstGeom prst="cloudCallout">
            <a:avLst>
              <a:gd name="adj1" fmla="val -58727"/>
              <a:gd name="adj2" fmla="val 68322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´s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weather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…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2" name="Obrázek 21" descr="MC900055403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923928" y="5157192"/>
            <a:ext cx="1997798" cy="1167897"/>
          </a:xfrm>
          <a:prstGeom prst="rect">
            <a:avLst/>
          </a:prstGeom>
        </p:spPr>
      </p:pic>
      <p:sp>
        <p:nvSpPr>
          <p:cNvPr id="23" name="Zaoblený obdélník 22"/>
          <p:cNvSpPr/>
          <p:nvPr/>
        </p:nvSpPr>
        <p:spPr>
          <a:xfrm>
            <a:off x="5076056" y="4077072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SUNNY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4869160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SNOWY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652120" y="5949280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WINDY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187624" y="5949280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RAINY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444208" y="2204864"/>
            <a:ext cx="2267744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SOMEWHAT CLOUDY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971600" y="3861048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CLOUDY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275856" y="2708920"/>
            <a:ext cx="1944216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STORMY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620688"/>
            <a:ext cx="1280143" cy="1440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C90043159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5661248"/>
            <a:ext cx="961707" cy="961707"/>
          </a:xfrm>
          <a:prstGeom prst="rect">
            <a:avLst/>
          </a:prstGeom>
        </p:spPr>
      </p:pic>
      <p:pic>
        <p:nvPicPr>
          <p:cNvPr id="5" name="Obrázek 4" descr="MC90043258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19872" y="5517232"/>
            <a:ext cx="1008112" cy="1008112"/>
          </a:xfrm>
          <a:prstGeom prst="rect">
            <a:avLst/>
          </a:prstGeom>
        </p:spPr>
      </p:pic>
      <p:pic>
        <p:nvPicPr>
          <p:cNvPr id="6" name="Obrázek 5" descr="MC900432588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572000" y="5589240"/>
            <a:ext cx="936104" cy="936104"/>
          </a:xfrm>
          <a:prstGeom prst="rect">
            <a:avLst/>
          </a:prstGeom>
        </p:spPr>
      </p:pic>
      <p:pic>
        <p:nvPicPr>
          <p:cNvPr id="7" name="Obrázek 6" descr="MC900432589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403648" y="5589240"/>
            <a:ext cx="864096" cy="864096"/>
          </a:xfrm>
          <a:prstGeom prst="rect">
            <a:avLst/>
          </a:prstGeom>
        </p:spPr>
      </p:pic>
      <p:pic>
        <p:nvPicPr>
          <p:cNvPr id="8" name="Obrázek 7" descr="MC900432590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508104" y="5517232"/>
            <a:ext cx="936104" cy="936104"/>
          </a:xfrm>
          <a:prstGeom prst="rect">
            <a:avLst/>
          </a:prstGeom>
        </p:spPr>
      </p:pic>
      <p:pic>
        <p:nvPicPr>
          <p:cNvPr id="9" name="Obrázek 8" descr="MC900432591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444208" y="5661248"/>
            <a:ext cx="936104" cy="936104"/>
          </a:xfrm>
          <a:prstGeom prst="rect">
            <a:avLst/>
          </a:prstGeom>
        </p:spPr>
      </p:pic>
      <p:pic>
        <p:nvPicPr>
          <p:cNvPr id="20" name="Obrázek 19" descr="MC900428129déšť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39552" y="332656"/>
            <a:ext cx="1775576" cy="1656184"/>
          </a:xfrm>
          <a:prstGeom prst="rect">
            <a:avLst/>
          </a:prstGeom>
        </p:spPr>
      </p:pic>
      <p:sp>
        <p:nvSpPr>
          <p:cNvPr id="21" name="Obláček 20"/>
          <p:cNvSpPr/>
          <p:nvPr/>
        </p:nvSpPr>
        <p:spPr>
          <a:xfrm>
            <a:off x="2483768" y="188640"/>
            <a:ext cx="2880320" cy="936104"/>
          </a:xfrm>
          <a:prstGeom prst="cloudCallout">
            <a:avLst>
              <a:gd name="adj1" fmla="val -58727"/>
              <a:gd name="adj2" fmla="val 68322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Match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2" name="Obrázek 21" descr="MC900055403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452320" y="5661248"/>
            <a:ext cx="1116632" cy="652774"/>
          </a:xfrm>
          <a:prstGeom prst="rect">
            <a:avLst/>
          </a:prstGeom>
        </p:spPr>
      </p:pic>
      <p:sp>
        <p:nvSpPr>
          <p:cNvPr id="23" name="Zaoblený obdélník 22"/>
          <p:cNvSpPr/>
          <p:nvPr/>
        </p:nvSpPr>
        <p:spPr>
          <a:xfrm>
            <a:off x="683568" y="2420888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SUNNY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652120" y="4149080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SNOWY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652120" y="2420888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WINDY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55576" y="5013176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RAINY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11560" y="4005064"/>
            <a:ext cx="2267744" cy="64807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SOMEWHAT CLOUDY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5652120" y="3284984"/>
            <a:ext cx="1656184" cy="43204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CLOUDY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83568" y="3068960"/>
            <a:ext cx="1728192" cy="504056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STORMY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755576" y="980728"/>
            <a:ext cx="7992888" cy="568863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sunny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now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hot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cold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today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windy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today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raining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or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snowing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now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 nice </a:t>
            </a:r>
            <a:r>
              <a:rPr lang="cs-CZ" sz="3600" b="1" dirty="0" err="1" smtClean="0">
                <a:solidFill>
                  <a:schemeClr val="tx1"/>
                </a:solidFill>
                <a:latin typeface="Comic Sans MS" pitchFamily="66" charset="0"/>
              </a:rPr>
              <a:t>outside</a:t>
            </a:r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 descr="MC900428129déšť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260648"/>
            <a:ext cx="1368152" cy="1276156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3203848" y="404664"/>
            <a:ext cx="2880320" cy="936104"/>
          </a:xfrm>
          <a:prstGeom prst="cloudCallout">
            <a:avLst>
              <a:gd name="adj1" fmla="val -79387"/>
              <a:gd name="adj2" fmla="val 23357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Answer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29695.WMF"/>
          <p:cNvPicPr>
            <a:picLocks noChangeAspect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203848" y="404664"/>
            <a:ext cx="4968552" cy="6166404"/>
          </a:xfrm>
          <a:prstGeom prst="rect">
            <a:avLst/>
          </a:prstGeom>
        </p:spPr>
      </p:pic>
      <p:pic>
        <p:nvPicPr>
          <p:cNvPr id="3" name="Obrázek 2" descr="MC90043258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1628800"/>
            <a:ext cx="648072" cy="6480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Obrázek 3" descr="MC900431597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067944" y="5805264"/>
            <a:ext cx="648072" cy="6480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 descr="MC900432587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96136" y="3429000"/>
            <a:ext cx="648072" cy="6480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MC900432588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740352" y="4221088"/>
            <a:ext cx="648072" cy="6480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Obrázek 7" descr="MC900432591.PNG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rgbClr val="00B0F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7020272" y="2564904"/>
            <a:ext cx="648072" cy="6480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Obrázek 8" descr="MC900055403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44008" y="2060848"/>
            <a:ext cx="576064" cy="5760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Obrázek 9" descr="MC90043258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5301208"/>
            <a:ext cx="648072" cy="6480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Obrázek 11" descr="MC900432591.PNG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rgbClr val="00B0F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444208" y="4797152"/>
            <a:ext cx="648072" cy="6480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Obrázek 12" descr="MC900432590.PNG"/>
          <p:cNvPicPr>
            <a:picLocks noChangeAspect="1"/>
          </p:cNvPicPr>
          <p:nvPr/>
        </p:nvPicPr>
        <p:blipFill>
          <a:blip r:embed="rId9" cstate="print">
            <a:duotone>
              <a:prstClr val="black"/>
              <a:srgbClr val="A5F7F9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4932040" y="476672"/>
            <a:ext cx="648072" cy="6480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Obrázek 13" descr="MC900280666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83568" y="3789040"/>
            <a:ext cx="2328000" cy="2016224"/>
          </a:xfrm>
          <a:prstGeom prst="rect">
            <a:avLst/>
          </a:prstGeom>
        </p:spPr>
      </p:pic>
      <p:sp>
        <p:nvSpPr>
          <p:cNvPr id="15" name="Obláček 14"/>
          <p:cNvSpPr/>
          <p:nvPr/>
        </p:nvSpPr>
        <p:spPr>
          <a:xfrm>
            <a:off x="395536" y="476672"/>
            <a:ext cx="3672408" cy="1872208"/>
          </a:xfrm>
          <a:prstGeom prst="cloudCallout">
            <a:avLst>
              <a:gd name="adj1" fmla="val -26763"/>
              <a:gd name="adj2" fmla="val 121039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help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with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today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´s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forecast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96753"/>
            <a:ext cx="8208912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MC900434411 (obličej s otazníky)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MC900431597 (blesk)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MC900432588 (déšť)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MC900432589 (slunce)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MC900432590 (sníh)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MC900432587 (polojasno)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MC900432591 (zataženo)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MC900055403 (vítr)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MC900429815 (obličej sluníčko)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MC900428129 (obličej s deštníkem)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MC900331453 (sněžení)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MC900078822 (déšť – pán se psem)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MC900280666 (předpověď počasí)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MC900429695 (mapa Velké Británie)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404664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3966</TotalTime>
  <Words>272</Words>
  <Application>Microsoft Office PowerPoint</Application>
  <PresentationFormat>Předvádění na obrazovce (4:3)</PresentationFormat>
  <Paragraphs>61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267</cp:revision>
  <cp:lastPrinted>2012-10-06T15:49:19Z</cp:lastPrinted>
  <dcterms:created xsi:type="dcterms:W3CDTF">2012-09-11T13:55:05Z</dcterms:created>
  <dcterms:modified xsi:type="dcterms:W3CDTF">2013-04-29T17:35:42Z</dcterms:modified>
</cp:coreProperties>
</file>