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0"/>
  </p:notesMasterIdLst>
  <p:sldIdLst>
    <p:sldId id="258" r:id="rId2"/>
    <p:sldId id="433" r:id="rId3"/>
    <p:sldId id="459" r:id="rId4"/>
    <p:sldId id="460" r:id="rId5"/>
    <p:sldId id="458" r:id="rId6"/>
    <p:sldId id="462" r:id="rId7"/>
    <p:sldId id="461" r:id="rId8"/>
    <p:sldId id="44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8FF01"/>
    <a:srgbClr val="893EC2"/>
    <a:srgbClr val="FF3300"/>
    <a:srgbClr val="FF66CC"/>
    <a:srgbClr val="FF3399"/>
    <a:srgbClr val="AD6D53"/>
    <a:srgbClr val="4447BC"/>
    <a:srgbClr val="F5B20B"/>
    <a:srgbClr val="A5F7F9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>
        <p:scale>
          <a:sx n="66" d="100"/>
          <a:sy n="66" d="100"/>
        </p:scale>
        <p:origin x="-576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5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</a:t>
          </a:r>
          <a:r>
            <a:rPr lang="cs-CZ" smtClean="0"/>
            <a:t>_ INOVACE_35_ </a:t>
          </a:r>
          <a:r>
            <a:rPr lang="cs-CZ" dirty="0" smtClean="0"/>
            <a:t>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JOBS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51377" custScaleY="50155" custLinFactY="27739" custLinFactNeighborX="1521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</a:t>
          </a:r>
          <a:r>
            <a:rPr lang="cs-CZ" sz="2500" kern="1200" smtClean="0"/>
            <a:t>_ INOVACE_35_ </a:t>
          </a:r>
          <a:r>
            <a:rPr lang="cs-CZ" sz="2500" kern="1200" dirty="0" smtClean="0"/>
            <a:t>ANGLICKÝ JAZYK 5</a:t>
          </a:r>
          <a:endParaRPr lang="cs-CZ" sz="25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707093" y="2011146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4285714" y="3947327"/>
          <a:ext cx="1574545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JOBS</a:t>
          </a:r>
          <a:endParaRPr lang="cs-CZ" sz="2500" b="1" kern="1200" dirty="0"/>
        </a:p>
      </dsp:txBody>
      <dsp:txXfrm>
        <a:off x="4317775" y="3979388"/>
        <a:ext cx="1510423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10" Type="http://schemas.openxmlformats.org/officeDocument/2006/relationships/image" Target="../media/image17.wmf"/><Relationship Id="rId4" Type="http://schemas.openxmlformats.org/officeDocument/2006/relationships/image" Target="../media/image12.wmf"/><Relationship Id="rId9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41805638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869160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528" y="1340768"/>
            <a:ext cx="8568952" cy="517487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11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OVĚŘENÍ VE VÝUCE: 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14</a:t>
            </a:r>
            <a:r>
              <a:rPr lang="cs-CZ" sz="2800" noProof="0" dirty="0" smtClean="0">
                <a:latin typeface="Comic Sans MS" pitchFamily="66" charset="0"/>
              </a:rPr>
              <a:t>.5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. 2013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PŘEDMĚT: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Anglický jazyk       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ROČNÍK: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5.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KLÍČOVÁ SLOVA: 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 </a:t>
            </a:r>
            <a:r>
              <a:rPr kumimoji="0" lang="cs-CZ" sz="28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baker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</a:t>
            </a:r>
            <a:r>
              <a:rPr kumimoji="0" lang="cs-CZ" sz="28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dancer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</a:t>
            </a:r>
            <a:r>
              <a:rPr kumimoji="0" lang="cs-CZ" sz="28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singer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driver, a </a:t>
            </a:r>
            <a:r>
              <a:rPr kumimoji="0" lang="cs-CZ" sz="28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painter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</a:t>
            </a:r>
            <a:r>
              <a:rPr kumimoji="0" lang="cs-CZ" sz="28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teacher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</a:t>
            </a:r>
            <a:r>
              <a:rPr kumimoji="0" lang="cs-CZ" sz="28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builder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a </a:t>
            </a:r>
            <a:r>
              <a:rPr kumimoji="0" lang="cs-CZ" sz="280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policeman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</a:t>
            </a:r>
            <a:r>
              <a:rPr kumimoji="0" lang="cs-CZ" sz="280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postman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</a:t>
            </a:r>
            <a:r>
              <a:rPr kumimoji="0" lang="cs-CZ" sz="280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fireman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</a:t>
            </a:r>
            <a:r>
              <a:rPr kumimoji="0" lang="cs-CZ" sz="280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gardener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vet, a </a:t>
            </a:r>
            <a:r>
              <a:rPr kumimoji="0" lang="cs-CZ" sz="280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doctor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</a:t>
            </a:r>
            <a:r>
              <a:rPr kumimoji="0" lang="cs-CZ" sz="280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dentist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</a:t>
            </a:r>
            <a:r>
              <a:rPr kumimoji="0" lang="cs-CZ" sz="280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shop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</a:t>
            </a:r>
            <a:r>
              <a:rPr kumimoji="0" lang="cs-CZ" sz="280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assistant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ANOTACE: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DUM procvičuje slovní zásobu na dané téma.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Motivuje k vyhledávání neznámých slov ve slovníku.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5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JOBS</a:t>
            </a:r>
            <a:endParaRPr lang="cs-CZ" sz="4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212091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1916832"/>
            <a:ext cx="1825142" cy="1621231"/>
          </a:xfrm>
          <a:prstGeom prst="rect">
            <a:avLst/>
          </a:prstGeom>
        </p:spPr>
      </p:pic>
      <p:pic>
        <p:nvPicPr>
          <p:cNvPr id="4" name="Obrázek 3" descr="MC900251683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92280" y="1196752"/>
            <a:ext cx="976579" cy="1824228"/>
          </a:xfrm>
          <a:prstGeom prst="rect">
            <a:avLst/>
          </a:prstGeom>
        </p:spPr>
      </p:pic>
      <p:pic>
        <p:nvPicPr>
          <p:cNvPr id="6" name="Obrázek 5" descr="MC900334072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436096" y="2204864"/>
            <a:ext cx="1120140" cy="1817827"/>
          </a:xfrm>
          <a:prstGeom prst="rect">
            <a:avLst/>
          </a:prstGeom>
        </p:spPr>
      </p:pic>
      <p:pic>
        <p:nvPicPr>
          <p:cNvPr id="7" name="Obrázek 6" descr="MC900334108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76256" y="4077072"/>
            <a:ext cx="1520647" cy="1826971"/>
          </a:xfrm>
          <a:prstGeom prst="rect">
            <a:avLst/>
          </a:prstGeom>
        </p:spPr>
      </p:pic>
      <p:pic>
        <p:nvPicPr>
          <p:cNvPr id="8" name="Obrázek 7" descr="MC900334078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843808" y="1268760"/>
            <a:ext cx="1821485" cy="1704442"/>
          </a:xfrm>
          <a:prstGeom prst="rect">
            <a:avLst/>
          </a:prstGeom>
        </p:spPr>
      </p:pic>
      <p:pic>
        <p:nvPicPr>
          <p:cNvPr id="9" name="Obrázek 8" descr="MC900334096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043608" y="4365104"/>
            <a:ext cx="1520647" cy="1816913"/>
          </a:xfrm>
          <a:prstGeom prst="rect">
            <a:avLst/>
          </a:prstGeom>
        </p:spPr>
      </p:pic>
      <p:sp>
        <p:nvSpPr>
          <p:cNvPr id="10" name="Obláček 9"/>
          <p:cNvSpPr/>
          <p:nvPr/>
        </p:nvSpPr>
        <p:spPr>
          <a:xfrm>
            <a:off x="2483768" y="332656"/>
            <a:ext cx="4824536" cy="864096"/>
          </a:xfrm>
          <a:prstGeom prst="cloudCallout">
            <a:avLst>
              <a:gd name="adj1" fmla="val -60334"/>
              <a:gd name="adj2" fmla="val 32569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verbs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32656"/>
            <a:ext cx="1024114" cy="1152128"/>
          </a:xfrm>
          <a:prstGeom prst="rect">
            <a:avLst/>
          </a:prstGeom>
        </p:spPr>
      </p:pic>
      <p:cxnSp>
        <p:nvCxnSpPr>
          <p:cNvPr id="13" name="Přímá spojovací čára 12"/>
          <p:cNvCxnSpPr/>
          <p:nvPr/>
        </p:nvCxnSpPr>
        <p:spPr>
          <a:xfrm>
            <a:off x="3131840" y="3356992"/>
            <a:ext cx="208823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804248" y="3573016"/>
            <a:ext cx="208823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83568" y="4077072"/>
            <a:ext cx="208823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516216" y="6453336"/>
            <a:ext cx="208823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491880" y="6165304"/>
            <a:ext cx="208823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683568" y="6525344"/>
            <a:ext cx="208823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436096" y="4365104"/>
            <a:ext cx="172819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35" name="Obrázek 34" descr="MC900334168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635896" y="3861048"/>
            <a:ext cx="1621231" cy="18260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212091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1772816"/>
            <a:ext cx="1825142" cy="1621231"/>
          </a:xfrm>
          <a:prstGeom prst="rect">
            <a:avLst/>
          </a:prstGeom>
        </p:spPr>
      </p:pic>
      <p:pic>
        <p:nvPicPr>
          <p:cNvPr id="4" name="Obrázek 3" descr="MC900251683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92280" y="1196752"/>
            <a:ext cx="976579" cy="1824228"/>
          </a:xfrm>
          <a:prstGeom prst="rect">
            <a:avLst/>
          </a:prstGeom>
        </p:spPr>
      </p:pic>
      <p:pic>
        <p:nvPicPr>
          <p:cNvPr id="6" name="Obrázek 5" descr="MC900334072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436096" y="2204864"/>
            <a:ext cx="1120140" cy="1817827"/>
          </a:xfrm>
          <a:prstGeom prst="rect">
            <a:avLst/>
          </a:prstGeom>
        </p:spPr>
      </p:pic>
      <p:pic>
        <p:nvPicPr>
          <p:cNvPr id="7" name="Obrázek 6" descr="MC900334108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76256" y="4077072"/>
            <a:ext cx="1520647" cy="1826971"/>
          </a:xfrm>
          <a:prstGeom prst="rect">
            <a:avLst/>
          </a:prstGeom>
        </p:spPr>
      </p:pic>
      <p:pic>
        <p:nvPicPr>
          <p:cNvPr id="8" name="Obrázek 7" descr="MC900334078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843808" y="1268760"/>
            <a:ext cx="1821485" cy="1704442"/>
          </a:xfrm>
          <a:prstGeom prst="rect">
            <a:avLst/>
          </a:prstGeom>
        </p:spPr>
      </p:pic>
      <p:pic>
        <p:nvPicPr>
          <p:cNvPr id="9" name="Obrázek 8" descr="MC900334096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043608" y="4365104"/>
            <a:ext cx="1520647" cy="1816913"/>
          </a:xfrm>
          <a:prstGeom prst="rect">
            <a:avLst/>
          </a:prstGeom>
        </p:spPr>
      </p:pic>
      <p:sp>
        <p:nvSpPr>
          <p:cNvPr id="10" name="Obláček 9"/>
          <p:cNvSpPr/>
          <p:nvPr/>
        </p:nvSpPr>
        <p:spPr>
          <a:xfrm>
            <a:off x="2483768" y="332656"/>
            <a:ext cx="3960440" cy="720080"/>
          </a:xfrm>
          <a:prstGeom prst="cloudCallout">
            <a:avLst>
              <a:gd name="adj1" fmla="val -60334"/>
              <a:gd name="adj2" fmla="val 32569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Who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32656"/>
            <a:ext cx="1024114" cy="1152128"/>
          </a:xfrm>
          <a:prstGeom prst="rect">
            <a:avLst/>
          </a:prstGeom>
        </p:spPr>
      </p:pic>
      <p:cxnSp>
        <p:nvCxnSpPr>
          <p:cNvPr id="13" name="Přímá spojovací čára 12"/>
          <p:cNvCxnSpPr/>
          <p:nvPr/>
        </p:nvCxnSpPr>
        <p:spPr>
          <a:xfrm>
            <a:off x="3131840" y="3356992"/>
            <a:ext cx="208823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804248" y="3573016"/>
            <a:ext cx="208823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83568" y="3933056"/>
            <a:ext cx="208823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516216" y="6453336"/>
            <a:ext cx="208823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491880" y="6165304"/>
            <a:ext cx="208823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683568" y="6597352"/>
            <a:ext cx="208823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076056" y="4365104"/>
            <a:ext cx="208823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491880" y="299695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BAKE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092280" y="314096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SING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292080" y="400506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DANCE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660232" y="602128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BUILD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707904" y="573325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PAINT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971600" y="357301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DRIVE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27584" y="616530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TEACH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ER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27" name="Obrázek 26" descr="MC900334168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635896" y="3861048"/>
            <a:ext cx="1621231" cy="18260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allAtOnce"/>
      <p:bldP spid="21" grpId="0" build="allAtOnce"/>
      <p:bldP spid="22" grpId="0" build="allAtOnce"/>
      <p:bldP spid="23" grpId="0" build="allAtOnce"/>
      <p:bldP spid="24" grpId="0" build="allAtOnce"/>
      <p:bldP spid="25" grpId="0" build="allAtOnce"/>
      <p:bldP spid="26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24732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92280" y="4149080"/>
            <a:ext cx="1063625" cy="1825625"/>
          </a:xfrm>
          <a:prstGeom prst="rect">
            <a:avLst/>
          </a:prstGeom>
        </p:spPr>
      </p:pic>
      <p:pic>
        <p:nvPicPr>
          <p:cNvPr id="3" name="Obrázek 2" descr="MC900424162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1412776"/>
            <a:ext cx="1390650" cy="1835150"/>
          </a:xfrm>
          <a:prstGeom prst="rect">
            <a:avLst/>
          </a:prstGeom>
        </p:spPr>
      </p:pic>
      <p:pic>
        <p:nvPicPr>
          <p:cNvPr id="11" name="Obrázek 10" descr="MC900334066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5576" y="4437112"/>
            <a:ext cx="1474927" cy="1811426"/>
          </a:xfrm>
          <a:prstGeom prst="rect">
            <a:avLst/>
          </a:prstGeom>
        </p:spPr>
      </p:pic>
      <p:pic>
        <p:nvPicPr>
          <p:cNvPr id="12" name="Obrázek 11" descr="MC900334064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635896" y="4509120"/>
            <a:ext cx="1592885" cy="1814170"/>
          </a:xfrm>
          <a:prstGeom prst="rect">
            <a:avLst/>
          </a:prstGeom>
        </p:spPr>
      </p:pic>
      <p:pic>
        <p:nvPicPr>
          <p:cNvPr id="14" name="Obrázek 13" descr="MC900334022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308304" y="1484784"/>
            <a:ext cx="1359713" cy="1820570"/>
          </a:xfrm>
          <a:prstGeom prst="rect">
            <a:avLst/>
          </a:prstGeom>
        </p:spPr>
      </p:pic>
      <p:pic>
        <p:nvPicPr>
          <p:cNvPr id="18" name="Obrázek 17" descr="MC900251653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64088" y="2708920"/>
            <a:ext cx="1445666" cy="1837944"/>
          </a:xfrm>
          <a:prstGeom prst="rect">
            <a:avLst/>
          </a:prstGeom>
        </p:spPr>
      </p:pic>
      <p:pic>
        <p:nvPicPr>
          <p:cNvPr id="19" name="Obrázek 18" descr="MC900251667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627784" y="2924944"/>
            <a:ext cx="1143914" cy="1813255"/>
          </a:xfrm>
          <a:prstGeom prst="rect">
            <a:avLst/>
          </a:prstGeom>
        </p:spPr>
      </p:pic>
      <p:sp>
        <p:nvSpPr>
          <p:cNvPr id="20" name="Obláček 19"/>
          <p:cNvSpPr/>
          <p:nvPr/>
        </p:nvSpPr>
        <p:spPr>
          <a:xfrm>
            <a:off x="2483768" y="332656"/>
            <a:ext cx="3960440" cy="720080"/>
          </a:xfrm>
          <a:prstGeom prst="cloudCallout">
            <a:avLst>
              <a:gd name="adj1" fmla="val -60334"/>
              <a:gd name="adj2" fmla="val 32569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Who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who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32656"/>
            <a:ext cx="1024114" cy="1152128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6516216" y="548680"/>
            <a:ext cx="180020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FIREMAN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228184" y="548680"/>
            <a:ext cx="201622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POSTMAN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092280" y="548680"/>
            <a:ext cx="1224136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VET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444208" y="476672"/>
            <a:ext cx="180020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DOCTOR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300192" y="548680"/>
            <a:ext cx="201622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GARDENER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04248" y="476672"/>
            <a:ext cx="180020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DENTIST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580112" y="548680"/>
            <a:ext cx="3168352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SHOP ASSISTANT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156176" y="476672"/>
            <a:ext cx="216024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POLICEMAN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30" name="Obrázek 29" descr="MC900424174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83568" y="1844824"/>
            <a:ext cx="879475" cy="1819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4" y="260648"/>
          <a:ext cx="6120680" cy="6304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6400"/>
                <a:gridCol w="406400"/>
                <a:gridCol w="411336"/>
                <a:gridCol w="401464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31080"/>
              </a:tblGrid>
              <a:tr h="370840"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rgbClr val="FF33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499992" y="18864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číšník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88224" y="5486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kadeřník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99992" y="98072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učitel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39952" y="134076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hasič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99992" y="170080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zubař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47864" y="234888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stavitel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0" y="278092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listonoš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47864" y="350100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hráč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393305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doktor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4293096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zdravotní sestra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494116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dělník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64088" y="53732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policista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99992" y="580526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zahradník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75856" y="616530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pekař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7" name="Obláček 16"/>
          <p:cNvSpPr/>
          <p:nvPr/>
        </p:nvSpPr>
        <p:spPr>
          <a:xfrm>
            <a:off x="6012160" y="1772816"/>
            <a:ext cx="2808312" cy="1008112"/>
          </a:xfrm>
          <a:prstGeom prst="cloudCallout">
            <a:avLst>
              <a:gd name="adj1" fmla="val 11863"/>
              <a:gd name="adj2" fmla="val 161571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Use a 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dictionary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4077072"/>
            <a:ext cx="1136500" cy="11967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260648"/>
          <a:ext cx="6120680" cy="6304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31080"/>
              </a:tblGrid>
              <a:tr h="370840"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W</a:t>
                      </a:r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</a:t>
                      </a:r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rgbClr val="FF33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Y</a:t>
                      </a:r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U</a:t>
                      </a:r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W</a:t>
                      </a:r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364088" y="18864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číšník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08304" y="62068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kadeřník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0072" y="98072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učitel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134076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hasič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170080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zubař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67944" y="242088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stavitel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20072" y="278092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listonoš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67944" y="350100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hráč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393305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doktor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4293096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zdravotní sestra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501317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dělník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53732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policista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580526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zahradník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67944" y="616530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pekař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7" name="Mrak 16"/>
          <p:cNvSpPr/>
          <p:nvPr/>
        </p:nvSpPr>
        <p:spPr>
          <a:xfrm>
            <a:off x="6444208" y="3068960"/>
            <a:ext cx="2448272" cy="1008112"/>
          </a:xfrm>
          <a:prstGeom prst="cloud">
            <a:avLst/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Checking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980729"/>
            <a:ext cx="8208912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000" dirty="0" smtClean="0">
                <a:hlinkClick r:id="rId3"/>
              </a:rPr>
              <a:t>http://office.</a:t>
            </a:r>
            <a:r>
              <a:rPr lang="cs-CZ" sz="2000" dirty="0" err="1" smtClean="0">
                <a:hlinkClick r:id="rId3"/>
              </a:rPr>
              <a:t>microsoft.com</a:t>
            </a:r>
            <a:r>
              <a:rPr lang="cs-CZ" sz="2000" dirty="0" smtClean="0"/>
              <a:t> </a:t>
            </a:r>
            <a:r>
              <a:rPr lang="cs-CZ" dirty="0" smtClean="0"/>
              <a:t>: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dirty="0" smtClean="0"/>
              <a:t>MC900434411 (obličej s otazníky)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dirty="0" smtClean="0"/>
              <a:t>MC900440428 (obličej píše)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MC900424732 (veterinářka)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MC900424162 (listonoš)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MC900334108 (stavitel)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MC900334096 (učitel)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MC900334078 (pekař)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MC900334072 (tanečnice)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MC900334066 (zahradník)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MC900334064 (prodavač)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MC900334168 (malíř)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MC900334022 (zubař)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MC900251683 (zpěvačka)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MC900251653 (hasič)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MC900251667 (doktor)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MC900212091 (řidič)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MC900424174 (policista)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03648" y="260648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4310</TotalTime>
  <Words>379</Words>
  <Application>Microsoft Office PowerPoint</Application>
  <PresentationFormat>Předvádění na obrazovce (4:3)</PresentationFormat>
  <Paragraphs>179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272</cp:revision>
  <cp:lastPrinted>2012-10-06T15:49:19Z</cp:lastPrinted>
  <dcterms:created xsi:type="dcterms:W3CDTF">2012-09-11T13:55:05Z</dcterms:created>
  <dcterms:modified xsi:type="dcterms:W3CDTF">2013-05-17T09:10:00Z</dcterms:modified>
</cp:coreProperties>
</file>