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5" r:id="rId9"/>
    <p:sldId id="264" r:id="rId10"/>
    <p:sldId id="267" r:id="rId11"/>
    <p:sldId id="268" r:id="rId12"/>
    <p:sldId id="269" r:id="rId13"/>
    <p:sldId id="270" r:id="rId14"/>
    <p:sldId id="271" r:id="rId15"/>
    <p:sldId id="259" r:id="rId16"/>
    <p:sldId id="266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661F75-6EF5-4370-8D29-EA8E82F91592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A6AB7C-8374-470D-A85B-D420950B59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661F75-6EF5-4370-8D29-EA8E82F91592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A6AB7C-8374-470D-A85B-D420950B59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661F75-6EF5-4370-8D29-EA8E82F91592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A6AB7C-8374-470D-A85B-D420950B59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661F75-6EF5-4370-8D29-EA8E82F91592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A6AB7C-8374-470D-A85B-D420950B59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661F75-6EF5-4370-8D29-EA8E82F91592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A6AB7C-8374-470D-A85B-D420950B59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661F75-6EF5-4370-8D29-EA8E82F91592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A6AB7C-8374-470D-A85B-D420950B59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661F75-6EF5-4370-8D29-EA8E82F91592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A6AB7C-8374-470D-A85B-D420950B59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661F75-6EF5-4370-8D29-EA8E82F91592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A6AB7C-8374-470D-A85B-D420950B59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661F75-6EF5-4370-8D29-EA8E82F91592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A6AB7C-8374-470D-A85B-D420950B59AF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661F75-6EF5-4370-8D29-EA8E82F91592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A6AB7C-8374-470D-A85B-D420950B59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661F75-6EF5-4370-8D29-EA8E82F91592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A6AB7C-8374-470D-A85B-D420950B59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93661F75-6EF5-4370-8D29-EA8E82F91592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8FA6AB7C-8374-470D-A85B-D420950B59A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www.google.cz/imgres?q=do%C5%BE%C3%ADnkov%C3%BD+v%C4%9Bnec&amp;hl=cs&amp;tbo=d&amp;biw=1366&amp;bih=667&amp;tbm=isch&amp;tbnid=CV2a53HUTFCvPM:&amp;imgrefurl=http://doudleban.byl.cz/dozinky/dozinky-hl.htm&amp;docid=O-oZOsmytvVclM&amp;imgurl=http://doudleban.byl.cz/dozinky/dozinkovy%20venec-2003.jpg&amp;w=250&amp;h=247&amp;ei=lxTqUMXFBMSqtAaPiICwDQ&amp;zoom=1&amp;iact=hc&amp;vpx=4&amp;vpy=127&amp;dur=76&amp;hovh=197&amp;hovw=200&amp;tx=67&amp;ty=94&amp;sig=102017272120240730438&amp;page=1&amp;tbnh=142&amp;tbnw=144&amp;start=0&amp;ndsp=26&amp;ved=1t:429,r:0,s:0,i:85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www.google.cz/imgres?q=do%C4%8Desn%C3%A1&amp;hl=cs&amp;tbo=d&amp;biw=1366&amp;bih=667&amp;tbm=isch&amp;tbnid=4MlgvTLuoxIQiM:&amp;imgrefurl=http://www.krusovice.cz/na-chmelu/docesne/&amp;docid=iGHL46GdfNufxM&amp;imgurl=http://www.krusovice.cz/public/galleries/12/11546/_thbs_/400X300__dsc01471.JPG?da9363109e40d266f22857117ed8bf5b&amp;w=400&amp;h=300&amp;ei=qRfqUMvrJ8mctQb4gYGgBg&amp;zoom=1&amp;iact=hc&amp;vpx=668&amp;vpy=27&amp;dur=1841&amp;hovh=194&amp;hovw=259&amp;tx=149&amp;ty=86&amp;sig=102017272120240730438&amp;page=1&amp;tbnh=141&amp;tbnw=177&amp;start=0&amp;ndsp=28&amp;ved=1t:429,r:4,s:0,i:97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www.google.cz/imgres?q=vinobran%C3%AD&amp;hl=cs&amp;tbo=d&amp;biw=1366&amp;bih=667&amp;tbm=isch&amp;tbnid=c9QaNJBWxHs8zM:&amp;imgrefurl=http://www.novinky.cz/vase-zpravy/jihomoravsky-kraj/breclav/2402-6698-valticke-vinobrani-ocekava-navstevu-nekolika-set-krojovanych-ucastniku.html&amp;docid=0HA1ku8kZXxuuM&amp;imgurl=http://im.novinky.cz/mynews/219/22196-top_foto1-kh9mn.jpg&amp;w=600&amp;h=338&amp;ei=wxrqUIW9E83AswaG0YGQCQ&amp;zoom=1&amp;iact=hc&amp;vpx=739&amp;vpy=353&amp;dur=3083&amp;hovh=168&amp;hovw=299&amp;tx=185&amp;ty=112&amp;sig=102017272120240730438&amp;page=2&amp;tbnh=134&amp;tbnw=234&amp;start=22&amp;ndsp=27&amp;ved=1t:429,r:40,s:0,i:250" TargetMode="Externa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404665"/>
            <a:ext cx="8712968" cy="1368151"/>
          </a:xfrm>
        </p:spPr>
        <p:txBody>
          <a:bodyPr anchor="ctr">
            <a:normAutofit/>
          </a:bodyPr>
          <a:lstStyle/>
          <a:p>
            <a:pPr algn="ctr"/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Rok v jeho proměnách a slavnostech</a:t>
            </a:r>
            <a:endParaRPr lang="cs-CZ" sz="3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1916832"/>
            <a:ext cx="7776864" cy="2952328"/>
          </a:xfrm>
        </p:spPr>
        <p:txBody>
          <a:bodyPr anchor="ctr">
            <a:normAutofit/>
          </a:bodyPr>
          <a:lstStyle/>
          <a:p>
            <a:pPr algn="ctr"/>
            <a:r>
              <a:rPr lang="cs-CZ" sz="6600" b="1" dirty="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Dožínky </a:t>
            </a:r>
          </a:p>
          <a:p>
            <a:pPr algn="ctr"/>
            <a:r>
              <a:rPr lang="cs-CZ" sz="6600" b="1" dirty="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oslavy sklizně</a:t>
            </a:r>
            <a:endParaRPr lang="cs-CZ" sz="6600" b="1" dirty="0">
              <a:solidFill>
                <a:schemeClr val="tx1">
                  <a:lumMod val="95000"/>
                  <a:lumOff val="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55480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675724"/>
            <a:ext cx="8640960" cy="924475"/>
          </a:xfrm>
        </p:spPr>
        <p:txBody>
          <a:bodyPr/>
          <a:lstStyle/>
          <a:p>
            <a:pPr algn="ctr"/>
            <a:r>
              <a:rPr lang="cs-CZ" sz="4400" b="1" dirty="0" smtClean="0"/>
              <a:t>Dožínky – oslavy sklizně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28801"/>
            <a:ext cx="8640960" cy="4896544"/>
          </a:xfrm>
        </p:spPr>
        <p:txBody>
          <a:bodyPr>
            <a:normAutofit/>
          </a:bodyPr>
          <a:lstStyle/>
          <a:p>
            <a:r>
              <a:rPr lang="cs-CZ" sz="2800" dirty="0"/>
              <a:t>Základní škola Choltice, okres Pardubice – „Učíme se pro život“</a:t>
            </a:r>
          </a:p>
          <a:p>
            <a:r>
              <a:rPr lang="cs-CZ" sz="2800" dirty="0"/>
              <a:t>Šablona: č. III/2 Inovace a zkvalitnění výuky pomocí ICT</a:t>
            </a:r>
          </a:p>
          <a:p>
            <a:r>
              <a:rPr lang="cs-CZ" sz="2800" dirty="0"/>
              <a:t>Pořadové číslo: </a:t>
            </a:r>
            <a:r>
              <a:rPr lang="cs-CZ" sz="2800" dirty="0" smtClean="0"/>
              <a:t>43</a:t>
            </a:r>
            <a:endParaRPr lang="cs-CZ" sz="2800" dirty="0"/>
          </a:p>
          <a:p>
            <a:r>
              <a:rPr lang="cs-CZ" sz="2800" dirty="0"/>
              <a:t>Autor: Machová Alena</a:t>
            </a:r>
          </a:p>
          <a:p>
            <a:r>
              <a:rPr lang="cs-CZ" sz="2800" dirty="0"/>
              <a:t>Ověření ve výuce: 6. třída</a:t>
            </a:r>
          </a:p>
          <a:p>
            <a:r>
              <a:rPr lang="cs-CZ" sz="2800" dirty="0"/>
              <a:t>Datum ověření: 9</a:t>
            </a:r>
            <a:r>
              <a:rPr lang="cs-CZ" sz="2800" dirty="0" smtClean="0"/>
              <a:t>. </a:t>
            </a:r>
            <a:r>
              <a:rPr lang="cs-CZ" sz="2800" dirty="0"/>
              <a:t>10. 2012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6753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0300" y="1724025"/>
            <a:ext cx="6883400" cy="3408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2436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188641"/>
            <a:ext cx="7125113" cy="1080120"/>
          </a:xfrm>
        </p:spPr>
        <p:txBody>
          <a:bodyPr/>
          <a:lstStyle/>
          <a:p>
            <a:r>
              <a:rPr lang="cs-CZ" sz="5400" dirty="0" smtClean="0"/>
              <a:t>Metodika: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8640960" cy="5184577"/>
          </a:xfrm>
        </p:spPr>
        <p:txBody>
          <a:bodyPr anchor="t"/>
          <a:lstStyle/>
          <a:p>
            <a:pPr marL="388620" lvl="0">
              <a:spcAft>
                <a:spcPts val="300"/>
              </a:spcAft>
              <a:buClr>
                <a:schemeClr val="tx1">
                  <a:lumMod val="95000"/>
                  <a:lumOff val="5000"/>
                </a:schemeClr>
              </a:buClr>
              <a:buSzPct val="130000"/>
              <a:buFont typeface="Wingdings" pitchFamily="2" charset="2"/>
              <a:buChar char="ü"/>
            </a:pPr>
            <a:r>
              <a:rPr lang="cs-CZ" sz="2400" dirty="0">
                <a:solidFill>
                  <a:schemeClr val="tx1"/>
                </a:solidFill>
                <a:latin typeface="Trebuchet MS"/>
              </a:rPr>
              <a:t>Žákům promítneme prezentaci, kterou lze doplnit vlastním výkladem.</a:t>
            </a:r>
          </a:p>
          <a:p>
            <a:pPr marL="388620" lvl="0">
              <a:spcAft>
                <a:spcPts val="300"/>
              </a:spcAft>
              <a:buClr>
                <a:schemeClr val="tx1">
                  <a:lumMod val="95000"/>
                  <a:lumOff val="5000"/>
                </a:schemeClr>
              </a:buClr>
              <a:buSzPct val="130000"/>
              <a:buFont typeface="Wingdings" pitchFamily="2" charset="2"/>
              <a:buChar char="ü"/>
            </a:pPr>
            <a:r>
              <a:rPr lang="cs-CZ" sz="2400" dirty="0">
                <a:solidFill>
                  <a:schemeClr val="tx1"/>
                </a:solidFill>
                <a:latin typeface="Trebuchet MS"/>
              </a:rPr>
              <a:t>Z prezentace vybereme několik nejdůležitějších poznámek jako zápis. </a:t>
            </a:r>
          </a:p>
          <a:p>
            <a:pPr marL="388620" lvl="0">
              <a:spcAft>
                <a:spcPts val="300"/>
              </a:spcAft>
              <a:buClr>
                <a:schemeClr val="tx1">
                  <a:lumMod val="95000"/>
                  <a:lumOff val="5000"/>
                </a:schemeClr>
              </a:buClr>
              <a:buSzPct val="130000"/>
              <a:buFont typeface="Wingdings" pitchFamily="2" charset="2"/>
              <a:buChar char="ü"/>
            </a:pPr>
            <a:r>
              <a:rPr lang="cs-CZ" sz="2400" dirty="0">
                <a:solidFill>
                  <a:schemeClr val="tx1"/>
                </a:solidFill>
                <a:latin typeface="Trebuchet MS"/>
              </a:rPr>
              <a:t>Pro kontrolu pozornosti žáků při výkladu je určen závěrečný test.</a:t>
            </a:r>
            <a:br>
              <a:rPr lang="cs-CZ" sz="2400" dirty="0">
                <a:solidFill>
                  <a:schemeClr val="tx1"/>
                </a:solidFill>
                <a:latin typeface="Trebuchet MS"/>
              </a:rPr>
            </a:br>
            <a:endParaRPr lang="cs-CZ" sz="2400" dirty="0">
              <a:solidFill>
                <a:schemeClr val="tx1"/>
              </a:solidFill>
              <a:latin typeface="Trebuchet MS"/>
            </a:endParaRPr>
          </a:p>
          <a:p>
            <a:pPr marL="388620" lvl="0">
              <a:spcAft>
                <a:spcPts val="300"/>
              </a:spcAft>
              <a:buClr>
                <a:schemeClr val="tx1">
                  <a:lumMod val="95000"/>
                  <a:lumOff val="5000"/>
                </a:schemeClr>
              </a:buClr>
              <a:buSzPct val="130000"/>
              <a:buFont typeface="Wingdings" pitchFamily="2" charset="2"/>
              <a:buChar char="ü"/>
            </a:pPr>
            <a:r>
              <a:rPr lang="cs-CZ" sz="2400" u="sng" dirty="0">
                <a:solidFill>
                  <a:schemeClr val="tx1"/>
                </a:solidFill>
                <a:latin typeface="Trebuchet MS"/>
              </a:rPr>
              <a:t>Cíl:</a:t>
            </a:r>
            <a:r>
              <a:rPr lang="cs-CZ" sz="2400" dirty="0">
                <a:solidFill>
                  <a:schemeClr val="tx1"/>
                </a:solidFill>
                <a:latin typeface="Trebuchet MS"/>
              </a:rPr>
              <a:t> Žáci </a:t>
            </a:r>
            <a:r>
              <a:rPr lang="cs-CZ" sz="2400" dirty="0" smtClean="0">
                <a:solidFill>
                  <a:schemeClr val="tx1"/>
                </a:solidFill>
                <a:latin typeface="Trebuchet MS"/>
              </a:rPr>
              <a:t>by </a:t>
            </a:r>
            <a:r>
              <a:rPr lang="cs-CZ" sz="2400" dirty="0">
                <a:solidFill>
                  <a:schemeClr val="tx1"/>
                </a:solidFill>
                <a:latin typeface="Trebuchet MS"/>
              </a:rPr>
              <a:t>měli </a:t>
            </a:r>
            <a:r>
              <a:rPr lang="cs-CZ" sz="2400" dirty="0" smtClean="0">
                <a:solidFill>
                  <a:schemeClr val="tx1"/>
                </a:solidFill>
                <a:latin typeface="Trebuchet MS"/>
              </a:rPr>
              <a:t>porozumět </a:t>
            </a:r>
            <a:r>
              <a:rPr lang="cs-CZ" sz="2400" dirty="0">
                <a:solidFill>
                  <a:schemeClr val="tx1"/>
                </a:solidFill>
                <a:latin typeface="Trebuchet MS"/>
              </a:rPr>
              <a:t>novým </a:t>
            </a:r>
            <a:r>
              <a:rPr lang="cs-CZ" sz="2400" dirty="0" smtClean="0">
                <a:solidFill>
                  <a:schemeClr val="tx1"/>
                </a:solidFill>
                <a:latin typeface="Trebuchet MS"/>
              </a:rPr>
              <a:t>pojmům, seznámit se se zvyky a tradicemi.</a:t>
            </a:r>
            <a:r>
              <a:rPr lang="cs-CZ" sz="2400" dirty="0">
                <a:solidFill>
                  <a:schemeClr val="tx1"/>
                </a:solidFill>
                <a:latin typeface="Trebuchet MS"/>
              </a:rPr>
              <a:t/>
            </a:r>
            <a:br>
              <a:rPr lang="cs-CZ" sz="2400" dirty="0">
                <a:solidFill>
                  <a:schemeClr val="tx1"/>
                </a:solidFill>
                <a:latin typeface="Trebuchet MS"/>
              </a:rPr>
            </a:br>
            <a:endParaRPr lang="cs-CZ" sz="2400" dirty="0">
              <a:solidFill>
                <a:schemeClr val="tx1"/>
              </a:solidFill>
              <a:latin typeface="Trebuchet MS"/>
            </a:endParaRPr>
          </a:p>
          <a:p>
            <a:pPr marL="388620" lvl="0">
              <a:spcAft>
                <a:spcPts val="300"/>
              </a:spcAft>
              <a:buClr>
                <a:schemeClr val="tx1">
                  <a:lumMod val="95000"/>
                  <a:lumOff val="5000"/>
                </a:schemeClr>
              </a:buClr>
              <a:buSzPct val="130000"/>
              <a:buFont typeface="Wingdings" pitchFamily="2" charset="2"/>
              <a:buChar char="ü"/>
            </a:pPr>
            <a:r>
              <a:rPr lang="cs-CZ" sz="2400" u="sng" dirty="0">
                <a:solidFill>
                  <a:schemeClr val="tx1"/>
                </a:solidFill>
                <a:latin typeface="Trebuchet MS"/>
              </a:rPr>
              <a:t>Klíčová slova:</a:t>
            </a:r>
            <a:r>
              <a:rPr lang="cs-CZ" sz="2400" dirty="0">
                <a:solidFill>
                  <a:schemeClr val="tx1"/>
                </a:solidFill>
                <a:latin typeface="Trebuchet MS"/>
              </a:rPr>
              <a:t> </a:t>
            </a:r>
            <a:r>
              <a:rPr lang="cs-CZ" sz="2400" dirty="0" smtClean="0">
                <a:solidFill>
                  <a:schemeClr val="tx1"/>
                </a:solidFill>
                <a:latin typeface="Trebuchet MS"/>
              </a:rPr>
              <a:t>dožínky, sklizeň, dočesná, vinobraní, pranostiky.</a:t>
            </a:r>
            <a:endParaRPr lang="cs-CZ" sz="2400" dirty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6456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188641"/>
            <a:ext cx="7125113" cy="936104"/>
          </a:xfrm>
        </p:spPr>
        <p:txBody>
          <a:bodyPr/>
          <a:lstStyle/>
          <a:p>
            <a:pPr algn="ctr"/>
            <a:r>
              <a:rPr lang="cs-CZ" sz="6000" dirty="0" smtClean="0"/>
              <a:t>Dary země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24744"/>
            <a:ext cx="8568952" cy="5472607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Letní období až do raného podzimu bylo poměrně chudé na lidové tradice – nebyl čas na radovánky </a:t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a oslavy, důležitější bylo zajistit dostatek potravy. Lidé se starali, aby byla bohatá úroda.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Kromě různých magických praktik, které měly přinést dobré meteorologické podmínky, to byla tvrdá dřina lidí při sklizni úrody.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Lidé se těšili, až tato těžká práce skončí, a když byla úroda pod střechou, oslavovalo se.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Oslavy sklizně patřily k nejrozšířenějším lidovým zvykům, byly velmi bujaré.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8333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116633"/>
            <a:ext cx="7125113" cy="1080120"/>
          </a:xfrm>
        </p:spPr>
        <p:txBody>
          <a:bodyPr/>
          <a:lstStyle/>
          <a:p>
            <a:pPr algn="ctr"/>
            <a:r>
              <a:rPr lang="cs-CZ" sz="6600" dirty="0" smtClean="0"/>
              <a:t>Dožínky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268760"/>
            <a:ext cx="7776864" cy="5328591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Dožínky = slavnosti sklizně obilí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  <a:br>
              <a:rPr lang="cs-CZ" sz="2400" dirty="0" smtClean="0">
                <a:solidFill>
                  <a:schemeClr val="tx1"/>
                </a:solidFill>
              </a:rPr>
            </a:br>
            <a:endParaRPr lang="cs-CZ" sz="2400" dirty="0" smtClean="0">
              <a:solidFill>
                <a:schemeClr val="tx1"/>
              </a:solidFill>
            </a:endParaRPr>
          </a:p>
          <a:p>
            <a:r>
              <a:rPr lang="cs-CZ" sz="2400" b="1" dirty="0" smtClean="0">
                <a:solidFill>
                  <a:schemeClr val="tx1"/>
                </a:solidFill>
              </a:rPr>
              <a:t>Obilí</a:t>
            </a:r>
            <a:r>
              <a:rPr lang="cs-CZ" sz="2400" dirty="0" smtClean="0">
                <a:solidFill>
                  <a:schemeClr val="tx1"/>
                </a:solidFill>
              </a:rPr>
              <a:t> bylo a je velmi </a:t>
            </a:r>
            <a:r>
              <a:rPr lang="cs-CZ" sz="2400" b="1" dirty="0" smtClean="0">
                <a:solidFill>
                  <a:schemeClr val="tx1"/>
                </a:solidFill>
              </a:rPr>
              <a:t>důležitou plodinou </a:t>
            </a:r>
            <a:r>
              <a:rPr lang="cs-CZ" sz="2400" dirty="0" smtClean="0">
                <a:solidFill>
                  <a:schemeClr val="tx1"/>
                </a:solidFill>
              </a:rPr>
              <a:t>nejen pro lidi, ale i pro dobytek a jiná zvířata.</a:t>
            </a:r>
            <a:br>
              <a:rPr lang="cs-CZ" sz="2400" dirty="0" smtClean="0">
                <a:solidFill>
                  <a:schemeClr val="tx1"/>
                </a:solidFill>
              </a:rPr>
            </a:br>
            <a:endParaRPr lang="cs-CZ" sz="2400" dirty="0" smtClean="0">
              <a:solidFill>
                <a:schemeClr val="tx1"/>
              </a:solidFill>
            </a:endParaRPr>
          </a:p>
          <a:p>
            <a:r>
              <a:rPr lang="cs-CZ" sz="2400" b="1" dirty="0" smtClean="0">
                <a:solidFill>
                  <a:schemeClr val="tx1"/>
                </a:solidFill>
              </a:rPr>
              <a:t>Dožínky začínaly s odvozem posledního svazku obilí (snop) z pole</a:t>
            </a:r>
            <a:r>
              <a:rPr lang="cs-CZ" sz="2400" dirty="0" smtClean="0">
                <a:solidFill>
                  <a:schemeClr val="tx1"/>
                </a:solidFill>
              </a:rPr>
              <a:t>. Tento snop měl svůj název – děd, baba, nevěsta, </a:t>
            </a:r>
            <a:r>
              <a:rPr lang="cs-CZ" sz="2400" dirty="0" err="1" smtClean="0">
                <a:solidFill>
                  <a:schemeClr val="tx1"/>
                </a:solidFill>
              </a:rPr>
              <a:t>barbora</a:t>
            </a:r>
            <a:r>
              <a:rPr lang="cs-CZ" sz="2400" dirty="0" smtClean="0">
                <a:solidFill>
                  <a:schemeClr val="tx1"/>
                </a:solidFill>
              </a:rPr>
              <a:t>, žebrák, konopička. Opentlený a nazdobený se vezl na vystrojeném voze do stodoly. Někdy </a:t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s nimi šli muzikanti, ale vždy byl tento obřad provázen zpěvem.</a:t>
            </a:r>
          </a:p>
        </p:txBody>
      </p:sp>
    </p:spTree>
    <p:extLst>
      <p:ext uri="{BB962C8B-B14F-4D97-AF65-F5344CB8AC3E}">
        <p14:creationId xmlns:p14="http://schemas.microsoft.com/office/powerpoint/2010/main" val="1665492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88641"/>
            <a:ext cx="8136904" cy="1080120"/>
          </a:xfrm>
        </p:spPr>
        <p:txBody>
          <a:bodyPr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Dožínkový věnec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8280920" cy="5256583"/>
          </a:xfrm>
        </p:spPr>
        <p:txBody>
          <a:bodyPr/>
          <a:lstStyle/>
          <a:p>
            <a:pPr lvl="0">
              <a:buClr>
                <a:prstClr val="black">
                  <a:lumMod val="75000"/>
                  <a:lumOff val="25000"/>
                </a:prstClr>
              </a:buClr>
            </a:pPr>
            <a:r>
              <a:rPr lang="cs-CZ" sz="2400" b="1" dirty="0" smtClean="0">
                <a:solidFill>
                  <a:prstClr val="black"/>
                </a:solidFill>
              </a:rPr>
              <a:t>Důležitý předmět = </a:t>
            </a:r>
            <a:r>
              <a:rPr lang="cs-CZ" sz="2400" b="1" dirty="0">
                <a:solidFill>
                  <a:prstClr val="black"/>
                </a:solidFill>
              </a:rPr>
              <a:t>dožínkový věnec </a:t>
            </a:r>
            <a:r>
              <a:rPr lang="cs-CZ" sz="2400" dirty="0">
                <a:solidFill>
                  <a:prstClr val="black"/>
                </a:solidFill>
              </a:rPr>
              <a:t>uvitý </a:t>
            </a:r>
            <a:r>
              <a:rPr lang="cs-CZ" sz="2400" dirty="0" smtClean="0">
                <a:solidFill>
                  <a:prstClr val="black"/>
                </a:solidFill>
              </a:rPr>
              <a:t/>
            </a:r>
            <a:br>
              <a:rPr lang="cs-CZ" sz="2400" dirty="0" smtClean="0">
                <a:solidFill>
                  <a:prstClr val="black"/>
                </a:solidFill>
              </a:rPr>
            </a:br>
            <a:r>
              <a:rPr lang="cs-CZ" sz="2400" dirty="0" smtClean="0">
                <a:solidFill>
                  <a:prstClr val="black"/>
                </a:solidFill>
              </a:rPr>
              <a:t>z </a:t>
            </a:r>
            <a:r>
              <a:rPr lang="cs-CZ" sz="2400" dirty="0">
                <a:solidFill>
                  <a:prstClr val="black"/>
                </a:solidFill>
              </a:rPr>
              <a:t>obilných klasů (ze všech druhů pěstovaného obilí</a:t>
            </a:r>
            <a:r>
              <a:rPr lang="cs-CZ" sz="2400" dirty="0" smtClean="0">
                <a:solidFill>
                  <a:prstClr val="black"/>
                </a:solidFill>
              </a:rPr>
              <a:t>).</a:t>
            </a:r>
          </a:p>
          <a:p>
            <a:pPr lvl="0">
              <a:buClr>
                <a:prstClr val="black">
                  <a:lumMod val="75000"/>
                  <a:lumOff val="25000"/>
                </a:prstClr>
              </a:buClr>
            </a:pPr>
            <a:r>
              <a:rPr lang="cs-CZ" sz="2400" dirty="0" smtClean="0">
                <a:solidFill>
                  <a:prstClr val="black"/>
                </a:solidFill>
              </a:rPr>
              <a:t>Zdobily </a:t>
            </a:r>
            <a:r>
              <a:rPr lang="cs-CZ" sz="2400" dirty="0">
                <a:solidFill>
                  <a:prstClr val="black"/>
                </a:solidFill>
              </a:rPr>
              <a:t>ho stuhy, polní květy, slaměnky, byliny. Věřilo se, že </a:t>
            </a:r>
            <a:r>
              <a:rPr lang="cs-CZ" sz="2400" b="1" dirty="0">
                <a:solidFill>
                  <a:prstClr val="black"/>
                </a:solidFill>
              </a:rPr>
              <a:t>má kouzelnou moc </a:t>
            </a:r>
            <a:r>
              <a:rPr lang="cs-CZ" sz="2400" dirty="0">
                <a:solidFill>
                  <a:prstClr val="black"/>
                </a:solidFill>
              </a:rPr>
              <a:t>uzdravovat </a:t>
            </a:r>
            <a:br>
              <a:rPr lang="cs-CZ" sz="2400" dirty="0">
                <a:solidFill>
                  <a:prstClr val="black"/>
                </a:solidFill>
              </a:rPr>
            </a:br>
            <a:r>
              <a:rPr lang="cs-CZ" sz="2400" dirty="0">
                <a:solidFill>
                  <a:prstClr val="black"/>
                </a:solidFill>
              </a:rPr>
              <a:t>a ovlivňovat další úrodu</a:t>
            </a:r>
            <a:r>
              <a:rPr lang="cs-CZ" sz="2400" dirty="0" smtClean="0">
                <a:solidFill>
                  <a:prstClr val="black"/>
                </a:solidFill>
              </a:rPr>
              <a:t>.</a:t>
            </a:r>
          </a:p>
          <a:p>
            <a:pPr lvl="0">
              <a:buClr>
                <a:prstClr val="black">
                  <a:lumMod val="75000"/>
                  <a:lumOff val="25000"/>
                </a:prstClr>
              </a:buClr>
            </a:pPr>
            <a:r>
              <a:rPr lang="cs-CZ" sz="2400" dirty="0" smtClean="0">
                <a:solidFill>
                  <a:prstClr val="black"/>
                </a:solidFill>
              </a:rPr>
              <a:t>Byl </a:t>
            </a:r>
            <a:r>
              <a:rPr lang="cs-CZ" sz="2400" b="1" dirty="0" smtClean="0">
                <a:solidFill>
                  <a:prstClr val="black"/>
                </a:solidFill>
              </a:rPr>
              <a:t>určen hospodáři nebo vrchnosti či šafáři</a:t>
            </a:r>
            <a:r>
              <a:rPr lang="cs-CZ" sz="2400" dirty="0" smtClean="0">
                <a:solidFill>
                  <a:prstClr val="black"/>
                </a:solidFill>
              </a:rPr>
              <a:t>. </a:t>
            </a:r>
            <a:r>
              <a:rPr lang="cs-CZ" sz="2400" b="1" dirty="0" smtClean="0">
                <a:solidFill>
                  <a:prstClr val="black"/>
                </a:solidFill>
              </a:rPr>
              <a:t>Předávalo ho nejčastěji děvče ze vsi</a:t>
            </a:r>
            <a:r>
              <a:rPr lang="cs-CZ" sz="2400" dirty="0" smtClean="0">
                <a:solidFill>
                  <a:prstClr val="black"/>
                </a:solidFill>
              </a:rPr>
              <a:t>. Popřálo </a:t>
            </a:r>
            <a:r>
              <a:rPr lang="cs-CZ" sz="2400" b="1" dirty="0" smtClean="0">
                <a:solidFill>
                  <a:prstClr val="black"/>
                </a:solidFill>
              </a:rPr>
              <a:t>štěstí, zdraví a dobrou sklizeň </a:t>
            </a:r>
            <a:r>
              <a:rPr lang="cs-CZ" sz="2400" dirty="0" smtClean="0">
                <a:solidFill>
                  <a:prstClr val="black"/>
                </a:solidFill>
              </a:rPr>
              <a:t>v příštím roce. Nechybělo </a:t>
            </a:r>
            <a:r>
              <a:rPr lang="cs-CZ" sz="2400" b="1" dirty="0" smtClean="0">
                <a:solidFill>
                  <a:prstClr val="black"/>
                </a:solidFill>
              </a:rPr>
              <a:t>pohoštění</a:t>
            </a:r>
            <a:r>
              <a:rPr lang="cs-CZ" sz="2400" dirty="0" smtClean="0">
                <a:solidFill>
                  <a:prstClr val="black"/>
                </a:solidFill>
              </a:rPr>
              <a:t> a večer </a:t>
            </a:r>
            <a:r>
              <a:rPr lang="cs-CZ" sz="2400" b="1" dirty="0" smtClean="0">
                <a:solidFill>
                  <a:prstClr val="black"/>
                </a:solidFill>
              </a:rPr>
              <a:t>tanec a zábava</a:t>
            </a:r>
            <a:r>
              <a:rPr lang="cs-CZ" sz="2400" dirty="0" smtClean="0">
                <a:solidFill>
                  <a:prstClr val="black"/>
                </a:solidFill>
              </a:rPr>
              <a:t>.</a:t>
            </a:r>
            <a:endParaRPr lang="cs-CZ" sz="24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4547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548680"/>
            <a:ext cx="5112568" cy="50512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70537" y="5840543"/>
            <a:ext cx="4464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Dožínkový věnec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1351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16633"/>
            <a:ext cx="7125113" cy="792088"/>
          </a:xfrm>
        </p:spPr>
        <p:txBody>
          <a:bodyPr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Dočesná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80728"/>
            <a:ext cx="8712968" cy="5760640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Další možné názvy = </a:t>
            </a:r>
            <a:r>
              <a:rPr lang="cs-CZ" sz="2400" b="1" dirty="0" err="1" smtClean="0">
                <a:solidFill>
                  <a:schemeClr val="tx1"/>
                </a:solidFill>
              </a:rPr>
              <a:t>očesky</a:t>
            </a:r>
            <a:r>
              <a:rPr lang="cs-CZ" sz="2400" b="1" dirty="0" smtClean="0">
                <a:solidFill>
                  <a:schemeClr val="tx1"/>
                </a:solidFill>
              </a:rPr>
              <a:t>, chmelové </a:t>
            </a:r>
            <a:r>
              <a:rPr lang="cs-CZ" sz="2400" b="1" dirty="0" err="1" smtClean="0">
                <a:solidFill>
                  <a:schemeClr val="tx1"/>
                </a:solidFill>
              </a:rPr>
              <a:t>ožinky</a:t>
            </a:r>
            <a:r>
              <a:rPr lang="cs-CZ" sz="2400" dirty="0" smtClean="0">
                <a:solidFill>
                  <a:schemeClr val="tx1"/>
                </a:solidFill>
              </a:rPr>
              <a:t> – souvisely </a:t>
            </a:r>
            <a:r>
              <a:rPr lang="cs-CZ" sz="2400" b="1" dirty="0" smtClean="0">
                <a:solidFill>
                  <a:schemeClr val="tx1"/>
                </a:solidFill>
              </a:rPr>
              <a:t>s chmelem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</a:p>
          <a:p>
            <a:r>
              <a:rPr lang="cs-CZ" sz="2400" dirty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Povoz s posledním </a:t>
            </a:r>
            <a:r>
              <a:rPr lang="cs-CZ" sz="2400" dirty="0" err="1" smtClean="0">
                <a:solidFill>
                  <a:schemeClr val="tx1"/>
                </a:solidFill>
              </a:rPr>
              <a:t>štokem</a:t>
            </a:r>
            <a:r>
              <a:rPr lang="cs-CZ" sz="2400" dirty="0" smtClean="0">
                <a:solidFill>
                  <a:schemeClr val="tx1"/>
                </a:solidFill>
              </a:rPr>
              <a:t> z chmelnice byl ozdoben červeným šátkem. Poslední </a:t>
            </a:r>
            <a:r>
              <a:rPr lang="cs-CZ" sz="2400" dirty="0" err="1" smtClean="0">
                <a:solidFill>
                  <a:schemeClr val="tx1"/>
                </a:solidFill>
              </a:rPr>
              <a:t>štok</a:t>
            </a:r>
            <a:r>
              <a:rPr lang="cs-CZ" sz="2400" dirty="0" smtClean="0">
                <a:solidFill>
                  <a:schemeClr val="tx1"/>
                </a:solidFill>
              </a:rPr>
              <a:t> byl ozdoben chmelovým věncem nebo kyticí. Zaplétaly se do nich kvítky nebo barevné pentle. Tyto věnce se většinou schovávali až do jara. </a:t>
            </a:r>
            <a:endParaRPr lang="cs-CZ" sz="2400" dirty="0">
              <a:solidFill>
                <a:schemeClr val="tx1"/>
              </a:solidFill>
            </a:endParaRPr>
          </a:p>
          <a:p>
            <a:r>
              <a:rPr lang="cs-CZ" sz="2400" dirty="0" smtClean="0">
                <a:solidFill>
                  <a:schemeClr val="tx1"/>
                </a:solidFill>
              </a:rPr>
              <a:t>Věnec nebo kytice se předávaly hospodáři </a:t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s humornými průpověďmi a přáním zdraví a štěstí. Hospodář chase poděkoval a obdaroval ji.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V současnosti se spíše setkáme se slavnostmi piva než dočesnou.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6564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620688"/>
            <a:ext cx="6144683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035829" y="5445224"/>
            <a:ext cx="33123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CHMEL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73025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188641"/>
            <a:ext cx="7125113" cy="1008112"/>
          </a:xfrm>
        </p:spPr>
        <p:txBody>
          <a:bodyPr/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Vinobraní</a:t>
            </a:r>
            <a:endParaRPr lang="cs-CZ" sz="66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96752"/>
            <a:ext cx="8712968" cy="5328591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Vinná réva se v našich zemích pěstuje již </a:t>
            </a:r>
            <a:r>
              <a:rPr lang="cs-CZ" sz="2400" b="1" dirty="0" smtClean="0">
                <a:solidFill>
                  <a:schemeClr val="tx1"/>
                </a:solidFill>
              </a:rPr>
              <a:t>od dob vlády Karla IV.</a:t>
            </a:r>
          </a:p>
          <a:p>
            <a:r>
              <a:rPr lang="cs-CZ" sz="2400" dirty="0">
                <a:solidFill>
                  <a:schemeClr val="tx1"/>
                </a:solidFill>
              </a:rPr>
              <a:t> </a:t>
            </a:r>
            <a:r>
              <a:rPr lang="cs-CZ" sz="2400" b="1" dirty="0" smtClean="0">
                <a:solidFill>
                  <a:schemeClr val="tx1"/>
                </a:solidFill>
              </a:rPr>
              <a:t>Nejvhodnější oblast </a:t>
            </a:r>
            <a:r>
              <a:rPr lang="cs-CZ" sz="2400" dirty="0" smtClean="0">
                <a:solidFill>
                  <a:schemeClr val="tx1"/>
                </a:solidFill>
              </a:rPr>
              <a:t>pro pěstování vinné révy </a:t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= </a:t>
            </a:r>
            <a:r>
              <a:rPr lang="cs-CZ" sz="2400" b="1" dirty="0" smtClean="0">
                <a:solidFill>
                  <a:schemeClr val="tx1"/>
                </a:solidFill>
              </a:rPr>
              <a:t>jižní Morava</a:t>
            </a:r>
            <a:r>
              <a:rPr lang="cs-CZ" sz="2400" dirty="0" smtClean="0">
                <a:solidFill>
                  <a:schemeClr val="tx1"/>
                </a:solidFill>
              </a:rPr>
              <a:t>, oblast kolem toku řeky Labe.</a:t>
            </a:r>
          </a:p>
          <a:p>
            <a:r>
              <a:rPr lang="cs-CZ" sz="2400" dirty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O </a:t>
            </a:r>
            <a:r>
              <a:rPr lang="cs-CZ" sz="2400" b="1" dirty="0" smtClean="0">
                <a:solidFill>
                  <a:schemeClr val="tx1"/>
                </a:solidFill>
              </a:rPr>
              <a:t>rozvoj výroby vína </a:t>
            </a:r>
            <a:r>
              <a:rPr lang="cs-CZ" sz="2400" dirty="0" smtClean="0">
                <a:solidFill>
                  <a:schemeClr val="tx1"/>
                </a:solidFill>
              </a:rPr>
              <a:t>se zasloužila </a:t>
            </a:r>
            <a:r>
              <a:rPr lang="cs-CZ" sz="2400" b="1" dirty="0" smtClean="0">
                <a:solidFill>
                  <a:schemeClr val="tx1"/>
                </a:solidFill>
              </a:rPr>
              <a:t>církev</a:t>
            </a:r>
            <a:r>
              <a:rPr lang="cs-CZ" sz="2400" dirty="0" smtClean="0">
                <a:solidFill>
                  <a:schemeClr val="tx1"/>
                </a:solidFill>
              </a:rPr>
              <a:t>, potřebovala ho při bohoslužbách (symbol krve Krista).</a:t>
            </a:r>
          </a:p>
          <a:p>
            <a:r>
              <a:rPr lang="cs-CZ" sz="2400" dirty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Vinobraní patřilo k největším svátkům v roce.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Patrony vinařů jsou: svatý Vincenc, sv. Florián, </a:t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sv. Urban, sv. Martin; nejuznávanější = svatý Václav.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1067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3130" y="1340768"/>
            <a:ext cx="7714844" cy="43460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1824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1"/>
            <a:ext cx="7811027" cy="1008112"/>
          </a:xfrm>
        </p:spPr>
        <p:txBody>
          <a:bodyPr/>
          <a:lstStyle/>
          <a:p>
            <a:r>
              <a:rPr lang="cs-CZ" sz="6000" dirty="0" smtClean="0"/>
              <a:t>Opakování: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8280920" cy="5256583"/>
          </a:xfrm>
        </p:spPr>
        <p:txBody>
          <a:bodyPr>
            <a:normAutofit/>
          </a:bodyPr>
          <a:lstStyle/>
          <a:p>
            <a:pPr marL="514350" indent="-514350">
              <a:lnSpc>
                <a:spcPct val="150000"/>
              </a:lnSpc>
              <a:buFont typeface="+mj-lt"/>
              <a:buAutoNum type="arabicParenR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Co jsou dožínky?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arenR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Co je dočesná?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arenR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Co je vinobraní?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arenR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Jaký předmět je důležitým symbolem dožínek?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arenR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Do jakého časového období byste tyto slavnosti zařadili?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0389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1"/>
            <a:ext cx="7739019" cy="1080120"/>
          </a:xfrm>
        </p:spPr>
        <p:txBody>
          <a:bodyPr/>
          <a:lstStyle/>
          <a:p>
            <a:r>
              <a:rPr lang="cs-CZ" sz="6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Řešení:</a:t>
            </a:r>
            <a:endParaRPr lang="cs-CZ" sz="6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268761"/>
            <a:ext cx="8424936" cy="459003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Font typeface="+mj-lt"/>
              <a:buAutoNum type="arabicParenR"/>
            </a:pP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Dožínky = slavnosti obilí</a:t>
            </a:r>
          </a:p>
          <a:p>
            <a:pPr>
              <a:lnSpc>
                <a:spcPct val="150000"/>
              </a:lnSpc>
              <a:buFont typeface="+mj-lt"/>
              <a:buAutoNum type="arabicParenR"/>
            </a:pPr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Dočesná = slavnosti chmele</a:t>
            </a:r>
          </a:p>
          <a:p>
            <a:pPr>
              <a:lnSpc>
                <a:spcPct val="150000"/>
              </a:lnSpc>
              <a:buFont typeface="+mj-lt"/>
              <a:buAutoNum type="arabicParenR"/>
            </a:pPr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Vinobraní =  slavnosti vína</a:t>
            </a:r>
          </a:p>
          <a:p>
            <a:pPr>
              <a:lnSpc>
                <a:spcPct val="150000"/>
              </a:lnSpc>
              <a:buFont typeface="+mj-lt"/>
              <a:buAutoNum type="arabicParenR"/>
            </a:pPr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Dožínkový věnec uvitý ze všech druhů pěstovaného obilí.</a:t>
            </a:r>
          </a:p>
          <a:p>
            <a:pPr>
              <a:lnSpc>
                <a:spcPct val="150000"/>
              </a:lnSpc>
              <a:buFont typeface="+mj-lt"/>
              <a:buAutoNum type="arabicParenR"/>
            </a:pPr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Období léta a raného podzimu.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1056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7667011" cy="1483567"/>
          </a:xfrm>
        </p:spPr>
        <p:txBody>
          <a:bodyPr/>
          <a:lstStyle/>
          <a:p>
            <a:r>
              <a:rPr lang="cs-CZ" sz="5400" dirty="0" smtClean="0"/>
              <a:t>Zdroje: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340767"/>
            <a:ext cx="8496944" cy="5256585"/>
          </a:xfrm>
        </p:spPr>
        <p:txBody>
          <a:bodyPr/>
          <a:lstStyle/>
          <a:p>
            <a:r>
              <a:rPr lang="cs-CZ" sz="2400" i="1" dirty="0"/>
              <a:t>Výchova k občanství: učebnice vytvořená v souladu s RVP ZV</a:t>
            </a:r>
            <a:r>
              <a:rPr lang="cs-CZ" sz="2400" dirty="0"/>
              <a:t>. 3. vyd. Brno: Nová škola, 2012. ISBN 978-80-7289-367-6. </a:t>
            </a:r>
          </a:p>
          <a:p>
            <a:r>
              <a:rPr lang="cs-CZ" sz="2400" dirty="0"/>
              <a:t> </a:t>
            </a:r>
            <a:r>
              <a:rPr lang="cs-CZ" sz="2400" i="1" dirty="0"/>
              <a:t>Občanská výchova: učebnice pro ZŠ a víceletá gymnázia</a:t>
            </a:r>
            <a:r>
              <a:rPr lang="cs-CZ" sz="2400" dirty="0"/>
              <a:t>. 2. vyd. Plzeň: Fraus, 2009. ISBN 978-80-7238-886-8. </a:t>
            </a:r>
          </a:p>
          <a:p>
            <a:r>
              <a:rPr lang="cs-CZ" sz="2400" dirty="0"/>
              <a:t> ŠOTTNEROVÁ, Dagmar. </a:t>
            </a:r>
            <a:r>
              <a:rPr lang="cs-CZ" sz="2400" i="1" dirty="0"/>
              <a:t>Lidové tradice</a:t>
            </a:r>
            <a:r>
              <a:rPr lang="cs-CZ" sz="2400" dirty="0"/>
              <a:t>. 1. vyd. Olomouc: </a:t>
            </a:r>
            <a:r>
              <a:rPr lang="cs-CZ" sz="2400" dirty="0" err="1"/>
              <a:t>Rubico</a:t>
            </a:r>
            <a:r>
              <a:rPr lang="cs-CZ" sz="2400" dirty="0"/>
              <a:t>, 2009. ISBN 978-80-7346-096-9.</a:t>
            </a:r>
          </a:p>
          <a:p>
            <a:r>
              <a:rPr lang="cs-CZ" sz="2400" dirty="0"/>
              <a:t> VELEBNÁ, Eva a Karel MAJER. </a:t>
            </a:r>
            <a:r>
              <a:rPr lang="cs-CZ" sz="2400" i="1" dirty="0"/>
              <a:t>Lidové zvyky a obyčeje v křesťanském roce</a:t>
            </a:r>
            <a:r>
              <a:rPr lang="cs-CZ" sz="2400" dirty="0"/>
              <a:t>. 1. vyd. Praha: </a:t>
            </a:r>
            <a:r>
              <a:rPr lang="cs-CZ" sz="2400" dirty="0" err="1"/>
              <a:t>Albra</a:t>
            </a:r>
            <a:r>
              <a:rPr lang="cs-CZ" sz="2400" dirty="0"/>
              <a:t>, 1996. ISBN 250-030</a:t>
            </a:r>
            <a:r>
              <a:rPr lang="cs-CZ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233503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dirty="0" smtClean="0"/>
              <a:t>Zdroje obrázků: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 Obrázky jsou uloženy </a:t>
            </a:r>
            <a:br>
              <a:rPr lang="cs-CZ" sz="3600" dirty="0" smtClean="0">
                <a:solidFill>
                  <a:schemeClr val="tx1"/>
                </a:solidFill>
              </a:rPr>
            </a:br>
            <a:r>
              <a:rPr lang="cs-CZ" sz="3600" dirty="0" smtClean="0">
                <a:solidFill>
                  <a:schemeClr val="tx1"/>
                </a:solidFill>
              </a:rPr>
              <a:t>s hypertextovými odkazy.</a:t>
            </a:r>
            <a:endParaRPr lang="cs-CZ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3094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180</TotalTime>
  <Words>386</Words>
  <Application>Microsoft Office PowerPoint</Application>
  <PresentationFormat>Předvádění na obrazovce (4:3)</PresentationFormat>
  <Paragraphs>61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Spring</vt:lpstr>
      <vt:lpstr>Rok v jeho proměnách a slavnostech</vt:lpstr>
      <vt:lpstr>Dožínky – oslavy sklizně</vt:lpstr>
      <vt:lpstr>Prezentace aplikace PowerPoint</vt:lpstr>
      <vt:lpstr>Metodika:</vt:lpstr>
      <vt:lpstr>Dary země</vt:lpstr>
      <vt:lpstr>Dožínky</vt:lpstr>
      <vt:lpstr>Dožínkový věnec</vt:lpstr>
      <vt:lpstr>Prezentace aplikace PowerPoint</vt:lpstr>
      <vt:lpstr>Dočesná</vt:lpstr>
      <vt:lpstr>Prezentace aplikace PowerPoint</vt:lpstr>
      <vt:lpstr>Vinobraní</vt:lpstr>
      <vt:lpstr>Prezentace aplikace PowerPoint</vt:lpstr>
      <vt:lpstr>Opakování:</vt:lpstr>
      <vt:lpstr>Řešení:</vt:lpstr>
      <vt:lpstr>Zdroje:</vt:lpstr>
      <vt:lpstr>Zdroje obrázků: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Rok v jeho proměnách a slavnostech</dc:title>
  <dc:creator>Machová Alena</dc:creator>
  <cp:lastModifiedBy>Machová Alena</cp:lastModifiedBy>
  <cp:revision>37</cp:revision>
  <dcterms:created xsi:type="dcterms:W3CDTF">2013-01-06T21:58:06Z</dcterms:created>
  <dcterms:modified xsi:type="dcterms:W3CDTF">2013-01-07T12:23:05Z</dcterms:modified>
</cp:coreProperties>
</file>