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4" r:id="rId3"/>
    <p:sldId id="257" r:id="rId4"/>
    <p:sldId id="258" r:id="rId5"/>
    <p:sldId id="259" r:id="rId6"/>
    <p:sldId id="260" r:id="rId7"/>
    <p:sldId id="261" r:id="rId8"/>
    <p:sldId id="266" r:id="rId9"/>
    <p:sldId id="267" r:id="rId10"/>
    <p:sldId id="268" r:id="rId11"/>
    <p:sldId id="269" r:id="rId12"/>
    <p:sldId id="270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AFA7227-9930-44FB-9F56-C61808C1C1D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5A6D5D2-1226-4B46-873A-330F38BDD4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VY_32_INOVACE_ČJ.3.10</a:t>
            </a:r>
            <a:endParaRPr lang="cs-CZ" b="1" dirty="0"/>
          </a:p>
        </p:txBody>
      </p:sp>
      <p:pic>
        <p:nvPicPr>
          <p:cNvPr id="7" name="Obrázek 6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76672"/>
            <a:ext cx="43924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2852936"/>
          <a:ext cx="7416824" cy="3689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5112568"/>
              </a:tblGrid>
              <a:tr h="4423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Materiál slouží k </a:t>
                      </a:r>
                      <a:r>
                        <a:rPr lang="cs-CZ" sz="1800" baseline="0" dirty="0" smtClean="0"/>
                        <a:t> procvičení a upevnění učiva o slovních druzích</a:t>
                      </a:r>
                      <a:endParaRPr lang="cs-CZ" sz="1800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Uvádí příklady daných slovních</a:t>
                      </a:r>
                      <a:r>
                        <a:rPr lang="cs-CZ" baseline="0" dirty="0" smtClean="0"/>
                        <a:t> druhů, používá je ve větách</a:t>
                      </a:r>
                      <a:endParaRPr lang="cs-CZ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Slovní druhy – ohebné, neohebné</a:t>
                      </a:r>
                      <a:endParaRPr lang="cs-CZ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442335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/>
          <a:lstStyle/>
          <a:p>
            <a:r>
              <a:rPr lang="cs-CZ" dirty="0" smtClean="0"/>
              <a:t> slovní druhy - procvičování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348880"/>
            <a:ext cx="6584776" cy="2971800"/>
          </a:xfrm>
        </p:spPr>
        <p:txBody>
          <a:bodyPr/>
          <a:lstStyle/>
          <a:p>
            <a:r>
              <a:rPr lang="cs-CZ" dirty="0" smtClean="0"/>
              <a:t>Napiš příklad ke každému slovnímu druhu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3501009"/>
          <a:ext cx="6456040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4151784"/>
              </a:tblGrid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3216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Zájmeno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okno, vlak, běhat, zavazadlo, nebo, můj, čtyři, před, nad, kufr, škola, učit, patery, ona, který, vzadu, ach, kéž, malý, kapitola, hledat, plavat, často, první, krátké, šlapat, u, ve,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28800"/>
            <a:ext cx="9144000" cy="46805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Vypiš podstatná jména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____________________________________________________________________________________________________________</a:t>
            </a:r>
            <a:endParaRPr lang="cs-CZ" dirty="0" smtClean="0"/>
          </a:p>
          <a:p>
            <a:r>
              <a:rPr lang="cs-CZ" dirty="0" smtClean="0"/>
              <a:t>Vypiš slovesa</a:t>
            </a:r>
          </a:p>
          <a:p>
            <a:pPr>
              <a:lnSpc>
                <a:spcPct val="270000"/>
              </a:lnSpc>
            </a:pPr>
            <a:r>
              <a:rPr lang="cs-CZ" dirty="0" smtClean="0"/>
              <a:t>____________________________________________________________________________________________________________</a:t>
            </a: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Neohebné 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Napiš příklad ke každému slovnímu druhu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924944"/>
          <a:ext cx="6096000" cy="3024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4007768"/>
              </a:tblGrid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Příslovce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Spojky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citoslovce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Uveď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50000"/>
              </a:lnSpc>
            </a:pPr>
            <a:r>
              <a:rPr lang="cs-CZ" sz="1800" b="1" dirty="0" smtClean="0"/>
              <a:t>Spojení předložky + přídavného jména + podstatného jména</a:t>
            </a:r>
          </a:p>
          <a:p>
            <a:pPr>
              <a:lnSpc>
                <a:spcPct val="250000"/>
              </a:lnSpc>
            </a:pPr>
            <a:r>
              <a:rPr lang="cs-CZ" sz="1800" b="1" dirty="0" smtClean="0"/>
              <a:t>_______________________________________________________________________</a:t>
            </a:r>
            <a:endParaRPr lang="cs-CZ" sz="1800" b="1" dirty="0" smtClean="0"/>
          </a:p>
          <a:p>
            <a:pPr>
              <a:lnSpc>
                <a:spcPct val="250000"/>
              </a:lnSpc>
            </a:pPr>
            <a:r>
              <a:rPr lang="cs-CZ" sz="1800" b="1" dirty="0" smtClean="0"/>
              <a:t>spojení předložky + zájmena + podstatného jména</a:t>
            </a:r>
          </a:p>
          <a:p>
            <a:pPr>
              <a:lnSpc>
                <a:spcPct val="250000"/>
              </a:lnSpc>
            </a:pPr>
            <a:r>
              <a:rPr lang="cs-CZ" sz="1800" b="1" dirty="0" smtClean="0"/>
              <a:t>_______________________________________________________________________</a:t>
            </a:r>
            <a:endParaRPr lang="cs-CZ" sz="1800" b="1" dirty="0" smtClean="0"/>
          </a:p>
          <a:p>
            <a:pPr>
              <a:lnSpc>
                <a:spcPct val="250000"/>
              </a:lnSpc>
            </a:pPr>
            <a:r>
              <a:rPr lang="cs-CZ" sz="1800" b="1" dirty="0" smtClean="0"/>
              <a:t>Spojení předložky + číslovky + podstatného jména</a:t>
            </a:r>
          </a:p>
          <a:p>
            <a:pPr>
              <a:lnSpc>
                <a:spcPct val="250000"/>
              </a:lnSpc>
            </a:pPr>
            <a:r>
              <a:rPr lang="cs-CZ" sz="1800" b="1" dirty="0" smtClean="0"/>
              <a:t>_______________________________________________________________________</a:t>
            </a:r>
            <a:endParaRPr lang="cs-CZ" sz="18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Uveď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Spojení podstatného </a:t>
            </a:r>
            <a:r>
              <a:rPr lang="cs-CZ" dirty="0"/>
              <a:t>j</a:t>
            </a:r>
            <a:r>
              <a:rPr lang="cs-CZ" dirty="0" smtClean="0"/>
              <a:t>ména + slovesa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________________________________________________________________________________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Spojení slovesa + příslovce</a:t>
            </a:r>
          </a:p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větu: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50000"/>
              </a:lnSpc>
            </a:pPr>
            <a:r>
              <a:rPr lang="cs-CZ" dirty="0" smtClean="0"/>
              <a:t>ve </a:t>
            </a:r>
            <a:r>
              <a:rPr lang="cs-CZ" dirty="0" smtClean="0"/>
              <a:t>které bude spojka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ve </a:t>
            </a:r>
            <a:r>
              <a:rPr lang="cs-CZ" dirty="0" smtClean="0"/>
              <a:t>které bude částice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ve </a:t>
            </a:r>
            <a:r>
              <a:rPr lang="cs-CZ" dirty="0" smtClean="0"/>
              <a:t>které bude citoslovce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b="1" dirty="0" smtClean="0"/>
              <a:t>ŘEŠENÍ:</a:t>
            </a: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/>
          <a:lstStyle/>
          <a:p>
            <a:r>
              <a:rPr lang="cs-CZ" dirty="0" smtClean="0"/>
              <a:t> slovní druhy - procvičování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348880"/>
            <a:ext cx="6584776" cy="2971800"/>
          </a:xfrm>
        </p:spPr>
        <p:txBody>
          <a:bodyPr/>
          <a:lstStyle/>
          <a:p>
            <a:r>
              <a:rPr lang="cs-CZ" dirty="0" smtClean="0"/>
              <a:t>Napiš příklad ke každému slovnímu druhu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259632" y="3501009"/>
          <a:ext cx="6456040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4151784"/>
              </a:tblGrid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koza</a:t>
                      </a:r>
                      <a:endParaRPr lang="cs-CZ" dirty="0"/>
                    </a:p>
                  </a:txBody>
                  <a:tcPr/>
                </a:tc>
              </a:tr>
              <a:tr h="63216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velká</a:t>
                      </a:r>
                      <a:endParaRPr lang="cs-CZ" dirty="0"/>
                    </a:p>
                  </a:txBody>
                  <a:tcPr/>
                </a:tc>
              </a:tr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Zájmeno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on</a:t>
                      </a:r>
                      <a:endParaRPr lang="cs-CZ" dirty="0"/>
                    </a:p>
                  </a:txBody>
                  <a:tcPr/>
                </a:tc>
              </a:tr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pět</a:t>
                      </a:r>
                      <a:endParaRPr lang="cs-CZ" dirty="0"/>
                    </a:p>
                  </a:txBody>
                  <a:tcPr/>
                </a:tc>
              </a:tr>
              <a:tr h="5620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čistit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okno, vlak, běhat, zavazadlo, nebo, můj, čtyři, před, nad, kufr, škola, učit, patery, ona, který, vzadu, ach, kéž, malý, kapitola, hledat, plavat, často, první, krátké, šlapat, u, ve,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28800"/>
            <a:ext cx="9144000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Vypiš podstatná </a:t>
            </a:r>
            <a:r>
              <a:rPr lang="cs-CZ" dirty="0" smtClean="0"/>
              <a:t>jména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okno, vlak, zavazadlo, kufr, škola, kapitola, </a:t>
            </a:r>
            <a:endParaRPr lang="cs-CZ" dirty="0" smtClean="0"/>
          </a:p>
          <a:p>
            <a:r>
              <a:rPr lang="cs-CZ" dirty="0" smtClean="0"/>
              <a:t>Vypiš </a:t>
            </a:r>
            <a:r>
              <a:rPr lang="cs-CZ" dirty="0" smtClean="0"/>
              <a:t>slovesa</a:t>
            </a:r>
          </a:p>
          <a:p>
            <a:pPr>
              <a:lnSpc>
                <a:spcPct val="270000"/>
              </a:lnSpc>
            </a:pPr>
            <a:r>
              <a:rPr lang="cs-CZ" dirty="0" smtClean="0"/>
              <a:t>Běhat, učit, hledat, plavat, šlapat</a:t>
            </a: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Neohebné 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Napiš příklad ke každému slovnímu druhu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924944"/>
          <a:ext cx="6096000" cy="3024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4007768"/>
              </a:tblGrid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Příslovce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vzadu</a:t>
                      </a:r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</a:t>
                      </a:r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Spojky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ale</a:t>
                      </a:r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Částice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kéž</a:t>
                      </a:r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r>
                        <a:rPr lang="cs-CZ" dirty="0" smtClean="0"/>
                        <a:t>citoslovce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Buch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buch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Uveď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50000"/>
              </a:lnSpc>
            </a:pPr>
            <a:r>
              <a:rPr lang="cs-CZ" sz="1800" b="1" dirty="0" smtClean="0"/>
              <a:t>spojení předložky + přídavného jména + podstatného jména</a:t>
            </a:r>
          </a:p>
          <a:p>
            <a:pPr>
              <a:lnSpc>
                <a:spcPct val="250000"/>
              </a:lnSpc>
            </a:pPr>
            <a:r>
              <a:rPr lang="cs-CZ" sz="1800" b="1" u="sng" dirty="0" smtClean="0"/>
              <a:t>ve starém mlýně</a:t>
            </a:r>
            <a:endParaRPr lang="cs-CZ" sz="1800" b="1" u="sng" dirty="0" smtClean="0"/>
          </a:p>
          <a:p>
            <a:pPr>
              <a:lnSpc>
                <a:spcPct val="250000"/>
              </a:lnSpc>
            </a:pPr>
            <a:r>
              <a:rPr lang="cs-CZ" sz="1800" b="1" dirty="0" smtClean="0"/>
              <a:t>spojení předložky + zájmena + podstatného </a:t>
            </a:r>
            <a:r>
              <a:rPr lang="cs-CZ" sz="1800" b="1" dirty="0" smtClean="0"/>
              <a:t>jména</a:t>
            </a:r>
          </a:p>
          <a:p>
            <a:pPr>
              <a:lnSpc>
                <a:spcPct val="250000"/>
              </a:lnSpc>
            </a:pPr>
            <a:r>
              <a:rPr lang="cs-CZ" sz="1800" b="1" u="sng" dirty="0" smtClean="0"/>
              <a:t>v naší škole</a:t>
            </a:r>
            <a:endParaRPr lang="cs-CZ" sz="1800" b="1" u="sng" dirty="0" smtClean="0"/>
          </a:p>
          <a:p>
            <a:pPr>
              <a:lnSpc>
                <a:spcPct val="250000"/>
              </a:lnSpc>
            </a:pPr>
            <a:r>
              <a:rPr lang="cs-CZ" sz="1800" b="1" dirty="0" smtClean="0"/>
              <a:t>spojení </a:t>
            </a:r>
            <a:r>
              <a:rPr lang="cs-CZ" sz="1800" b="1" dirty="0" smtClean="0"/>
              <a:t>předložky + číslovky + podstatného jména</a:t>
            </a:r>
          </a:p>
          <a:p>
            <a:pPr>
              <a:lnSpc>
                <a:spcPct val="250000"/>
              </a:lnSpc>
            </a:pPr>
            <a:r>
              <a:rPr lang="cs-CZ" sz="1800" b="1" u="sng" dirty="0" smtClean="0"/>
              <a:t>před čtyřmi roky</a:t>
            </a:r>
            <a:endParaRPr lang="cs-CZ" sz="1800" b="1" u="sng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Uveď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spojení </a:t>
            </a:r>
            <a:r>
              <a:rPr lang="cs-CZ" dirty="0" smtClean="0"/>
              <a:t>podstatného </a:t>
            </a:r>
            <a:r>
              <a:rPr lang="cs-CZ" dirty="0"/>
              <a:t>j</a:t>
            </a:r>
            <a:r>
              <a:rPr lang="cs-CZ" dirty="0" smtClean="0"/>
              <a:t>ména + slovesa</a:t>
            </a:r>
          </a:p>
          <a:p>
            <a:pPr>
              <a:lnSpc>
                <a:spcPct val="200000"/>
              </a:lnSpc>
            </a:pPr>
            <a:r>
              <a:rPr lang="cs-CZ" u="sng" dirty="0" smtClean="0"/>
              <a:t>maminka šije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spojení slovesa + příslovce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pracuje přesně</a:t>
            </a:r>
            <a:endParaRPr lang="cs-CZ" u="sng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 větu: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ve </a:t>
            </a:r>
            <a:r>
              <a:rPr lang="cs-CZ" dirty="0" smtClean="0"/>
              <a:t>které bude </a:t>
            </a:r>
            <a:r>
              <a:rPr lang="cs-CZ" dirty="0" smtClean="0"/>
              <a:t>spojka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Přišel tatínek i maminka.</a:t>
            </a:r>
            <a:endParaRPr lang="cs-CZ" u="sng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ve </a:t>
            </a:r>
            <a:r>
              <a:rPr lang="cs-CZ" dirty="0" smtClean="0"/>
              <a:t>které bude </a:t>
            </a:r>
            <a:r>
              <a:rPr lang="cs-CZ" dirty="0" smtClean="0"/>
              <a:t>částice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Ať už jsou Vánoce!</a:t>
            </a:r>
            <a:endParaRPr lang="cs-CZ" u="sng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ve </a:t>
            </a:r>
            <a:r>
              <a:rPr lang="cs-CZ" dirty="0" smtClean="0"/>
              <a:t>které bude </a:t>
            </a:r>
            <a:r>
              <a:rPr lang="cs-CZ" dirty="0" smtClean="0"/>
              <a:t>citoslovce</a:t>
            </a:r>
          </a:p>
          <a:p>
            <a:pPr>
              <a:lnSpc>
                <a:spcPct val="150000"/>
              </a:lnSpc>
            </a:pPr>
            <a:r>
              <a:rPr lang="cs-CZ" u="sng" dirty="0" smtClean="0"/>
              <a:t>Žába žbluňk do vody.</a:t>
            </a:r>
            <a:endParaRPr lang="cs-CZ" u="sng" dirty="0" smtClean="0"/>
          </a:p>
          <a:p>
            <a:pPr>
              <a:lnSpc>
                <a:spcPct val="170000"/>
              </a:lnSpc>
            </a:pPr>
            <a:endParaRPr lang="cs-CZ" dirty="0" smtClean="0"/>
          </a:p>
          <a:p>
            <a:pPr>
              <a:lnSpc>
                <a:spcPct val="250000"/>
              </a:lnSpc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98</TotalTime>
  <Words>416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 slovní druhy - procvičování</vt:lpstr>
      <vt:lpstr>okno, vlak, běhat, zavazadlo, nebo, můj, čtyři, před, nad, kufr, škola, učit, patery, ona, který, vzadu, ach, kéž, malý, kapitola, hledat, plavat, často, první, krátké, šlapat, u, ve,</vt:lpstr>
      <vt:lpstr>Neohebné slovní druhy</vt:lpstr>
      <vt:lpstr>Uveď příklady:</vt:lpstr>
      <vt:lpstr>Uveď příklady:</vt:lpstr>
      <vt:lpstr>Řekni větu:</vt:lpstr>
      <vt:lpstr>Snímek 8</vt:lpstr>
      <vt:lpstr> slovní druhy - procvičování</vt:lpstr>
      <vt:lpstr>okno, vlak, běhat, zavazadlo, nebo, můj, čtyři, před, nad, kufr, škola, učit, patery, ona, který, vzadu, ach, kéž, malý, kapitola, hledat, plavat, často, první, krátké, šlapat, u, ve,</vt:lpstr>
      <vt:lpstr>Neohebné slovní druhy</vt:lpstr>
      <vt:lpstr>Uveď příklady:</vt:lpstr>
      <vt:lpstr>Uveď příklady:</vt:lpstr>
      <vt:lpstr>Řekni větu: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12</cp:revision>
  <dcterms:created xsi:type="dcterms:W3CDTF">2012-11-25T10:31:10Z</dcterms:created>
  <dcterms:modified xsi:type="dcterms:W3CDTF">2012-12-09T17:01:59Z</dcterms:modified>
</cp:coreProperties>
</file>