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9" r:id="rId6"/>
    <p:sldId id="262" r:id="rId7"/>
    <p:sldId id="263" r:id="rId8"/>
    <p:sldId id="271" r:id="rId9"/>
    <p:sldId id="264" r:id="rId10"/>
    <p:sldId id="265" r:id="rId11"/>
    <p:sldId id="270" r:id="rId12"/>
    <p:sldId id="266" r:id="rId13"/>
    <p:sldId id="267" r:id="rId14"/>
    <p:sldId id="260" r:id="rId15"/>
    <p:sldId id="268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92F-1FCE-4CA3-9383-7FA02930E594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8E6A-4790-49F6-B923-1BD6ED88CE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92F-1FCE-4CA3-9383-7FA02930E594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8E6A-4790-49F6-B923-1BD6ED88CE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92F-1FCE-4CA3-9383-7FA02930E594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8E6A-4790-49F6-B923-1BD6ED88CE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92F-1FCE-4CA3-9383-7FA02930E594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8E6A-4790-49F6-B923-1BD6ED88CE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92F-1FCE-4CA3-9383-7FA02930E594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8E6A-4790-49F6-B923-1BD6ED88CE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92F-1FCE-4CA3-9383-7FA02930E594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8E6A-4790-49F6-B923-1BD6ED88CE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92F-1FCE-4CA3-9383-7FA02930E594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8E6A-4790-49F6-B923-1BD6ED88CE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92F-1FCE-4CA3-9383-7FA02930E594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8E6A-4790-49F6-B923-1BD6ED88CE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92F-1FCE-4CA3-9383-7FA02930E594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01D98E6A-4790-49F6-B923-1BD6ED88CE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92F-1FCE-4CA3-9383-7FA02930E594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8E6A-4790-49F6-B923-1BD6ED88CE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892F-1FCE-4CA3-9383-7FA02930E594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8E6A-4790-49F6-B923-1BD6ED88CE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B95892F-1FCE-4CA3-9383-7FA02930E594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1D98E6A-4790-49F6-B923-1BD6ED88CE8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1152128"/>
          </a:xfrm>
        </p:spPr>
        <p:txBody>
          <a:bodyPr>
            <a:noAutofit/>
          </a:bodyPr>
          <a:lstStyle/>
          <a:p>
            <a:r>
              <a:rPr lang="cs-CZ" sz="5400" u="sng" dirty="0" smtClean="0"/>
              <a:t>František Ladislav Čelakovský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568952" cy="4881661"/>
          </a:xfrm>
        </p:spPr>
        <p:txBody>
          <a:bodyPr>
            <a:normAutofit lnSpcReduction="10000"/>
          </a:bodyPr>
          <a:lstStyle/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Základní škola Choltice, okres Pardubice – „Učíme se pro život“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Šablona: č. III/2 Inovace a zkvalitnění výuky pomocí ICT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Pořadové číslo: </a:t>
            </a:r>
            <a:r>
              <a:rPr lang="cs-CZ" sz="2800" dirty="0" smtClean="0">
                <a:solidFill>
                  <a:prstClr val="white"/>
                </a:solidFill>
              </a:rPr>
              <a:t>24</a:t>
            </a:r>
            <a:endParaRPr lang="cs-CZ" sz="2800" dirty="0">
              <a:solidFill>
                <a:prstClr val="white"/>
              </a:solidFill>
            </a:endParaRP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Autor: Machová Alena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Ověření ve výuce: 8. třída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Datum ověření: </a:t>
            </a:r>
            <a:r>
              <a:rPr lang="cs-CZ" sz="2800" dirty="0" smtClean="0">
                <a:solidFill>
                  <a:prstClr val="white"/>
                </a:solidFill>
              </a:rPr>
              <a:t>28. 2. </a:t>
            </a:r>
            <a:r>
              <a:rPr lang="cs-CZ" sz="2800" dirty="0">
                <a:solidFill>
                  <a:prstClr val="white"/>
                </a:solidFill>
              </a:rPr>
              <a:t>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2409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1080120"/>
          </a:xfrm>
        </p:spPr>
        <p:txBody>
          <a:bodyPr>
            <a:normAutofit/>
          </a:bodyPr>
          <a:lstStyle/>
          <a:p>
            <a:r>
              <a:rPr lang="cs-CZ" sz="5400" u="sng" dirty="0">
                <a:ln w="500">
                  <a:solidFill>
                    <a:srgbClr val="FFF9E5">
                      <a:shade val="20000"/>
                      <a:satMod val="350000"/>
                    </a:srgbClr>
                  </a:solidFill>
                </a:ln>
                <a:solidFill>
                  <a:srgbClr val="FFF9E5">
                    <a:tint val="100000"/>
                    <a:satMod val="250000"/>
                  </a:srgbClr>
                </a:solidFill>
                <a:effectLst>
                  <a:outerShdw blurRad="30000" dist="30000" dir="2700000" algn="tl" rotWithShape="0">
                    <a:srgbClr val="30356E">
                      <a:shade val="45000"/>
                      <a:satMod val="150000"/>
                      <a:alpha val="90000"/>
                    </a:srgbClr>
                  </a:outerShdw>
                </a:effectLst>
              </a:rPr>
              <a:t>František Ladislav Čelakovský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88840"/>
            <a:ext cx="6864691" cy="309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0146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r>
              <a:rPr lang="cs-CZ" sz="6000" u="sng" dirty="0">
                <a:ln w="500">
                  <a:solidFill>
                    <a:srgbClr val="FFF9E5">
                      <a:shade val="20000"/>
                      <a:satMod val="350000"/>
                    </a:srgbClr>
                  </a:solidFill>
                </a:ln>
                <a:solidFill>
                  <a:srgbClr val="FFF9E5">
                    <a:tint val="100000"/>
                    <a:satMod val="250000"/>
                  </a:srgbClr>
                </a:solidFill>
                <a:effectLst>
                  <a:outerShdw blurRad="30000" dist="30000" dir="2700000" algn="tl" rotWithShape="0">
                    <a:srgbClr val="30356E">
                      <a:shade val="45000"/>
                      <a:satMod val="150000"/>
                      <a:alpha val="90000"/>
                    </a:srgbClr>
                  </a:outerShdw>
                </a:effectLst>
              </a:rPr>
              <a:t>Metodika: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81661"/>
          </a:xfrm>
        </p:spPr>
        <p:txBody>
          <a:bodyPr/>
          <a:lstStyle/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Žákům promítneme prezentaci, kterou lze doplnit vlastním výkladem.</a:t>
            </a:r>
          </a:p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Z prezentace vybereme několik nejdůležitějších poznámek jako zápis. </a:t>
            </a:r>
          </a:p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Pro kontrolu pozornosti žáků při výkladu je určen závěrečný test.</a:t>
            </a:r>
            <a:br>
              <a:rPr lang="cs-CZ" dirty="0">
                <a:solidFill>
                  <a:prstClr val="white"/>
                </a:solidFill>
              </a:rPr>
            </a:br>
            <a:endParaRPr lang="cs-CZ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u="sng" dirty="0">
                <a:solidFill>
                  <a:prstClr val="white"/>
                </a:solidFill>
              </a:rPr>
              <a:t>Klíčová slova: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ohlasová poezie, lidová slovesnost, Pražské noviny, kritik, redaktor, vychovatel.</a:t>
            </a:r>
            <a:endParaRPr lang="cs-CZ" dirty="0">
              <a:solidFill>
                <a:prstClr val="white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0112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1152128"/>
          </a:xfrm>
        </p:spPr>
        <p:txBody>
          <a:bodyPr>
            <a:normAutofit/>
          </a:bodyPr>
          <a:lstStyle/>
          <a:p>
            <a:pPr algn="ctr"/>
            <a:r>
              <a:rPr lang="cs-CZ" sz="5400" u="sng" dirty="0" smtClean="0"/>
              <a:t>František Ladislav Čelakovský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7848872" cy="4464496"/>
          </a:xfrm>
        </p:spPr>
        <p:txBody>
          <a:bodyPr>
            <a:normAutofit fontScale="85000" lnSpcReduction="10000"/>
          </a:bodyPr>
          <a:lstStyle/>
          <a:p>
            <a:r>
              <a:rPr lang="cs-CZ" sz="5400" dirty="0" smtClean="0"/>
              <a:t> </a:t>
            </a:r>
            <a:r>
              <a:rPr lang="cs-CZ" sz="5800" dirty="0" smtClean="0">
                <a:latin typeface="Gabriola" pitchFamily="82" charset="0"/>
              </a:rPr>
              <a:t>Český básník, kritik a překladatel.</a:t>
            </a:r>
            <a:br>
              <a:rPr lang="cs-CZ" sz="5800" dirty="0" smtClean="0">
                <a:latin typeface="Gabriola" pitchFamily="82" charset="0"/>
              </a:rPr>
            </a:br>
            <a:endParaRPr lang="cs-CZ" sz="5800" dirty="0" smtClean="0">
              <a:latin typeface="Gabriola" pitchFamily="82" charset="0"/>
            </a:endParaRPr>
          </a:p>
          <a:p>
            <a:r>
              <a:rPr lang="cs-CZ" sz="5600" dirty="0" smtClean="0"/>
              <a:t>Narodil se 7. března 1799 </a:t>
            </a:r>
            <a:br>
              <a:rPr lang="cs-CZ" sz="5600" dirty="0" smtClean="0"/>
            </a:br>
            <a:r>
              <a:rPr lang="cs-CZ" sz="5600" dirty="0" smtClean="0"/>
              <a:t>ve Strakonicích.</a:t>
            </a:r>
            <a:br>
              <a:rPr lang="cs-CZ" sz="5600" dirty="0" smtClean="0"/>
            </a:br>
            <a:endParaRPr lang="cs-CZ" sz="5600" dirty="0" smtClean="0"/>
          </a:p>
          <a:p>
            <a:r>
              <a:rPr lang="cs-CZ" sz="5600" dirty="0" smtClean="0"/>
              <a:t>Zemřel 5. srpna 1852 v Praze.</a:t>
            </a:r>
            <a:endParaRPr lang="cs-CZ" sz="5600" dirty="0"/>
          </a:p>
        </p:txBody>
      </p:sp>
    </p:spTree>
    <p:extLst>
      <p:ext uri="{BB962C8B-B14F-4D97-AF65-F5344CB8AC3E}">
        <p14:creationId xmlns:p14="http://schemas.microsoft.com/office/powerpoint/2010/main" val="3628858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100" y="476672"/>
            <a:ext cx="3744416" cy="5092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01613" y="5836622"/>
            <a:ext cx="1356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8683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Životopis - studium: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F. L. Čelakovský byl synem strakonického tesaře a na studia šel hlavně proto, že si otec přál, aby se stal knězem.</a:t>
            </a:r>
          </a:p>
          <a:p>
            <a:r>
              <a:rPr lang="cs-CZ" dirty="0" smtClean="0"/>
              <a:t>Studoval na gymnázium </a:t>
            </a:r>
            <a:r>
              <a:rPr lang="cs-CZ" dirty="0"/>
              <a:t>v Českých </a:t>
            </a:r>
            <a:r>
              <a:rPr lang="cs-CZ" dirty="0" smtClean="0"/>
              <a:t>Budějovicích a </a:t>
            </a:r>
            <a:r>
              <a:rPr lang="cs-CZ" dirty="0"/>
              <a:t>v Písku. Po jeho absolvování studoval filosofii v Praze, pro finanční problémy byl nucen přestoupit na lyceum v Českých Budějovicích odkud byl vyloučen (za četbu Husových </a:t>
            </a:r>
            <a:r>
              <a:rPr lang="cs-CZ" dirty="0" smtClean="0"/>
              <a:t>děl, zakázaná Postila). </a:t>
            </a:r>
            <a:r>
              <a:rPr lang="cs-CZ" dirty="0"/>
              <a:t>Pokračoval pak ve studiu v Linci a v Praze. </a:t>
            </a:r>
            <a:endParaRPr lang="cs-CZ" dirty="0" smtClean="0"/>
          </a:p>
          <a:p>
            <a:r>
              <a:rPr lang="cs-CZ" dirty="0" smtClean="0"/>
              <a:t>Již jako student se věnoval studiu slovanské lidové slovesnosti a slovanských a českých písní a přísloví.</a:t>
            </a:r>
          </a:p>
        </p:txBody>
      </p:sp>
    </p:spTree>
    <p:extLst>
      <p:ext uri="{BB962C8B-B14F-4D97-AF65-F5344CB8AC3E}">
        <p14:creationId xmlns:p14="http://schemas.microsoft.com/office/powerpoint/2010/main" val="2452118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Životopis: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518457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Živil se jako vychovatel a od roku 1834 jako redaktor Pražských novin.</a:t>
            </a:r>
          </a:p>
          <a:p>
            <a:r>
              <a:rPr lang="cs-CZ" dirty="0" smtClean="0"/>
              <a:t>V roce 1835 byl jmenován suplujícím profesorem češtiny na pražské univerzitě.</a:t>
            </a:r>
          </a:p>
          <a:p>
            <a:r>
              <a:rPr lang="cs-CZ" dirty="0" smtClean="0"/>
              <a:t>Vyhlídky na šťastnou budoucnost si sám zkazil, protože noviny otiskly kritiku ruského cara jako utlačovatele Poláků. Následovalo těžké období, které skončilo až nabídkou profesorského místa na katedře slavistiky v polské Vratislavy.</a:t>
            </a:r>
          </a:p>
          <a:p>
            <a:r>
              <a:rPr lang="cs-CZ" dirty="0" smtClean="0"/>
              <a:t>V pozdějších letech se z milovníka života stával pedantský a rozmrzelý profesor.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5059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4472" y="548680"/>
            <a:ext cx="4968552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86624" y="5844124"/>
            <a:ext cx="5444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2 – Socha F. L. Čelakovského ve Strakonicích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5191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Zajímavosti: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53669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V mimořádných případech používal pseudonym: </a:t>
            </a:r>
            <a:r>
              <a:rPr lang="cs-CZ" b="1" u="sng" dirty="0" err="1" smtClean="0"/>
              <a:t>Marcián</a:t>
            </a:r>
            <a:r>
              <a:rPr lang="cs-CZ" b="1" u="sng" dirty="0" smtClean="0"/>
              <a:t> Hromotluk.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Byl dvakrát ženatý, druhou manželkou se stala Bohuslava Rajská.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Měl </a:t>
            </a:r>
            <a:r>
              <a:rPr lang="cs-CZ" dirty="0"/>
              <a:t>tři </a:t>
            </a:r>
            <a:r>
              <a:rPr lang="cs-CZ" dirty="0" smtClean="0"/>
              <a:t>děti: Ladislav </a:t>
            </a:r>
            <a:r>
              <a:rPr lang="cs-CZ" dirty="0"/>
              <a:t>Josef Čelakovský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                             Jaromír </a:t>
            </a:r>
            <a:r>
              <a:rPr lang="cs-CZ" dirty="0"/>
              <a:t>Čelakovský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                             Marie </a:t>
            </a:r>
            <a:r>
              <a:rPr lang="cs-CZ" dirty="0"/>
              <a:t>Čelakovská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86889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Dílo: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616624"/>
          </a:xfrm>
        </p:spPr>
        <p:txBody>
          <a:bodyPr>
            <a:normAutofit fontScale="92500"/>
          </a:bodyPr>
          <a:lstStyle/>
          <a:p>
            <a:r>
              <a:rPr lang="cs-CZ" sz="2800" dirty="0" smtClean="0"/>
              <a:t>Mudrosloví národu slovanského v příslovích (1852)</a:t>
            </a:r>
          </a:p>
          <a:p>
            <a:pPr marL="768096" lvl="1" indent="-457200">
              <a:buFontTx/>
              <a:buChar char="-"/>
            </a:pPr>
            <a:r>
              <a:rPr lang="cs-CZ" sz="2800" dirty="0" smtClean="0"/>
              <a:t>lidová slovesnost; slovanské a české písně a přísloví.</a:t>
            </a:r>
          </a:p>
          <a:p>
            <a:r>
              <a:rPr lang="cs-CZ" sz="2800" dirty="0" smtClean="0"/>
              <a:t>Slovanské národní písně (1822 – 1827)</a:t>
            </a:r>
          </a:p>
          <a:p>
            <a:pPr marL="768096" lvl="1" indent="-457200">
              <a:buFontTx/>
              <a:buChar char="-"/>
            </a:pPr>
            <a:r>
              <a:rPr lang="cs-CZ" sz="2800" dirty="0" smtClean="0"/>
              <a:t>sborník lidové poezie.</a:t>
            </a:r>
          </a:p>
          <a:p>
            <a:r>
              <a:rPr lang="cs-CZ" sz="2800" b="1" u="sng" dirty="0" smtClean="0"/>
              <a:t>Ohlas písní ruských</a:t>
            </a:r>
            <a:r>
              <a:rPr lang="cs-CZ" sz="2800" dirty="0" smtClean="0"/>
              <a:t> (1829) – básně o ruských bohatýrech, námětem jsou ruské středověké zpěvy (byliny).</a:t>
            </a:r>
          </a:p>
          <a:p>
            <a:r>
              <a:rPr lang="cs-CZ" sz="2800" u="sng" dirty="0" smtClean="0"/>
              <a:t>Ohlas písní českých</a:t>
            </a:r>
            <a:r>
              <a:rPr lang="cs-CZ" sz="2800" dirty="0" smtClean="0"/>
              <a:t> (1839) – je lyričtější, hravější; sbírka vyjadřuje ráz českého lidového života, obraz venkovského lidu.</a:t>
            </a:r>
          </a:p>
          <a:p>
            <a:r>
              <a:rPr lang="cs-CZ" sz="2800" dirty="0" smtClean="0"/>
              <a:t>Růže stolistá (1840) – sbírka milostné poezie.</a:t>
            </a:r>
          </a:p>
          <a:p>
            <a:r>
              <a:rPr lang="cs-CZ" sz="2800" dirty="0" smtClean="0"/>
              <a:t>Padesátka z mé tobolky – satirická poezie, sbírka epigramů, nesměla vyjít tiskem.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1196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3133725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84167" y="5207527"/>
            <a:ext cx="1356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3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620" y="251698"/>
            <a:ext cx="3053967" cy="4580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09159" y="5207527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068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Opakování: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097685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200" dirty="0" smtClean="0"/>
              <a:t>Jaký pseudonym F. L. Čelakovský používal?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200" dirty="0" smtClean="0"/>
              <a:t>Čím měl být dle přání otce a jaký obor si nakonec raději zvolil?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200" dirty="0" smtClean="0"/>
              <a:t>Vyjmenujte díla F. L. Čelakovského?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200" dirty="0" smtClean="0"/>
              <a:t>V redakci kterých novin F. L. Čelakovský působil?</a:t>
            </a:r>
          </a:p>
        </p:txBody>
      </p:sp>
    </p:spTree>
    <p:extLst>
      <p:ext uri="{BB962C8B-B14F-4D97-AF65-F5344CB8AC3E}">
        <p14:creationId xmlns:p14="http://schemas.microsoft.com/office/powerpoint/2010/main" val="1854942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Řešení: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200" dirty="0" err="1" smtClean="0"/>
              <a:t>Marcián</a:t>
            </a:r>
            <a:r>
              <a:rPr lang="cs-CZ" sz="3200" dirty="0" smtClean="0"/>
              <a:t> Hromotluk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200" dirty="0" smtClean="0"/>
              <a:t>Měl být knězem, ale raději se věnoval slovanské lidové slovesnosti.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200" dirty="0" smtClean="0"/>
              <a:t>Mudrosloví národu slovanského v příslovích, Ohlas písní ruských, Ohlas písní českých, Růže stolistá, atd.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200" dirty="0" smtClean="0"/>
              <a:t>Pražské noviny.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0185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52128"/>
          </a:xfrm>
        </p:spPr>
        <p:txBody>
          <a:bodyPr>
            <a:normAutofit/>
          </a:bodyPr>
          <a:lstStyle/>
          <a:p>
            <a:r>
              <a:rPr lang="cs-CZ" sz="6000" u="sng" dirty="0" smtClean="0"/>
              <a:t>Zdroje: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>
            <a:normAutofit lnSpcReduction="10000"/>
          </a:bodyPr>
          <a:lstStyle/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Literární výchova pro 2. stupeň základní školy. 1. vyd. Praha: SPN, 2001. ISBN 80-7235-026-9. 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VOLHEJNOVÁ, Veronika. Čeští spisovatelé. 3. vyd. Praha: Fragment, 2011. Odkaz. ISBN 978-80-253-1273-5.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SOCHROVÁ, Marie. Literatura v kostce. 2. vyd. Praha: Fragment, 1996. ISBN 80-7200-052-7. 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LNĚNIČKOVÁ, Jitka. České země v době obrození. 1. vyd. Praha: Albatros, 1995. ISBN 80-00-00375-9.</a:t>
            </a:r>
          </a:p>
          <a:p>
            <a:pPr lvl="0">
              <a:buClr>
                <a:srgbClr val="CC4757"/>
              </a:buClr>
            </a:pPr>
            <a:endParaRPr lang="cs-CZ" sz="2800" dirty="0">
              <a:solidFill>
                <a:prstClr val="white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1615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Zdroje obrázků: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712968" cy="5544616"/>
          </a:xfrm>
        </p:spPr>
        <p:txBody>
          <a:bodyPr>
            <a:normAutofit/>
          </a:bodyPr>
          <a:lstStyle/>
          <a:p>
            <a:r>
              <a:rPr lang="cs-CZ" sz="1400" dirty="0"/>
              <a:t>http://www.google.cz/imgres?q=Franti%C5%A1ek+Ladislav+%C4%8Celakovsk%C3%BD&amp;hl=cs&amp;sa=X&amp;biw=1366&amp;bih=667&amp;tbm=isch&amp;prmd=imvns&amp;tbnid=zQVqzLxheL1iFM:&amp;imgrefurl=http://cs.wikipedia.org/wiki/Franti%25C5%25A1ek_Ladislav_%25C4%258Celakovsk%25C3%25BD&amp;docid=oaax-yNe7PXe9M&amp;imgurl=http://upload.wikimedia.org/wikipedia/commons/thumb/d/de/Jan_Vil%2525C3%2525ADmek_-_Franti%2525C5%2525A1ek_Ladislav_%2525C4%25258Celakovsk%2525C3%2525BD.jpg/250px-Jan_Vil%2525C3%2525ADmek_-_Franti%2525C5%2525A1ek_Ladislav_%</a:t>
            </a:r>
            <a:r>
              <a:rPr lang="cs-CZ" sz="1400" dirty="0" smtClean="0"/>
              <a:t>2525C4%25258Celakovsk%2525C3%2525BD.jpg&amp;w=250&amp;h=340&amp;ei=NwJVUISzL43itQa8n4GoBA&amp;zoom=1&amp;iact=hc&amp;vpx=179&amp;vpy=152&amp;dur=228&amp;hovh=262&amp;hovw=192&amp;tx=109&amp;ty=111&amp;sig=102017272120240730438&amp;page=1&amp;tbnh=136&amp;tbnw=110&amp;start=0&amp;ndsp=24&amp;ved=1t:429,r:0,s:0,i:126</a:t>
            </a:r>
          </a:p>
          <a:p>
            <a:pPr marL="0" indent="0" algn="ctr">
              <a:buNone/>
            </a:pPr>
            <a:r>
              <a:rPr lang="cs-CZ" sz="1400" dirty="0" smtClean="0"/>
              <a:t>(Obrázek č. 1 – 28. 2. 2012)</a:t>
            </a:r>
          </a:p>
          <a:p>
            <a:pPr marL="0" indent="0" algn="ctr">
              <a:buNone/>
            </a:pPr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http://www.google.cz/imgres?q=Franti%C5%A1ek+Ladislav+%C4%8Celakovsk%C3%BD&amp;start=144&amp;hl=cs&amp;sa=X&amp;biw=1366&amp;bih=667&amp;tbm=isch&amp;prmd=imvns&amp;tbnid=0ey8kHgWwxnXcM:&amp;imgrefurl=http://www.strakonice.eu/category/pamatky/sochy&amp;docid=3sfikFkiMt5WqM&amp;imgurl=http://</a:t>
            </a:r>
            <a:r>
              <a:rPr lang="cs-CZ" sz="1400" dirty="0" smtClean="0"/>
              <a:t>www.strakonice.eu/sites/default/files/pamatky/IMG_4705b.jpg&amp;w=260&amp;h=260&amp;ei=pANVUL-YDpHptQbNlIHADw&amp;zoom=1&amp;iact=hc&amp;vpx=1117&amp;vpy=200&amp;dur=8&amp;hovh=208&amp;hovw=208&amp;tx=134&amp;ty=95&amp;sig=102017272120240730438&amp;page=6&amp;tbnh=151&amp;tbnw=153&amp;ndsp=31&amp;ved=1t:429,r:30,s:144,i:286</a:t>
            </a:r>
          </a:p>
          <a:p>
            <a:pPr marL="0" indent="0" algn="ctr">
              <a:buNone/>
            </a:pPr>
            <a:r>
              <a:rPr lang="cs-CZ" sz="1400" dirty="0" smtClean="0"/>
              <a:t>(Obrázek č. 2 – 28. 2. 2012)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53735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/>
              <a:t>Zdroje obrázků: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328592"/>
          </a:xfrm>
        </p:spPr>
        <p:txBody>
          <a:bodyPr>
            <a:normAutofit/>
          </a:bodyPr>
          <a:lstStyle/>
          <a:p>
            <a:pPr lvl="0">
              <a:buClr>
                <a:srgbClr val="CC4757"/>
              </a:buClr>
            </a:pPr>
            <a:r>
              <a:rPr lang="cs-CZ" sz="1600" dirty="0">
                <a:solidFill>
                  <a:prstClr val="white"/>
                </a:solidFill>
              </a:rPr>
              <a:t>http://www.google.cz/imgres?q=Franti%C5%A1ek+Ladislav+%C4%8Celakovsk%C3%BD&amp;start=175&amp;hl=cs&amp;sa=X&amp;biw=1366&amp;bih=667&amp;addh=36&amp;tbm=isch&amp;prmd=imvns&amp;tbnid=VZIAqCyigR75hM:&amp;imgrefurl=http://www.knihynainternetu.cz/knihkupectvi-a-nakladatelstvi/naucna-literatura/fakta-a-zahady/&amp;docid=jvuKC24SvYbWZM&amp;imgurl=http://knihynainternetu.cz/foto2/00562210598_.jpeg&amp;w=329&amp;h=480&amp;ei=_wJVUI-lEInStAaFu4EY&amp;zoom=1&amp;iact=hc&amp;vpx=501&amp;vpy=204&amp;dur=37&amp;hovh=271&amp;hovw=186&amp;tx=63&amp;ty=164&amp;sig=102017272120240730438&amp;page=7&amp;tbnh=139&amp;tbnw=95&amp;ndsp=30&amp;ved=1t:429,r:25,s:175,i:84</a:t>
            </a:r>
          </a:p>
          <a:p>
            <a:pPr marL="0" lvl="0" indent="0" algn="ctr">
              <a:buClr>
                <a:srgbClr val="CC4757"/>
              </a:buClr>
              <a:buNone/>
            </a:pPr>
            <a:r>
              <a:rPr lang="cs-CZ" sz="1600" dirty="0">
                <a:solidFill>
                  <a:prstClr val="white"/>
                </a:solidFill>
              </a:rPr>
              <a:t>(obrázek č</a:t>
            </a:r>
            <a:r>
              <a:rPr lang="cs-CZ" sz="1600" dirty="0" smtClean="0">
                <a:solidFill>
                  <a:prstClr val="white"/>
                </a:solidFill>
              </a:rPr>
              <a:t>. 3 – 28. 2. 2012)</a:t>
            </a:r>
          </a:p>
          <a:p>
            <a:pPr marL="0" lvl="0" indent="0" algn="ctr">
              <a:buClr>
                <a:srgbClr val="CC4757"/>
              </a:buClr>
              <a:buNone/>
            </a:pPr>
            <a:endParaRPr lang="cs-CZ" sz="1600" dirty="0">
              <a:solidFill>
                <a:prstClr val="white"/>
              </a:solidFill>
            </a:endParaRPr>
          </a:p>
          <a:p>
            <a:r>
              <a:rPr lang="cs-CZ" sz="1600" dirty="0"/>
              <a:t>http://www.google.cz/imgres?q=Franti%C5%A1ek+Ladislav+%C4%8Celakovsk%C3%BD&amp;start=85&amp;hl=cs&amp;sa=X&amp;biw=1366&amp;bih=667&amp;tbm=isch&amp;prmd=imvns&amp;tbnid=1xbX557Il-UI3M:&amp;imgrefurl=http://www.bookfan.eu/autor/32843/Frantisek-Ladislav-Celakovsky&amp;docid=hneFp03d9eS66M&amp;imgurl=http://www.ztichlaklika.cz/_</a:t>
            </a:r>
            <a:r>
              <a:rPr lang="cs-CZ" sz="1600" dirty="0" smtClean="0"/>
              <a:t>img_cache_eshop/12889604256074.upl_600_600.jpg&amp;w=400&amp;h=600&amp;ei=9ARVUIjxGIfGswaJ3YDwBQ&amp;zoom=1&amp;iact=hc&amp;vpx=413&amp;vpy=255&amp;dur=755&amp;hovh=275&amp;hovw=183&amp;tx=107&amp;ty=116&amp;sig=102017272120240730438&amp;page=4&amp;tbnh=138&amp;tbnw=92&amp;ndsp=32&amp;ved=1t:429,r:26,s:85,i:87</a:t>
            </a:r>
          </a:p>
          <a:p>
            <a:pPr marL="0" indent="0" algn="ctr">
              <a:buNone/>
            </a:pPr>
            <a:r>
              <a:rPr lang="cs-CZ" sz="1600" dirty="0" smtClean="0"/>
              <a:t>(Obrázek č. 4 – 28.2. 2012)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058210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993</TotalTime>
  <Words>649</Words>
  <Application>Microsoft Office PowerPoint</Application>
  <PresentationFormat>Předvádění na obrazovce (4:3)</PresentationFormat>
  <Paragraphs>73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Deluxe</vt:lpstr>
      <vt:lpstr>František Ladislav Čelakovský</vt:lpstr>
      <vt:lpstr>František Ladislav Čelakovský</vt:lpstr>
      <vt:lpstr>Metodika:</vt:lpstr>
      <vt:lpstr>František Ladislav Čelakovský</vt:lpstr>
      <vt:lpstr>Prezentace aplikace PowerPoint</vt:lpstr>
      <vt:lpstr>Životopis - studium:</vt:lpstr>
      <vt:lpstr>Životopis:</vt:lpstr>
      <vt:lpstr>Prezentace aplikace PowerPoint</vt:lpstr>
      <vt:lpstr>Zajímavosti:</vt:lpstr>
      <vt:lpstr>Dílo:</vt:lpstr>
      <vt:lpstr>Prezentace aplikace PowerPoint</vt:lpstr>
      <vt:lpstr>Opakování:</vt:lpstr>
      <vt:lpstr>Řešení:</vt:lpstr>
      <vt:lpstr>Zdroje:</vt:lpstr>
      <vt:lpstr>Zdroje obrázků: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František Ladislav Čelakovský</dc:title>
  <dc:creator>Machová Alena</dc:creator>
  <cp:lastModifiedBy>Machová Alena</cp:lastModifiedBy>
  <cp:revision>41</cp:revision>
  <dcterms:created xsi:type="dcterms:W3CDTF">2012-09-13T05:01:37Z</dcterms:created>
  <dcterms:modified xsi:type="dcterms:W3CDTF">2012-09-16T14:55:30Z</dcterms:modified>
</cp:coreProperties>
</file>