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2" r:id="rId6"/>
    <p:sldId id="265" r:id="rId7"/>
    <p:sldId id="263" r:id="rId8"/>
    <p:sldId id="266" r:id="rId9"/>
    <p:sldId id="269" r:id="rId10"/>
    <p:sldId id="270" r:id="rId11"/>
    <p:sldId id="267" r:id="rId12"/>
    <p:sldId id="268" r:id="rId13"/>
    <p:sldId id="261" r:id="rId14"/>
    <p:sldId id="26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F77D4-32A0-4628-AAA6-5CF73944CC70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17E40-CC49-4EF5-BEBA-B2D5CC682F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F77D4-32A0-4628-AAA6-5CF73944CC70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17E40-CC49-4EF5-BEBA-B2D5CC682F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F77D4-32A0-4628-AAA6-5CF73944CC70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17E40-CC49-4EF5-BEBA-B2D5CC682F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F77D4-32A0-4628-AAA6-5CF73944CC70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17E40-CC49-4EF5-BEBA-B2D5CC682F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F77D4-32A0-4628-AAA6-5CF73944CC70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17E40-CC49-4EF5-BEBA-B2D5CC682F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F77D4-32A0-4628-AAA6-5CF73944CC70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17E40-CC49-4EF5-BEBA-B2D5CC682F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F77D4-32A0-4628-AAA6-5CF73944CC70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17E40-CC49-4EF5-BEBA-B2D5CC682F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F77D4-32A0-4628-AAA6-5CF73944CC70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17E40-CC49-4EF5-BEBA-B2D5CC682F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F77D4-32A0-4628-AAA6-5CF73944CC70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17E40-CC49-4EF5-BEBA-B2D5CC682FF1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F77D4-32A0-4628-AAA6-5CF73944CC70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17E40-CC49-4EF5-BEBA-B2D5CC682F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F77D4-32A0-4628-AAA6-5CF73944CC70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17E40-CC49-4EF5-BEBA-B2D5CC682F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5B3F77D4-32A0-4628-AAA6-5CF73944CC70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FA17E40-CC49-4EF5-BEBA-B2D5CC682FF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260649"/>
            <a:ext cx="7125113" cy="1152128"/>
          </a:xfrm>
        </p:spPr>
        <p:txBody>
          <a:bodyPr/>
          <a:lstStyle/>
          <a:p>
            <a:pPr algn="ctr"/>
            <a:r>
              <a:rPr lang="cs-CZ" sz="9600" dirty="0" smtClean="0">
                <a:solidFill>
                  <a:srgbClr val="FF0000"/>
                </a:solidFill>
                <a:latin typeface="Gabriola" pitchFamily="82" charset="0"/>
              </a:rPr>
              <a:t>Divadelní scéna</a:t>
            </a:r>
            <a:endParaRPr lang="cs-CZ" sz="9600" dirty="0">
              <a:solidFill>
                <a:srgbClr val="FF0000"/>
              </a:solidFill>
              <a:latin typeface="Gabriola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8352928" cy="4896544"/>
          </a:xfrm>
        </p:spPr>
        <p:txBody>
          <a:bodyPr/>
          <a:lstStyle/>
          <a:p>
            <a:pPr marL="0" lvl="0" indent="0">
              <a:lnSpc>
                <a:spcPct val="120000"/>
              </a:lnSpc>
              <a:buClr>
                <a:prstClr val="black">
                  <a:lumMod val="75000"/>
                  <a:lumOff val="25000"/>
                </a:prstClr>
              </a:buClr>
              <a:buNone/>
            </a:pPr>
            <a:r>
              <a:rPr lang="cs-CZ" sz="3200" dirty="0">
                <a:solidFill>
                  <a:prstClr val="black">
                    <a:lumMod val="95000"/>
                    <a:lumOff val="5000"/>
                  </a:prstClr>
                </a:solidFill>
                <a:latin typeface="Gabriola" pitchFamily="82" charset="0"/>
                <a:cs typeface="Calibri" pitchFamily="34" charset="0"/>
              </a:rPr>
              <a:t>Základní škola Choltice, okres Pardubice – „Učíme se pro život“</a:t>
            </a:r>
          </a:p>
          <a:p>
            <a:pPr marL="0" lvl="0" indent="0">
              <a:lnSpc>
                <a:spcPct val="120000"/>
              </a:lnSpc>
              <a:buClr>
                <a:prstClr val="black">
                  <a:lumMod val="75000"/>
                  <a:lumOff val="25000"/>
                </a:prstClr>
              </a:buClr>
              <a:buNone/>
            </a:pPr>
            <a:r>
              <a:rPr lang="cs-CZ" sz="3200" dirty="0">
                <a:solidFill>
                  <a:prstClr val="black">
                    <a:lumMod val="95000"/>
                    <a:lumOff val="5000"/>
                  </a:prstClr>
                </a:solidFill>
                <a:latin typeface="Gabriola" pitchFamily="82" charset="0"/>
                <a:cs typeface="Calibri" pitchFamily="34" charset="0"/>
              </a:rPr>
              <a:t>Šablona: č. III/2 Inovace a zkvalitnění výuky pomocí ICT</a:t>
            </a:r>
            <a:br>
              <a:rPr lang="cs-CZ" sz="3200" dirty="0">
                <a:solidFill>
                  <a:prstClr val="black">
                    <a:lumMod val="95000"/>
                    <a:lumOff val="5000"/>
                  </a:prstClr>
                </a:solidFill>
                <a:latin typeface="Gabriola" pitchFamily="82" charset="0"/>
                <a:cs typeface="Calibri" pitchFamily="34" charset="0"/>
              </a:rPr>
            </a:br>
            <a:r>
              <a:rPr lang="cs-CZ" sz="3200" dirty="0">
                <a:solidFill>
                  <a:prstClr val="black">
                    <a:lumMod val="95000"/>
                    <a:lumOff val="5000"/>
                  </a:prstClr>
                </a:solidFill>
                <a:latin typeface="Gabriola" pitchFamily="82" charset="0"/>
                <a:cs typeface="Calibri" pitchFamily="34" charset="0"/>
              </a:rPr>
              <a:t>Pořadové číslo: </a:t>
            </a:r>
            <a:r>
              <a:rPr lang="cs-CZ" sz="3200" dirty="0" smtClean="0">
                <a:solidFill>
                  <a:prstClr val="black">
                    <a:lumMod val="95000"/>
                    <a:lumOff val="5000"/>
                  </a:prstClr>
                </a:solidFill>
                <a:latin typeface="Gabriola" pitchFamily="82" charset="0"/>
                <a:cs typeface="Calibri" pitchFamily="34" charset="0"/>
              </a:rPr>
              <a:t>33</a:t>
            </a:r>
            <a:endParaRPr lang="cs-CZ" sz="3200" dirty="0">
              <a:solidFill>
                <a:prstClr val="black">
                  <a:lumMod val="95000"/>
                  <a:lumOff val="5000"/>
                </a:prstClr>
              </a:solidFill>
              <a:latin typeface="Gabriola" pitchFamily="82" charset="0"/>
              <a:cs typeface="Calibri" pitchFamily="34" charset="0"/>
            </a:endParaRPr>
          </a:p>
          <a:p>
            <a:pPr marL="0" lvl="0" indent="0">
              <a:lnSpc>
                <a:spcPct val="120000"/>
              </a:lnSpc>
              <a:buClr>
                <a:prstClr val="black">
                  <a:lumMod val="75000"/>
                  <a:lumOff val="25000"/>
                </a:prstClr>
              </a:buClr>
              <a:buNone/>
            </a:pPr>
            <a:r>
              <a:rPr lang="cs-CZ" sz="3200" dirty="0">
                <a:solidFill>
                  <a:prstClr val="black">
                    <a:lumMod val="95000"/>
                    <a:lumOff val="5000"/>
                  </a:prstClr>
                </a:solidFill>
                <a:latin typeface="Gabriola" pitchFamily="82" charset="0"/>
                <a:cs typeface="Calibri" pitchFamily="34" charset="0"/>
              </a:rPr>
              <a:t>Autor: Machová Alena</a:t>
            </a:r>
          </a:p>
          <a:p>
            <a:pPr marL="0" lvl="0" indent="0">
              <a:lnSpc>
                <a:spcPct val="120000"/>
              </a:lnSpc>
              <a:buClr>
                <a:prstClr val="black">
                  <a:lumMod val="75000"/>
                  <a:lumOff val="25000"/>
                </a:prstClr>
              </a:buClr>
              <a:buNone/>
            </a:pPr>
            <a:r>
              <a:rPr lang="cs-CZ" sz="3200" dirty="0">
                <a:solidFill>
                  <a:prstClr val="black">
                    <a:lumMod val="95000"/>
                    <a:lumOff val="5000"/>
                  </a:prstClr>
                </a:solidFill>
                <a:latin typeface="Gabriola" pitchFamily="82" charset="0"/>
                <a:cs typeface="Calibri" pitchFamily="34" charset="0"/>
              </a:rPr>
              <a:t>Ověření ve výuce: 8. třída</a:t>
            </a:r>
          </a:p>
          <a:p>
            <a:pPr marL="0" lvl="0" indent="0">
              <a:lnSpc>
                <a:spcPct val="120000"/>
              </a:lnSpc>
              <a:buClr>
                <a:prstClr val="black">
                  <a:lumMod val="75000"/>
                  <a:lumOff val="25000"/>
                </a:prstClr>
              </a:buClr>
              <a:buNone/>
            </a:pPr>
            <a:r>
              <a:rPr lang="cs-CZ" sz="3200" dirty="0">
                <a:solidFill>
                  <a:prstClr val="black">
                    <a:lumMod val="95000"/>
                    <a:lumOff val="5000"/>
                  </a:prstClr>
                </a:solidFill>
                <a:latin typeface="Gabriola" pitchFamily="82" charset="0"/>
                <a:cs typeface="Calibri" pitchFamily="34" charset="0"/>
              </a:rPr>
              <a:t>Datum ověření: </a:t>
            </a:r>
            <a:r>
              <a:rPr lang="cs-CZ" sz="3200" dirty="0" smtClean="0">
                <a:solidFill>
                  <a:prstClr val="black">
                    <a:lumMod val="95000"/>
                    <a:lumOff val="5000"/>
                  </a:prstClr>
                </a:solidFill>
                <a:latin typeface="Gabriola" pitchFamily="82" charset="0"/>
                <a:cs typeface="Calibri" pitchFamily="34" charset="0"/>
              </a:rPr>
              <a:t>29</a:t>
            </a:r>
            <a:r>
              <a:rPr lang="cs-CZ" sz="3200" dirty="0">
                <a:solidFill>
                  <a:prstClr val="black">
                    <a:lumMod val="95000"/>
                    <a:lumOff val="5000"/>
                  </a:prstClr>
                </a:solidFill>
                <a:latin typeface="Gabriola" pitchFamily="82" charset="0"/>
                <a:cs typeface="Calibri" pitchFamily="34" charset="0"/>
              </a:rPr>
              <a:t>. </a:t>
            </a:r>
            <a:r>
              <a:rPr lang="cs-CZ" sz="3200" dirty="0" smtClean="0">
                <a:solidFill>
                  <a:prstClr val="black">
                    <a:lumMod val="95000"/>
                    <a:lumOff val="5000"/>
                  </a:prstClr>
                </a:solidFill>
                <a:latin typeface="Gabriola" pitchFamily="82" charset="0"/>
                <a:cs typeface="Calibri" pitchFamily="34" charset="0"/>
              </a:rPr>
              <a:t>5. </a:t>
            </a:r>
            <a:r>
              <a:rPr lang="cs-CZ" sz="3200" dirty="0">
                <a:solidFill>
                  <a:prstClr val="black">
                    <a:lumMod val="95000"/>
                    <a:lumOff val="5000"/>
                  </a:prstClr>
                </a:solidFill>
                <a:latin typeface="Gabriola" pitchFamily="82" charset="0"/>
                <a:cs typeface="Calibri" pitchFamily="34" charset="0"/>
              </a:rPr>
              <a:t>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8242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332657"/>
            <a:ext cx="7125113" cy="1080120"/>
          </a:xfrm>
        </p:spPr>
        <p:txBody>
          <a:bodyPr/>
          <a:lstStyle/>
          <a:p>
            <a:pPr algn="ctr"/>
            <a:r>
              <a:rPr lang="cs-CZ" sz="9600" dirty="0">
                <a:solidFill>
                  <a:srgbClr val="FF0000"/>
                </a:solidFill>
                <a:latin typeface="Gabriola" pitchFamily="82" charset="0"/>
              </a:rPr>
              <a:t>Divadelní scéna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703" y="2284501"/>
            <a:ext cx="6858594" cy="30970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90123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260649"/>
            <a:ext cx="7125113" cy="1080120"/>
          </a:xfrm>
        </p:spPr>
        <p:txBody>
          <a:bodyPr/>
          <a:lstStyle/>
          <a:p>
            <a:pPr algn="ctr"/>
            <a:r>
              <a:rPr lang="cs-CZ" sz="8000" u="sng" dirty="0">
                <a:solidFill>
                  <a:srgbClr val="FF0000"/>
                </a:solidFill>
                <a:latin typeface="Gabriola" pitchFamily="82" charset="0"/>
              </a:rPr>
              <a:t>Metodika: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1"/>
            <a:ext cx="8352928" cy="5040560"/>
          </a:xfrm>
        </p:spPr>
        <p:txBody>
          <a:bodyPr/>
          <a:lstStyle/>
          <a:p>
            <a:pPr lvl="0">
              <a:buClr>
                <a:prstClr val="black">
                  <a:lumMod val="75000"/>
                  <a:lumOff val="25000"/>
                </a:prstClr>
              </a:buClr>
            </a:pPr>
            <a:r>
              <a:rPr lang="cs-CZ" sz="2800" dirty="0">
                <a:solidFill>
                  <a:prstClr val="black"/>
                </a:solidFill>
              </a:rPr>
              <a:t>Žákům promítneme prezentaci, kterou lze doplnit vlastním výkladem.</a:t>
            </a:r>
          </a:p>
          <a:p>
            <a:pPr lvl="0">
              <a:buClr>
                <a:prstClr val="black">
                  <a:lumMod val="75000"/>
                  <a:lumOff val="25000"/>
                </a:prstClr>
              </a:buClr>
            </a:pPr>
            <a:r>
              <a:rPr lang="cs-CZ" sz="2800" dirty="0">
                <a:solidFill>
                  <a:prstClr val="black"/>
                </a:solidFill>
              </a:rPr>
              <a:t>Z prezentace vybereme několik nejdůležitějších poznámek jako zápis. </a:t>
            </a:r>
          </a:p>
          <a:p>
            <a:pPr lvl="0">
              <a:buClr>
                <a:prstClr val="black">
                  <a:lumMod val="75000"/>
                  <a:lumOff val="25000"/>
                </a:prstClr>
              </a:buClr>
            </a:pPr>
            <a:r>
              <a:rPr lang="cs-CZ" sz="2800" dirty="0">
                <a:solidFill>
                  <a:prstClr val="black"/>
                </a:solidFill>
              </a:rPr>
              <a:t>Pro kontrolu pozornosti žáků při výkladu je určen závěrečný test.</a:t>
            </a:r>
            <a:br>
              <a:rPr lang="cs-CZ" sz="2800" dirty="0">
                <a:solidFill>
                  <a:prstClr val="black"/>
                </a:solidFill>
              </a:rPr>
            </a:br>
            <a:endParaRPr lang="cs-CZ" sz="2800" dirty="0">
              <a:solidFill>
                <a:prstClr val="black"/>
              </a:solidFill>
            </a:endParaRPr>
          </a:p>
          <a:p>
            <a:pPr marL="0" lvl="0" indent="0">
              <a:buClr>
                <a:prstClr val="black">
                  <a:lumMod val="75000"/>
                  <a:lumOff val="25000"/>
                </a:prstClr>
              </a:buClr>
              <a:buNone/>
            </a:pPr>
            <a:r>
              <a:rPr lang="cs-CZ" sz="2800" b="1" u="sng" dirty="0">
                <a:solidFill>
                  <a:prstClr val="black"/>
                </a:solidFill>
              </a:rPr>
              <a:t>Klíčová slova</a:t>
            </a:r>
            <a:r>
              <a:rPr lang="cs-CZ" sz="2800" b="1" u="sng" dirty="0" smtClean="0">
                <a:solidFill>
                  <a:prstClr val="black"/>
                </a:solidFill>
              </a:rPr>
              <a:t>:</a:t>
            </a:r>
            <a:r>
              <a:rPr lang="cs-CZ" sz="2800" dirty="0" smtClean="0">
                <a:solidFill>
                  <a:prstClr val="black"/>
                </a:solidFill>
              </a:rPr>
              <a:t> české divadlo, loutkové divadlo, herecký projev, Štěpánek, Klicpera.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7383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260649"/>
            <a:ext cx="7125113" cy="1008112"/>
          </a:xfrm>
        </p:spPr>
        <p:txBody>
          <a:bodyPr/>
          <a:lstStyle/>
          <a:p>
            <a:pPr algn="ctr"/>
            <a:r>
              <a:rPr lang="cs-CZ" sz="9600" dirty="0">
                <a:solidFill>
                  <a:srgbClr val="FF0000"/>
                </a:solidFill>
                <a:latin typeface="Gabriola" pitchFamily="82" charset="0"/>
              </a:rPr>
              <a:t>Divadelní scéna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07361"/>
            <a:ext cx="8352928" cy="4789991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 </a:t>
            </a:r>
            <a:r>
              <a:rPr lang="cs-CZ" sz="2800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vzestupu českého divadla v posledních patnácti letech 18. století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nastala krátká 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přestávka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 kdy </a:t>
            </a:r>
            <a:r>
              <a:rPr lang="cs-CZ" sz="2800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české profesionální divadlo zaniklo a česky hráli jen ochotníci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 </a:t>
            </a: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Roku </a:t>
            </a:r>
            <a:r>
              <a:rPr lang="cs-CZ" sz="2800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1812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oživila skupina ochotníků pod vedením divadelního nadšence </a:t>
            </a:r>
            <a:r>
              <a:rPr lang="cs-CZ" sz="2800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Jana Nepomuka Štěpánka česká představení v pražském Stavovském divadle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</a:p>
          <a:p>
            <a:r>
              <a:rPr lang="cs-CZ" sz="2800" b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Začíná nová éra českého divadla.</a:t>
            </a:r>
            <a:endParaRPr lang="cs-CZ" sz="2800" b="1" u="sng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325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628543"/>
            <a:ext cx="4176464" cy="52395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074487" y="6124654"/>
            <a:ext cx="47069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Obrázek č. 1 – Jan Nepomuk Štěpánek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3095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625575"/>
            <a:ext cx="6475449" cy="45457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683080" y="5688253"/>
            <a:ext cx="40605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Obrázek č. 2 – Stavovské divadlo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2980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260649"/>
            <a:ext cx="7125113" cy="1008112"/>
          </a:xfrm>
        </p:spPr>
        <p:txBody>
          <a:bodyPr/>
          <a:lstStyle/>
          <a:p>
            <a:pPr algn="ctr"/>
            <a:r>
              <a:rPr lang="cs-CZ" sz="9600" dirty="0">
                <a:solidFill>
                  <a:srgbClr val="FF0000"/>
                </a:solidFill>
                <a:latin typeface="Gabriola" pitchFamily="82" charset="0"/>
              </a:rPr>
              <a:t>Divadelní scéna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640960" cy="4968551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Štěpánkovi ochotníci uváděli ve Stavovském divadle české činohry, zpěvohry i opery, ale převažovaly dobrodružné rytířské příběhy </a:t>
            </a:r>
            <a:b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 veselohry.</a:t>
            </a: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Ochotníci hráli zhruba 5x do roka.</a:t>
            </a: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Populární byly historické i soudobé veselohry Štěpánkovy (Čech a Němec) a Klicperovy (Divotvorný klobouk, Hadrián z Římsů, atd.).</a:t>
            </a: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Náročnější dramatickou tvorbu uváděli ochotníci ve Stavovském divadle jen zřídka.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69634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88641"/>
            <a:ext cx="7125113" cy="1152128"/>
          </a:xfrm>
        </p:spPr>
        <p:txBody>
          <a:bodyPr/>
          <a:lstStyle/>
          <a:p>
            <a:pPr algn="ctr"/>
            <a:r>
              <a:rPr lang="cs-CZ" sz="9600" dirty="0">
                <a:solidFill>
                  <a:srgbClr val="FF0000"/>
                </a:solidFill>
                <a:latin typeface="Gabriola" pitchFamily="82" charset="0"/>
              </a:rPr>
              <a:t>Divadelní scéna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3"/>
            <a:ext cx="8352928" cy="5040560"/>
          </a:xfrm>
        </p:spPr>
        <p:txBody>
          <a:bodyPr>
            <a:normAutofit/>
          </a:bodyPr>
          <a:lstStyle/>
          <a:p>
            <a:r>
              <a:rPr lang="cs-CZ" sz="2800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Roku 1824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se stal </a:t>
            </a:r>
            <a:r>
              <a:rPr lang="cs-CZ" sz="2800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J. N. Štěpánek spoluředitelem Stavovského divadla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Rychle </a:t>
            </a:r>
            <a:r>
              <a:rPr lang="cs-CZ" sz="2800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vzrostl počet českých představení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na 30 – 35 do roka. Stále převažovaly „rytírny“, ale </a:t>
            </a:r>
            <a:r>
              <a:rPr lang="cs-CZ" sz="2800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častěji se objevovaly také náročnější hry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</a:p>
          <a:p>
            <a:r>
              <a:rPr lang="cs-CZ" sz="2800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Česká představení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byla určena spíše pro nižší a méně vzdělané vrstvy.</a:t>
            </a:r>
          </a:p>
          <a:p>
            <a:r>
              <a:rPr lang="cs-CZ" sz="2800" b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Třicátá léta přinesla nové pojetí českého divadla.</a:t>
            </a:r>
            <a:endParaRPr lang="cs-CZ" sz="2800" b="1" u="sng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5784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260649"/>
            <a:ext cx="7125113" cy="1008112"/>
          </a:xfrm>
        </p:spPr>
        <p:txBody>
          <a:bodyPr/>
          <a:lstStyle/>
          <a:p>
            <a:pPr algn="ctr"/>
            <a:r>
              <a:rPr lang="cs-CZ" sz="9600" dirty="0" smtClean="0">
                <a:solidFill>
                  <a:srgbClr val="FF0000"/>
                </a:solidFill>
                <a:latin typeface="Gabriola" pitchFamily="82" charset="0"/>
              </a:rPr>
              <a:t>Divadelní scéna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1"/>
            <a:ext cx="8280920" cy="4896544"/>
          </a:xfrm>
        </p:spPr>
        <p:txBody>
          <a:bodyPr>
            <a:normAutofit/>
          </a:bodyPr>
          <a:lstStyle/>
          <a:p>
            <a:r>
              <a:rPr lang="cs-CZ" sz="2800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České divadlo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se stalo pro mnohé nezbytností. </a:t>
            </a:r>
          </a:p>
          <a:p>
            <a:r>
              <a:rPr lang="cs-CZ" sz="2800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 roce 1830 českých diváků rychle přibývalo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a česky se začalo hrát i několikrát v týdnu.</a:t>
            </a:r>
          </a:p>
          <a:p>
            <a:r>
              <a:rPr lang="cs-CZ" sz="2800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Vedle Stavovského divadla se hrálo i na jiných pražských scénách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 Profesionální české soubory již měla i </a:t>
            </a:r>
            <a:r>
              <a:rPr lang="cs-CZ" sz="2800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města Brno </a:t>
            </a:r>
            <a:br>
              <a:rPr lang="cs-CZ" sz="2800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cs-CZ" sz="2800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 Olomouc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4399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3"/>
            <a:ext cx="8496944" cy="864095"/>
          </a:xfrm>
        </p:spPr>
        <p:txBody>
          <a:bodyPr/>
          <a:lstStyle/>
          <a:p>
            <a:pPr algn="ctr"/>
            <a:r>
              <a:rPr lang="cs-CZ" sz="9600" dirty="0" smtClean="0">
                <a:solidFill>
                  <a:srgbClr val="FF0000"/>
                </a:solidFill>
                <a:latin typeface="Gabriola" pitchFamily="82" charset="0"/>
              </a:rPr>
              <a:t>Fungování divadla: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340768"/>
            <a:ext cx="8496944" cy="5256584"/>
          </a:xfrm>
        </p:spPr>
        <p:txBody>
          <a:bodyPr>
            <a:normAutofit lnSpcReduction="10000"/>
          </a:bodyPr>
          <a:lstStyle/>
          <a:p>
            <a:r>
              <a:rPr lang="cs-CZ" sz="2800" b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Herecký projev: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zpočátku byly postavy často přehrávány. Postupně se mění k pravdivějšímu zobrazení charakteru postav.</a:t>
            </a:r>
          </a:p>
          <a:p>
            <a:r>
              <a:rPr lang="cs-CZ" sz="2800" b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Ochotnické divadlo: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po roce 1830 prožívá období velkého rozvoje, ochotnické soubory také v jihozápadních a východních Čechách.</a:t>
            </a:r>
          </a:p>
          <a:p>
            <a:r>
              <a:rPr lang="cs-CZ" sz="2800" b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Loutkové divadlo: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bylo určeno přímo dětem, kromě tradičního repertoáru (Faust, Herkules), se objevují i rytířské a loupežnické příběhy.</a:t>
            </a:r>
          </a:p>
          <a:p>
            <a:r>
              <a:rPr lang="cs-CZ" sz="2800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Loutkářů začalo rychle přibývat </a:t>
            </a:r>
            <a:br>
              <a:rPr lang="cs-CZ" sz="2800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cs-CZ" sz="2800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ve 20. letech 19. století.</a:t>
            </a:r>
            <a:endParaRPr lang="cs-CZ" sz="2800" u="sng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76304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260649"/>
            <a:ext cx="7125113" cy="936104"/>
          </a:xfrm>
        </p:spPr>
        <p:txBody>
          <a:bodyPr/>
          <a:lstStyle/>
          <a:p>
            <a:r>
              <a:rPr lang="cs-CZ" sz="9600" dirty="0" smtClean="0">
                <a:solidFill>
                  <a:srgbClr val="FF0000"/>
                </a:solidFill>
                <a:latin typeface="Gabriola" pitchFamily="82" charset="0"/>
              </a:rPr>
              <a:t>Opakování: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07361"/>
            <a:ext cx="8568952" cy="4717983"/>
          </a:xfrm>
        </p:spPr>
        <p:txBody>
          <a:bodyPr>
            <a:normAutofit/>
          </a:bodyPr>
          <a:lstStyle/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Jaký druh her v divadle převažoval?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Jmenujte alespoň 2 autory divadelních her?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Kdy přišlo období nového pojetí českého divadla?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Pro koho bylo určeno loutkové divadlo </a:t>
            </a:r>
            <a:b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 kdy zaznamenalo svůj rychlý vývoj?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4020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260649"/>
            <a:ext cx="7125113" cy="1008112"/>
          </a:xfrm>
        </p:spPr>
        <p:txBody>
          <a:bodyPr/>
          <a:lstStyle/>
          <a:p>
            <a:r>
              <a:rPr lang="cs-CZ" sz="9600" dirty="0" smtClean="0">
                <a:solidFill>
                  <a:srgbClr val="FF0000"/>
                </a:solidFill>
                <a:latin typeface="Gabriola" pitchFamily="82" charset="0"/>
              </a:rPr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352928" cy="5112569"/>
          </a:xfrm>
        </p:spPr>
        <p:txBody>
          <a:bodyPr>
            <a:normAutofit fontScale="92500"/>
          </a:bodyPr>
          <a:lstStyle/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Převažovaly dobrodružné rytířské příběhy a veselohry, ale hrály se také činohry, zpěvohry a opery.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Autoři: Jan Nepomuk Štěpánek, Václav Kliment Klicpera, Josef Kajetán Tyl.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Nové pojetí přinesla 30. léta.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Loutkové divadlo: určeno dětem, 20.l. 19. st.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3500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332657"/>
            <a:ext cx="7125113" cy="936104"/>
          </a:xfrm>
        </p:spPr>
        <p:txBody>
          <a:bodyPr/>
          <a:lstStyle/>
          <a:p>
            <a:pPr algn="ctr"/>
            <a:r>
              <a:rPr lang="cs-CZ" sz="9600" dirty="0" smtClean="0">
                <a:solidFill>
                  <a:srgbClr val="FF0000"/>
                </a:solidFill>
                <a:latin typeface="Gabriola" pitchFamily="82" charset="0"/>
              </a:rPr>
              <a:t>Zdroje:</a:t>
            </a:r>
            <a:endParaRPr lang="cs-CZ" sz="9600" dirty="0">
              <a:solidFill>
                <a:srgbClr val="FF0000"/>
              </a:solidFill>
              <a:latin typeface="Gabriola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07361"/>
            <a:ext cx="8352928" cy="4789991"/>
          </a:xfrm>
        </p:spPr>
        <p:txBody>
          <a:bodyPr/>
          <a:lstStyle/>
          <a:p>
            <a:pPr marL="228600" lvl="0" indent="-228600" defTabSz="914400">
              <a:spcBef>
                <a:spcPts val="1800"/>
              </a:spcBef>
              <a:spcAft>
                <a:spcPts val="0"/>
              </a:spcAft>
              <a:buClrTx/>
              <a:buFont typeface="Wingdings" pitchFamily="2" charset="2"/>
              <a:buChar char=""/>
            </a:pPr>
            <a:r>
              <a:rPr lang="cs-CZ" sz="2000" dirty="0">
                <a:solidFill>
                  <a:prstClr val="black"/>
                </a:solidFill>
                <a:latin typeface="Comic Sans MS"/>
              </a:rPr>
              <a:t>LNĚNIČKOVÁ, Jitka. </a:t>
            </a:r>
            <a:r>
              <a:rPr lang="cs-CZ" sz="2000" i="1" dirty="0">
                <a:solidFill>
                  <a:prstClr val="black"/>
                </a:solidFill>
                <a:latin typeface="Comic Sans MS"/>
              </a:rPr>
              <a:t>České země v době obrození</a:t>
            </a:r>
            <a:r>
              <a:rPr lang="cs-CZ" sz="2000" dirty="0">
                <a:solidFill>
                  <a:prstClr val="black"/>
                </a:solidFill>
                <a:latin typeface="Comic Sans MS"/>
              </a:rPr>
              <a:t>. 1. vyd. Praha: Albatros, 1995. ISBN 80-00-00375-9.</a:t>
            </a:r>
            <a:br>
              <a:rPr lang="cs-CZ" sz="2000" dirty="0">
                <a:solidFill>
                  <a:prstClr val="black"/>
                </a:solidFill>
                <a:latin typeface="Comic Sans MS"/>
              </a:rPr>
            </a:br>
            <a:endParaRPr lang="cs-CZ" sz="2000" i="1" dirty="0">
              <a:solidFill>
                <a:prstClr val="black"/>
              </a:solidFill>
              <a:latin typeface="Comic Sans MS"/>
            </a:endParaRPr>
          </a:p>
          <a:p>
            <a:pPr marL="228600" lvl="0" indent="-228600" defTabSz="914400">
              <a:spcBef>
                <a:spcPts val="1800"/>
              </a:spcBef>
              <a:spcAft>
                <a:spcPts val="0"/>
              </a:spcAft>
              <a:buClrTx/>
              <a:buFont typeface="Wingdings" pitchFamily="2" charset="2"/>
              <a:buChar char=""/>
            </a:pPr>
            <a:r>
              <a:rPr lang="cs-CZ" sz="2000" i="1" dirty="0">
                <a:solidFill>
                  <a:prstClr val="black"/>
                </a:solidFill>
                <a:latin typeface="Comic Sans MS"/>
              </a:rPr>
              <a:t>Literární výchova pro 2. stupeň základní školy</a:t>
            </a:r>
            <a:r>
              <a:rPr lang="cs-CZ" sz="2000" dirty="0">
                <a:solidFill>
                  <a:prstClr val="black"/>
                </a:solidFill>
                <a:latin typeface="Comic Sans MS"/>
              </a:rPr>
              <a:t>. 1. vyd. Praha: SPN, 2001. ISBN 80-7235-026-9. </a:t>
            </a:r>
            <a:br>
              <a:rPr lang="cs-CZ" sz="2000" dirty="0">
                <a:solidFill>
                  <a:prstClr val="black"/>
                </a:solidFill>
                <a:latin typeface="Comic Sans MS"/>
              </a:rPr>
            </a:br>
            <a:endParaRPr lang="cs-CZ" sz="2000" dirty="0">
              <a:solidFill>
                <a:prstClr val="black"/>
              </a:solidFill>
              <a:latin typeface="Comic Sans MS"/>
            </a:endParaRPr>
          </a:p>
          <a:p>
            <a:pPr marL="228600" lvl="0" indent="-228600" defTabSz="914400">
              <a:spcBef>
                <a:spcPts val="1800"/>
              </a:spcBef>
              <a:spcAft>
                <a:spcPts val="0"/>
              </a:spcAft>
              <a:buClrTx/>
              <a:buFont typeface="Wingdings" pitchFamily="2" charset="2"/>
              <a:buChar char=""/>
            </a:pPr>
            <a:r>
              <a:rPr lang="cs-CZ" sz="2000" dirty="0">
                <a:solidFill>
                  <a:prstClr val="black"/>
                </a:solidFill>
                <a:latin typeface="Comic Sans MS"/>
              </a:rPr>
              <a:t>VOLHEJNOVÁ, Veronika. </a:t>
            </a:r>
            <a:r>
              <a:rPr lang="cs-CZ" sz="2000" i="1" dirty="0">
                <a:solidFill>
                  <a:prstClr val="black"/>
                </a:solidFill>
                <a:latin typeface="Comic Sans MS"/>
              </a:rPr>
              <a:t>Čeští spisovatelé</a:t>
            </a:r>
            <a:r>
              <a:rPr lang="cs-CZ" sz="2000" dirty="0">
                <a:solidFill>
                  <a:prstClr val="black"/>
                </a:solidFill>
                <a:latin typeface="Comic Sans MS"/>
              </a:rPr>
              <a:t>. 3. vyd. Praha: Fragment, 2011. Odkaz. ISBN 978-80-253-1273-5.</a:t>
            </a:r>
            <a:br>
              <a:rPr lang="cs-CZ" sz="2000" dirty="0">
                <a:solidFill>
                  <a:prstClr val="black"/>
                </a:solidFill>
                <a:latin typeface="Comic Sans MS"/>
              </a:rPr>
            </a:br>
            <a:endParaRPr lang="cs-CZ" sz="2000" dirty="0">
              <a:solidFill>
                <a:prstClr val="black"/>
              </a:solidFill>
              <a:latin typeface="Comic Sans MS"/>
            </a:endParaRPr>
          </a:p>
          <a:p>
            <a:pPr marL="228600" lvl="0" indent="-228600" defTabSz="914400">
              <a:spcBef>
                <a:spcPts val="1800"/>
              </a:spcBef>
              <a:spcAft>
                <a:spcPts val="0"/>
              </a:spcAft>
              <a:buClrTx/>
              <a:buFont typeface="Wingdings" pitchFamily="2" charset="2"/>
              <a:buChar char=""/>
            </a:pPr>
            <a:r>
              <a:rPr lang="cs-CZ" sz="2000" dirty="0">
                <a:solidFill>
                  <a:prstClr val="black"/>
                </a:solidFill>
                <a:latin typeface="Comic Sans MS"/>
              </a:rPr>
              <a:t>SOCHROVÁ, Marie. </a:t>
            </a:r>
            <a:r>
              <a:rPr lang="cs-CZ" sz="2000" i="1" dirty="0">
                <a:solidFill>
                  <a:prstClr val="black"/>
                </a:solidFill>
                <a:latin typeface="Comic Sans MS"/>
              </a:rPr>
              <a:t>Literatura v kostce</a:t>
            </a:r>
            <a:r>
              <a:rPr lang="cs-CZ" sz="2000" dirty="0">
                <a:solidFill>
                  <a:prstClr val="black"/>
                </a:solidFill>
                <a:latin typeface="Comic Sans MS"/>
              </a:rPr>
              <a:t>. 2. vyd. Praha: Fragment, 1996. ISBN 80-7200-052-7. </a:t>
            </a:r>
            <a:r>
              <a:rPr lang="cs-CZ" sz="2400" dirty="0">
                <a:solidFill>
                  <a:prstClr val="black"/>
                </a:solidFill>
                <a:latin typeface="Comic Sans MS"/>
              </a:rPr>
              <a:t/>
            </a:r>
            <a:br>
              <a:rPr lang="cs-CZ" sz="2400" dirty="0">
                <a:solidFill>
                  <a:prstClr val="black"/>
                </a:solidFill>
                <a:latin typeface="Comic Sans MS"/>
              </a:rPr>
            </a:br>
            <a:endParaRPr lang="cs-CZ" sz="2400" dirty="0">
              <a:solidFill>
                <a:prstClr val="black"/>
              </a:solidFill>
              <a:latin typeface="Comic Sans MS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0569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88641"/>
            <a:ext cx="7125113" cy="1008112"/>
          </a:xfrm>
        </p:spPr>
        <p:txBody>
          <a:bodyPr/>
          <a:lstStyle/>
          <a:p>
            <a:pPr algn="ctr"/>
            <a:r>
              <a:rPr lang="cs-CZ" sz="9600" dirty="0" smtClean="0">
                <a:solidFill>
                  <a:srgbClr val="FF0000"/>
                </a:solidFill>
                <a:latin typeface="Gabriola" pitchFamily="82" charset="0"/>
              </a:rPr>
              <a:t>Zdroje obrázků: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352928" cy="5184575"/>
          </a:xfrm>
        </p:spPr>
        <p:txBody>
          <a:bodyPr>
            <a:normAutofit/>
          </a:bodyPr>
          <a:lstStyle/>
          <a:p>
            <a:r>
              <a:rPr lang="cs-CZ" sz="1400" dirty="0"/>
              <a:t>http://www.google.cz/imgres?q=jan+nepomuk+%C5%A1t%C4%9Bp%C3%A1nek&amp;hl=cs&amp;sa=X&amp;biw=1366&amp;bih=667&amp;tbm=isch&amp;prmd=imvns&amp;tbnid=b9pzg7dr_JpWqM:&amp;imgrefurl=http://cs.wikipedia.org/wiki/Jan_Nepomuk_%25C5%25A0t%25C4%259Bp%25C3%25A1nek&amp;docid=effH8msBrFx4WM&amp;imgurl=http://</a:t>
            </a:r>
            <a:r>
              <a:rPr lang="cs-CZ" sz="1400" dirty="0" smtClean="0"/>
              <a:t>upload.wikimedia.org/wikipedia/commons/thumb/2/2f/Jan_Nepomuk_Stepanek_Vilimek.jpg/220px-Jan_Nepomuk_Stepanek_Vilimek.jpg&amp;w=220&amp;h=276&amp;ei=EklWUOSDI47Vsga28IDYDg&amp;zoom=1&amp;iact=hc&amp;vpx=206&amp;vpy=160&amp;dur=545&amp;hovh=218&amp;hovw=174&amp;tx=82&amp;ty=106&amp;sig=102017272120240730438&amp;page=1&amp;tbnh=165&amp;tbnw=132&amp;start=0&amp;ndsp=22&amp;ved=1t:429,r:0,s:0,i:73</a:t>
            </a:r>
          </a:p>
          <a:p>
            <a:pPr marL="0" indent="0" algn="ctr">
              <a:buNone/>
            </a:pPr>
            <a:r>
              <a:rPr lang="cs-CZ" sz="1400" dirty="0" smtClean="0"/>
              <a:t>(Obrázek č. 1 – 29. 5. 2012)</a:t>
            </a:r>
          </a:p>
          <a:p>
            <a:pPr marL="0" indent="0" algn="ctr">
              <a:buNone/>
            </a:pPr>
            <a:endParaRPr lang="cs-CZ" sz="1400" dirty="0"/>
          </a:p>
          <a:p>
            <a:r>
              <a:rPr lang="cs-CZ" sz="1400" dirty="0"/>
              <a:t>http://www.google.cz/imgres?q=Stavovsk%C3%A9+divadlo&amp;hl=cs&amp;sa=X&amp;biw=1366&amp;bih=667&amp;tbm=isch&amp;prmd=imvns&amp;tbnid=QbkstakZ0IMVlM:&amp;imgrefurl=http://www.stavovskedivadlo.cz/&amp;docid=RfaFLcQXPkw7gM&amp;imgurl=http://</a:t>
            </a:r>
            <a:r>
              <a:rPr lang="cs-CZ" sz="1400" dirty="0" smtClean="0"/>
              <a:t>www.stavovskedivadlo.cz/img/promo1.jpg&amp;w=500&amp;h=351&amp;ei=5klWUNfjEcvptQahgoGIAQ&amp;zoom=1&amp;iact=hc&amp;vpx=185&amp;vpy=193&amp;dur=644&amp;hovh=187&amp;hovw=267&amp;tx=126&amp;ty=118&amp;sig=102017272120240730438&amp;page=1&amp;tbnh=128&amp;tbnw=181&amp;start=0&amp;ndsp=19&amp;ved=1t:429,r:0,s:0,i:87</a:t>
            </a:r>
          </a:p>
          <a:p>
            <a:pPr marL="0" indent="0" algn="ctr">
              <a:buNone/>
            </a:pPr>
            <a:r>
              <a:rPr lang="cs-CZ" sz="1400" dirty="0" smtClean="0"/>
              <a:t>(Obrázek č. 2 – 29. 5. 2012)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635410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82</TotalTime>
  <Words>481</Words>
  <Application>Microsoft Office PowerPoint</Application>
  <PresentationFormat>Předvádění na obrazovce (4:3)</PresentationFormat>
  <Paragraphs>58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Spring</vt:lpstr>
      <vt:lpstr>Divadelní scéna</vt:lpstr>
      <vt:lpstr>Divadelní scéna</vt:lpstr>
      <vt:lpstr>Metodika:</vt:lpstr>
      <vt:lpstr>Divadelní scéna</vt:lpstr>
      <vt:lpstr>Prezentace aplikace PowerPoint</vt:lpstr>
      <vt:lpstr>Prezentace aplikace PowerPoint</vt:lpstr>
      <vt:lpstr>Divadelní scéna</vt:lpstr>
      <vt:lpstr>Divadelní scéna</vt:lpstr>
      <vt:lpstr>Divadelní scéna</vt:lpstr>
      <vt:lpstr>Fungování divadla:</vt:lpstr>
      <vt:lpstr>Opakování:</vt:lpstr>
      <vt:lpstr>Řešení:</vt:lpstr>
      <vt:lpstr>Zdroje:</vt:lpstr>
      <vt:lpstr>Zdroje obrázků: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Machová Alena</dc:creator>
  <cp:lastModifiedBy>Machová Alena</cp:lastModifiedBy>
  <cp:revision>30</cp:revision>
  <dcterms:created xsi:type="dcterms:W3CDTF">2012-09-16T21:29:08Z</dcterms:created>
  <dcterms:modified xsi:type="dcterms:W3CDTF">2012-09-16T22:51:35Z</dcterms:modified>
</cp:coreProperties>
</file>