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F5C3BD28-60F8-4B60-97A5-B93F77E02E2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99C8C75C-6509-4C6A-9EBC-44CF6C49C3FD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16633"/>
            <a:ext cx="7117180" cy="864095"/>
          </a:xfrm>
        </p:spPr>
        <p:txBody>
          <a:bodyPr/>
          <a:lstStyle/>
          <a:p>
            <a:pPr algn="ctr"/>
            <a:r>
              <a:rPr lang="cs-CZ" dirty="0" smtClean="0"/>
              <a:t>České noviny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196752"/>
            <a:ext cx="8568952" cy="5544616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cs-CZ" sz="3800" dirty="0">
                <a:latin typeface="Calibri" pitchFamily="34" charset="0"/>
                <a:cs typeface="Calibri" pitchFamily="34" charset="0"/>
              </a:rPr>
              <a:t>Základní škola Choltice, okres Pardubice – „Učíme se pro život“</a:t>
            </a:r>
            <a:br>
              <a:rPr lang="cs-CZ" sz="3800" dirty="0">
                <a:latin typeface="Calibri" pitchFamily="34" charset="0"/>
                <a:cs typeface="Calibri" pitchFamily="34" charset="0"/>
              </a:rPr>
            </a:br>
            <a:endParaRPr lang="cs-CZ" sz="3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3800" dirty="0">
                <a:latin typeface="Calibri" pitchFamily="34" charset="0"/>
                <a:cs typeface="Calibri" pitchFamily="34" charset="0"/>
              </a:rPr>
              <a:t>Šablona: č. III/2 Inovace a zkvalitnění výuky pomocí ICT</a:t>
            </a:r>
            <a:br>
              <a:rPr lang="cs-CZ" sz="3800" dirty="0">
                <a:latin typeface="Calibri" pitchFamily="34" charset="0"/>
                <a:cs typeface="Calibri" pitchFamily="34" charset="0"/>
              </a:rPr>
            </a:br>
            <a:endParaRPr lang="cs-CZ" sz="3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3800" dirty="0">
                <a:latin typeface="Calibri" pitchFamily="34" charset="0"/>
                <a:cs typeface="Calibri" pitchFamily="34" charset="0"/>
              </a:rPr>
              <a:t>Pořadové číslo</a:t>
            </a:r>
            <a:r>
              <a:rPr lang="cs-CZ" sz="38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3800" dirty="0" smtClean="0">
                <a:latin typeface="Calibri" pitchFamily="34" charset="0"/>
                <a:cs typeface="Calibri" pitchFamily="34" charset="0"/>
              </a:rPr>
              <a:t>36</a:t>
            </a:r>
            <a:r>
              <a:rPr lang="cs-CZ" sz="3800" dirty="0">
                <a:latin typeface="Calibri" pitchFamily="34" charset="0"/>
                <a:cs typeface="Calibri" pitchFamily="34" charset="0"/>
              </a:rPr>
              <a:t/>
            </a:r>
            <a:br>
              <a:rPr lang="cs-CZ" sz="3800" dirty="0">
                <a:latin typeface="Calibri" pitchFamily="34" charset="0"/>
                <a:cs typeface="Calibri" pitchFamily="34" charset="0"/>
              </a:rPr>
            </a:br>
            <a:endParaRPr lang="cs-CZ" sz="3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3800" dirty="0">
                <a:latin typeface="Calibri" pitchFamily="34" charset="0"/>
                <a:cs typeface="Calibri" pitchFamily="34" charset="0"/>
              </a:rPr>
              <a:t>Autor: Machová Alena</a:t>
            </a:r>
            <a:br>
              <a:rPr lang="cs-CZ" sz="3800" dirty="0">
                <a:latin typeface="Calibri" pitchFamily="34" charset="0"/>
                <a:cs typeface="Calibri" pitchFamily="34" charset="0"/>
              </a:rPr>
            </a:br>
            <a:endParaRPr lang="cs-CZ" sz="3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3800" dirty="0">
                <a:latin typeface="Calibri" pitchFamily="34" charset="0"/>
                <a:cs typeface="Calibri" pitchFamily="34" charset="0"/>
              </a:rPr>
              <a:t>Ověření ve výuce: 8. třída</a:t>
            </a:r>
            <a:br>
              <a:rPr lang="cs-CZ" sz="3800" dirty="0">
                <a:latin typeface="Calibri" pitchFamily="34" charset="0"/>
                <a:cs typeface="Calibri" pitchFamily="34" charset="0"/>
              </a:rPr>
            </a:br>
            <a:endParaRPr lang="cs-CZ" sz="3800" dirty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20000"/>
              </a:lnSpc>
            </a:pPr>
            <a:r>
              <a:rPr lang="cs-CZ" sz="3800" dirty="0">
                <a:latin typeface="Calibri" pitchFamily="34" charset="0"/>
                <a:cs typeface="Calibri" pitchFamily="34" charset="0"/>
              </a:rPr>
              <a:t>Datum ověření</a:t>
            </a:r>
            <a:r>
              <a:rPr lang="cs-CZ" sz="3800" dirty="0" smtClean="0">
                <a:latin typeface="Calibri" pitchFamily="34" charset="0"/>
                <a:cs typeface="Calibri" pitchFamily="34" charset="0"/>
              </a:rPr>
              <a:t>: 5. 6. 2012</a:t>
            </a:r>
            <a:endParaRPr lang="cs-CZ" sz="3800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0215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864095"/>
          </a:xfrm>
        </p:spPr>
        <p:txBody>
          <a:bodyPr/>
          <a:lstStyle/>
          <a:p>
            <a:pPr algn="ctr"/>
            <a:r>
              <a:rPr lang="cs-CZ" sz="5400" b="1" i="1" dirty="0" smtClean="0"/>
              <a:t>Metodika:</a:t>
            </a:r>
            <a:endParaRPr lang="cs-CZ" sz="5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488831" cy="5544617"/>
          </a:xfrm>
        </p:spPr>
        <p:txBody>
          <a:bodyPr/>
          <a:lstStyle/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Žákům promítneme prezentaci, kterou lze doplnit vlastním výkladem</a:t>
            </a:r>
            <a:r>
              <a:rPr lang="cs-CZ" sz="2800" dirty="0" smtClean="0">
                <a:solidFill>
                  <a:prstClr val="white"/>
                </a:solidFill>
              </a:rPr>
              <a:t>.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Z prezentace vybereme několik nejdůležitějších poznámek jako zápis</a:t>
            </a:r>
            <a:r>
              <a:rPr lang="cs-CZ" sz="2800" dirty="0" smtClean="0">
                <a:solidFill>
                  <a:prstClr val="white"/>
                </a:solidFill>
              </a:rPr>
              <a:t>.</a:t>
            </a:r>
            <a:endParaRPr lang="cs-CZ" sz="2800" dirty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2800" dirty="0">
                <a:solidFill>
                  <a:prstClr val="white"/>
                </a:solidFill>
              </a:rPr>
              <a:t>Pro kontrolu pozornosti žáků při výkladu je určen závěrečný test</a:t>
            </a:r>
            <a:r>
              <a:rPr lang="cs-CZ" sz="2800" dirty="0" smtClean="0">
                <a:solidFill>
                  <a:prstClr val="white"/>
                </a:solidFill>
              </a:rPr>
              <a:t>.</a:t>
            </a:r>
          </a:p>
          <a:p>
            <a:pPr marL="0" lvl="0" indent="0">
              <a:buClr>
                <a:srgbClr val="FF9000"/>
              </a:buClr>
              <a:buNone/>
            </a:pPr>
            <a:endParaRPr lang="cs-CZ" sz="2800" dirty="0" smtClean="0">
              <a:solidFill>
                <a:prstClr val="white"/>
              </a:solidFill>
            </a:endParaRPr>
          </a:p>
          <a:p>
            <a:pPr lvl="0">
              <a:buClr>
                <a:srgbClr val="FF9000"/>
              </a:buClr>
            </a:pPr>
            <a:r>
              <a:rPr lang="cs-CZ" sz="2800" b="1" u="sng" dirty="0" smtClean="0">
                <a:solidFill>
                  <a:prstClr val="white"/>
                </a:solidFill>
              </a:rPr>
              <a:t>Klíčová slova:</a:t>
            </a:r>
            <a:r>
              <a:rPr lang="cs-CZ" sz="2800" dirty="0" smtClean="0">
                <a:solidFill>
                  <a:prstClr val="white"/>
                </a:solidFill>
              </a:rPr>
              <a:t> české noviny, pražské noviny, J. Linda, J. K. Tyl, Květy, Kramérius, časopisy.</a:t>
            </a:r>
            <a:endParaRPr lang="cs-CZ" sz="2800" b="1" u="sng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969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424936" cy="1080120"/>
          </a:xfrm>
        </p:spPr>
        <p:txBody>
          <a:bodyPr/>
          <a:lstStyle/>
          <a:p>
            <a:pPr algn="ctr"/>
            <a:r>
              <a:rPr lang="cs-CZ" sz="44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stránkách novin:</a:t>
            </a:r>
            <a:endParaRPr lang="cs-CZ" sz="44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3"/>
            <a:ext cx="8136904" cy="5472608"/>
          </a:xfrm>
        </p:spPr>
        <p:txBody>
          <a:bodyPr>
            <a:noAutofit/>
          </a:bodyPr>
          <a:lstStyle/>
          <a:p>
            <a:r>
              <a:rPr lang="cs-CZ" sz="3600" dirty="0" smtClean="0"/>
              <a:t>V první polovině 19. století byly noviny a časopisy nejrychlejším nositelem zpráv z domova </a:t>
            </a:r>
            <a:br>
              <a:rPr lang="cs-CZ" sz="3600" dirty="0" smtClean="0"/>
            </a:br>
            <a:r>
              <a:rPr lang="cs-CZ" sz="3600" dirty="0" smtClean="0"/>
              <a:t>i ze světa.</a:t>
            </a:r>
            <a:br>
              <a:rPr lang="cs-CZ" sz="3600" dirty="0" smtClean="0"/>
            </a:br>
            <a:endParaRPr lang="cs-CZ" sz="3600" dirty="0" smtClean="0"/>
          </a:p>
          <a:p>
            <a:r>
              <a:rPr lang="cs-CZ" sz="3600" dirty="0" smtClean="0"/>
              <a:t>V českých zemích byly nejrozšířenější oficiální vídeňské listy, které byly zdrojem </a:t>
            </a:r>
            <a:r>
              <a:rPr lang="cs-CZ" sz="3600" dirty="0" smtClean="0"/>
              <a:t>zpráv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pro noviny v zemských jazycích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36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3"/>
            <a:ext cx="8424936" cy="1080120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noviny: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568952" cy="547260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Ještě v první čtvrtině 19. století přebíraly zprávy vídeňských novin.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Byly určeny pro prostý lid – odpovídající obsah.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V této době vycházely dvoje české noviny:</a:t>
            </a:r>
            <a:br>
              <a:rPr lang="cs-CZ" sz="2800" dirty="0" smtClean="0"/>
            </a:br>
            <a:r>
              <a:rPr lang="cs-CZ" sz="2800" dirty="0" smtClean="0"/>
              <a:t>1) </a:t>
            </a:r>
            <a:r>
              <a:rPr lang="cs-CZ" sz="2800" i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Kramériovy</a:t>
            </a:r>
            <a:r>
              <a:rPr lang="cs-CZ" sz="2800" i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c. a k. vlastenecké noviny pro všechen národ slovanský,</a:t>
            </a:r>
            <a:endParaRPr lang="cs-CZ" sz="2800" i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2) </a:t>
            </a:r>
            <a:r>
              <a:rPr lang="cs-CZ" sz="2800" i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Schönfeldské</a:t>
            </a:r>
            <a:r>
              <a:rPr lang="cs-CZ" sz="2800" i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Pražské noviny</a:t>
            </a:r>
            <a:r>
              <a:rPr lang="cs-CZ" sz="2800" dirty="0" smtClean="0">
                <a:solidFill>
                  <a:schemeClr val="accent3"/>
                </a:solidFill>
              </a:rPr>
              <a:t>.</a:t>
            </a:r>
            <a:endParaRPr lang="cs-CZ" sz="2800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162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8568952" cy="936104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noviny: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3"/>
            <a:ext cx="7920880" cy="489654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Počátkem 19. století </a:t>
            </a:r>
            <a:r>
              <a:rPr lang="cs-CZ" sz="3600" dirty="0" err="1" smtClean="0"/>
              <a:t>Kramériovy</a:t>
            </a:r>
            <a:r>
              <a:rPr lang="cs-CZ" sz="3600" dirty="0" smtClean="0"/>
              <a:t> noviny upadaly </a:t>
            </a:r>
            <a:br>
              <a:rPr lang="cs-CZ" sz="3600" dirty="0" smtClean="0"/>
            </a:br>
            <a:r>
              <a:rPr lang="cs-CZ" sz="3600" dirty="0" smtClean="0"/>
              <a:t>a roku 1825 zanikly </a:t>
            </a:r>
            <a:br>
              <a:rPr lang="cs-CZ" sz="3600" dirty="0" smtClean="0"/>
            </a:br>
            <a:r>
              <a:rPr lang="cs-CZ" sz="3600" dirty="0" smtClean="0"/>
              <a:t>(po </a:t>
            </a:r>
            <a:r>
              <a:rPr lang="cs-CZ" sz="3600" dirty="0" err="1" smtClean="0"/>
              <a:t>třicetipětileté</a:t>
            </a:r>
            <a:r>
              <a:rPr lang="cs-CZ" sz="3600" dirty="0" smtClean="0"/>
              <a:t> existenci).</a:t>
            </a:r>
            <a:br>
              <a:rPr lang="cs-CZ" sz="3600" dirty="0" smtClean="0"/>
            </a:br>
            <a:endParaRPr lang="cs-CZ" sz="3600" dirty="0" smtClean="0"/>
          </a:p>
          <a:p>
            <a:r>
              <a:rPr lang="cs-CZ" sz="3600" dirty="0" smtClean="0"/>
              <a:t>Noviny se v tomto období potýkaly s nedostatkem dobrých redaktorů.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46786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68952" cy="1296144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České noviny: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484783"/>
            <a:ext cx="7125112" cy="3960441"/>
          </a:xfrm>
        </p:spPr>
        <p:txBody>
          <a:bodyPr>
            <a:normAutofit/>
          </a:bodyPr>
          <a:lstStyle/>
          <a:p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Pražské noviny</a:t>
            </a:r>
            <a:r>
              <a:rPr lang="cs-CZ" sz="2800" dirty="0" smtClean="0"/>
              <a:t> – obrat znamenal nástup </a:t>
            </a:r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JOSEFA LINDY</a:t>
            </a:r>
            <a:r>
              <a:rPr lang="cs-CZ" sz="2800" dirty="0" smtClean="0"/>
              <a:t> v roce 1824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Pozvedl jejich obsah, snaha o přiblížení prostému čtenáři.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33936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1080120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Časopisy: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340769"/>
            <a:ext cx="7125112" cy="451803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První české časopisy začaly vycházet v první čtvrtině 19. století.</a:t>
            </a:r>
            <a:br>
              <a:rPr lang="cs-CZ" sz="2800" dirty="0" smtClean="0"/>
            </a:br>
            <a:endParaRPr lang="cs-CZ" sz="2800" dirty="0" smtClean="0"/>
          </a:p>
          <a:p>
            <a:r>
              <a:rPr lang="cs-CZ" sz="2800" dirty="0" smtClean="0"/>
              <a:t>Časopisy: 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</a:t>
            </a:r>
            <a:r>
              <a:rPr lang="cs-CZ" sz="28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Lidomil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</a:t>
            </a:r>
            <a:r>
              <a:rPr lang="cs-CZ" sz="2800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Čechoslav</a:t>
            </a:r>
            <a:r>
              <a:rPr lang="cs-CZ" sz="2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Dobroslav; Jindy a nyní; Časopis pro katolické duchovenstvo.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863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0"/>
            <a:ext cx="7125113" cy="1368151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Časopisy: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7776863" cy="4032448"/>
          </a:xfrm>
        </p:spPr>
        <p:txBody>
          <a:bodyPr/>
          <a:lstStyle/>
          <a:p>
            <a:pPr lvl="0">
              <a:buClr>
                <a:srgbClr val="FF9000"/>
              </a:buClr>
            </a:pPr>
            <a:endParaRPr lang="cs-CZ" sz="2800" i="1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Clr>
                <a:srgbClr val="FF9000"/>
              </a:buClr>
            </a:pPr>
            <a:r>
              <a:rPr lang="cs-CZ" sz="2800" i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u="sng" dirty="0" smtClean="0">
                <a:solidFill>
                  <a:prstClr val="white"/>
                </a:solidFill>
              </a:rPr>
              <a:t>Nejvýznamnější:</a:t>
            </a:r>
            <a:endParaRPr lang="cs-CZ" sz="2800" i="1" dirty="0" smtClean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buClr>
                <a:srgbClr val="FF9000"/>
              </a:buClr>
              <a:buFont typeface="Arial" pitchFamily="34" charset="0"/>
              <a:buChar char="•"/>
            </a:pPr>
            <a:r>
              <a:rPr lang="cs-CZ" sz="2600" i="1" u="sng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Hlasatel </a:t>
            </a:r>
            <a:r>
              <a:rPr lang="cs-CZ" sz="2600" i="1" u="sng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 </a:t>
            </a:r>
            <a:r>
              <a:rPr lang="cs-CZ" sz="2600" dirty="0" smtClean="0">
                <a:solidFill>
                  <a:prstClr val="white"/>
                </a:solidFill>
              </a:rPr>
              <a:t>(</a:t>
            </a:r>
            <a:r>
              <a:rPr lang="cs-CZ" sz="2600" dirty="0">
                <a:solidFill>
                  <a:prstClr val="white"/>
                </a:solidFill>
              </a:rPr>
              <a:t>1806 – 1818), věnoval se vlastenecké </a:t>
            </a:r>
            <a:r>
              <a:rPr lang="cs-CZ" sz="2600" dirty="0" smtClean="0">
                <a:solidFill>
                  <a:prstClr val="white"/>
                </a:solidFill>
              </a:rPr>
              <a:t>literatuře.</a:t>
            </a:r>
          </a:p>
          <a:p>
            <a:pPr lvl="1">
              <a:buClr>
                <a:srgbClr val="FF9000"/>
              </a:buClr>
              <a:buFont typeface="Arial" pitchFamily="34" charset="0"/>
              <a:buChar char="•"/>
            </a:pPr>
            <a:r>
              <a:rPr lang="cs-CZ" sz="2600" i="1" u="sng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Krok</a:t>
            </a:r>
            <a:r>
              <a:rPr lang="cs-CZ" sz="2600" i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dirty="0" smtClean="0">
                <a:solidFill>
                  <a:prstClr val="white"/>
                </a:solidFill>
              </a:rPr>
              <a:t>(1821 – 1840), zaměřený na technické, přírodovědné i společenské vědy.</a:t>
            </a:r>
            <a:endParaRPr lang="cs-CZ" sz="2600" i="1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22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1"/>
            <a:ext cx="7125113" cy="1008112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Pražské noviny: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3"/>
            <a:ext cx="8856984" cy="53285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Ve třicátých letech nastoupil do jejich redakce </a:t>
            </a:r>
            <a:r>
              <a:rPr lang="cs-CZ" sz="2800" b="1" u="sng" dirty="0" smtClean="0"/>
              <a:t>F. L. Čelakovský</a:t>
            </a:r>
            <a:r>
              <a:rPr lang="cs-CZ" sz="2800" dirty="0" smtClean="0"/>
              <a:t>, skončil s překládáním zpráv z německých novin a začal psát původní zpravodajství. Vydával také literární přílohu </a:t>
            </a:r>
            <a:r>
              <a:rPr lang="cs-CZ" sz="2800" b="1" u="sng" dirty="0" smtClean="0"/>
              <a:t>Česká včela.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Zcela </a:t>
            </a:r>
            <a:r>
              <a:rPr lang="cs-CZ" sz="2800" u="sng" dirty="0" smtClean="0"/>
              <a:t>nový směr</a:t>
            </a:r>
            <a:r>
              <a:rPr lang="cs-CZ" sz="2800" dirty="0" smtClean="0"/>
              <a:t> dal novinám </a:t>
            </a:r>
            <a:r>
              <a:rPr lang="cs-CZ" sz="2800" u="sng" dirty="0" smtClean="0"/>
              <a:t>roku 1846</a:t>
            </a:r>
            <a:r>
              <a:rPr lang="cs-CZ" sz="2800" dirty="0" smtClean="0"/>
              <a:t>  </a:t>
            </a:r>
            <a:r>
              <a:rPr lang="cs-CZ" sz="2800" b="1" u="sng" dirty="0" smtClean="0"/>
              <a:t>Karel Havlíček Borovský</a:t>
            </a:r>
            <a:r>
              <a:rPr lang="cs-CZ" sz="2800" dirty="0" smtClean="0"/>
              <a:t> = Pražské noviny se staly </a:t>
            </a:r>
            <a:r>
              <a:rPr lang="cs-CZ" sz="2800" b="1" u="sng" dirty="0" smtClean="0"/>
              <a:t>politickým listem.</a:t>
            </a:r>
          </a:p>
        </p:txBody>
      </p:sp>
    </p:spTree>
    <p:extLst>
      <p:ext uri="{BB962C8B-B14F-4D97-AF65-F5344CB8AC3E}">
        <p14:creationId xmlns:p14="http://schemas.microsoft.com/office/powerpoint/2010/main" val="66452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864096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Časopisy: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8856984" cy="568863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Ve druhé čtvrtině 19. století vzrostl počet </a:t>
            </a:r>
            <a:br>
              <a:rPr lang="cs-CZ" sz="2800" dirty="0" smtClean="0"/>
            </a:br>
            <a:r>
              <a:rPr lang="cs-CZ" sz="2800" dirty="0" smtClean="0"/>
              <a:t>a kvalita </a:t>
            </a:r>
            <a:r>
              <a:rPr lang="cs-CZ" sz="2800" b="1" u="sng" dirty="0" smtClean="0"/>
              <a:t>českých zábavných časopisů.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Za redakce J. K. Tyla byl roku 1833 oživen upadající časopis </a:t>
            </a:r>
            <a:r>
              <a:rPr lang="cs-CZ" sz="2800" u="sng" dirty="0" smtClean="0"/>
              <a:t>Jindy a nyní</a:t>
            </a:r>
            <a:r>
              <a:rPr lang="cs-CZ" sz="2800" dirty="0" smtClean="0"/>
              <a:t>, který byl o rok později přejmenován na: </a:t>
            </a:r>
            <a:r>
              <a:rPr lang="cs-CZ" sz="2800" b="1" u="sng" dirty="0" smtClean="0"/>
              <a:t>Květy české – Národní </a:t>
            </a:r>
            <a:r>
              <a:rPr lang="cs-CZ" sz="2800" b="1" u="sng" dirty="0" err="1" smtClean="0"/>
              <a:t>zábavník</a:t>
            </a:r>
            <a:r>
              <a:rPr lang="cs-CZ" sz="2800" b="1" u="sng" dirty="0" smtClean="0"/>
              <a:t> pro Čechy, Moravany </a:t>
            </a:r>
            <a:br>
              <a:rPr lang="cs-CZ" sz="2800" b="1" u="sng" dirty="0" smtClean="0"/>
            </a:br>
            <a:r>
              <a:rPr lang="cs-CZ" sz="2800" b="1" u="sng" dirty="0" smtClean="0"/>
              <a:t>a Slováky.</a:t>
            </a:r>
            <a:r>
              <a:rPr lang="cs-CZ" sz="2800" dirty="0" smtClean="0"/>
              <a:t> </a:t>
            </a:r>
            <a:r>
              <a:rPr lang="cs-CZ" sz="3200" dirty="0" smtClean="0"/>
              <a:t>(Vycházely 2 – 3x týdně, zpočátku je psal Tyl sám, později přispívala většina vlastenců).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43884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936103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Revoluce 1848: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40059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V revolučních měsících roku 1848 se po zrušení cenzury objevila řada českých a německých novin i časopisů různé orientace – </a:t>
            </a:r>
            <a:r>
              <a:rPr lang="cs-CZ" sz="2800" u="sng" dirty="0" smtClean="0"/>
              <a:t>Českoslovanský vlastenecký deník, Občanské noviny, Pražský večerní list</a:t>
            </a:r>
            <a:r>
              <a:rPr lang="cs-CZ" sz="2800" dirty="0" smtClean="0"/>
              <a:t>, apod.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Jen v Praze vycházelo </a:t>
            </a:r>
            <a:r>
              <a:rPr lang="cs-CZ" sz="2800" b="1" u="sng" dirty="0" smtClean="0"/>
              <a:t>37</a:t>
            </a:r>
            <a:r>
              <a:rPr lang="cs-CZ" sz="2800" u="sng" dirty="0" smtClean="0"/>
              <a:t> politických listů</a:t>
            </a:r>
            <a:r>
              <a:rPr lang="cs-CZ" sz="28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Tato léta byla </a:t>
            </a:r>
            <a:r>
              <a:rPr lang="cs-CZ" sz="2800" u="sng" dirty="0" smtClean="0"/>
              <a:t>školou žurnalistiky v českých zemích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5300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864096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424936" cy="568863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Odkud přebíraly české noviny své zprávy?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Jmenujte dvoje původní české noviny?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Který redaktor pozvedl úroveň Pražských novin?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Který český časopis (dodnes existující) vznikl již v druhé čtvrtině 19. století a kdo byl jeho redaktorem?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35281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864096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9"/>
            <a:ext cx="8568952" cy="561662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 smtClean="0"/>
              <a:t> Zprávy přebíraly z vídeňských novin.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err="1" smtClean="0"/>
              <a:t>Kramériovy</a:t>
            </a:r>
            <a:r>
              <a:rPr lang="cs-CZ" sz="2800" dirty="0" smtClean="0"/>
              <a:t> c. a k. vlastenecké noviny pro všechen národ slovanský, </a:t>
            </a:r>
            <a:r>
              <a:rPr lang="cs-CZ" sz="2800" dirty="0" err="1" smtClean="0"/>
              <a:t>Schönfeldské</a:t>
            </a:r>
            <a:r>
              <a:rPr lang="cs-CZ" sz="2800" dirty="0" smtClean="0"/>
              <a:t> Pražské noviny.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Redaktor Josef Linda.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800" dirty="0"/>
              <a:t> </a:t>
            </a:r>
            <a:r>
              <a:rPr lang="cs-CZ" sz="2800" dirty="0" smtClean="0"/>
              <a:t>Časopis Květy české, redaktor: J. K. Tyl.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144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720079"/>
          </a:xfrm>
        </p:spPr>
        <p:txBody>
          <a:bodyPr/>
          <a:lstStyle/>
          <a:p>
            <a:r>
              <a:rPr lang="cs-CZ" sz="36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36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688631"/>
          </a:xfrm>
        </p:spPr>
        <p:txBody>
          <a:bodyPr>
            <a:normAutofit/>
          </a:bodyPr>
          <a:lstStyle/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Literární výchova pro 2. stupeň základní školy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SPN, 2001. ISBN 80-7235-026-9. 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VOLHEJNOVÁ, Veronika.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Čeští spisovatelé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3. vyd. Praha: Fragment, 2011. Odkaz. ISBN 978-80-253-1273-5.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SOCHROVÁ, Marie.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Literatura v kostce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2. vyd. Praha: Fragment, 1996. ISBN 80-7200-052-7. </a:t>
            </a:r>
            <a:br>
              <a:rPr lang="cs-CZ" sz="2400" dirty="0">
                <a:solidFill>
                  <a:srgbClr val="FFFFFF"/>
                </a:solidFill>
                <a:latin typeface="Comic Sans MS"/>
              </a:rPr>
            </a:br>
            <a:endParaRPr lang="cs-CZ" sz="2400" dirty="0">
              <a:solidFill>
                <a:srgbClr val="FFFFFF"/>
              </a:solidFill>
              <a:latin typeface="Comic Sans MS"/>
            </a:endParaRPr>
          </a:p>
          <a:p>
            <a:pPr marL="228600" lvl="0" indent="-228600" defTabSz="914400">
              <a:spcBef>
                <a:spcPts val="1800"/>
              </a:spcBef>
              <a:spcAft>
                <a:spcPts val="0"/>
              </a:spcAft>
              <a:buClrTx/>
              <a:buFont typeface="Wingdings" pitchFamily="2" charset="2"/>
              <a:buChar char=""/>
            </a:pPr>
            <a:r>
              <a:rPr lang="cs-CZ" sz="2400" dirty="0">
                <a:solidFill>
                  <a:srgbClr val="FFFFFF"/>
                </a:solidFill>
                <a:latin typeface="Comic Sans MS"/>
              </a:rPr>
              <a:t>LNĚNIČKOVÁ, Jitka. </a:t>
            </a:r>
            <a:r>
              <a:rPr lang="cs-CZ" sz="2400" i="1" dirty="0">
                <a:solidFill>
                  <a:srgbClr val="FFFFFF"/>
                </a:solidFill>
                <a:latin typeface="Comic Sans MS"/>
              </a:rPr>
              <a:t>České země v době obrození</a:t>
            </a:r>
            <a:r>
              <a:rPr lang="cs-CZ" sz="2400" dirty="0">
                <a:solidFill>
                  <a:srgbClr val="FFFFFF"/>
                </a:solidFill>
                <a:latin typeface="Comic Sans MS"/>
              </a:rPr>
              <a:t>. 1. vyd. Praha: Albatros, 1995. ISBN 80-00-00375-9</a:t>
            </a:r>
            <a:r>
              <a:rPr lang="cs-CZ" dirty="0">
                <a:solidFill>
                  <a:srgbClr val="FFFFFF"/>
                </a:solidFill>
                <a:latin typeface="Comic Sans MS"/>
              </a:rPr>
              <a:t>.</a:t>
            </a:r>
            <a:br>
              <a:rPr lang="cs-CZ" dirty="0">
                <a:solidFill>
                  <a:srgbClr val="FFFFFF"/>
                </a:solidFill>
                <a:latin typeface="Comic Sans MS"/>
              </a:rPr>
            </a:br>
            <a:endParaRPr lang="cs-CZ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436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1156</TotalTime>
  <Words>409</Words>
  <Application>Microsoft Office PowerPoint</Application>
  <PresentationFormat>Předvádění na obrazovce (4:3)</PresentationFormat>
  <Paragraphs>60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Autumn</vt:lpstr>
      <vt:lpstr>České noviny</vt:lpstr>
      <vt:lpstr>Metodika:</vt:lpstr>
      <vt:lpstr>Na stránkách novin:</vt:lpstr>
      <vt:lpstr>České noviny:</vt:lpstr>
      <vt:lpstr>České noviny:</vt:lpstr>
      <vt:lpstr>České noviny:</vt:lpstr>
      <vt:lpstr>Časopisy:</vt:lpstr>
      <vt:lpstr>Časopisy:</vt:lpstr>
      <vt:lpstr>Pražské noviny:</vt:lpstr>
      <vt:lpstr>Časopisy:</vt:lpstr>
      <vt:lpstr>Revoluce 1848:</vt:lpstr>
      <vt:lpstr>Opakování:</vt:lpstr>
      <vt:lpstr>Řešení:</vt:lpstr>
      <vt:lpstr>Zdroje: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noviny</dc:title>
  <dc:creator>Machová Alena</dc:creator>
  <cp:lastModifiedBy>Machová Alena</cp:lastModifiedBy>
  <cp:revision>33</cp:revision>
  <dcterms:created xsi:type="dcterms:W3CDTF">2012-06-13T07:13:27Z</dcterms:created>
  <dcterms:modified xsi:type="dcterms:W3CDTF">2012-09-12T21:50:32Z</dcterms:modified>
</cp:coreProperties>
</file>