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56" r:id="rId3"/>
    <p:sldId id="267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0AAA"/>
    <a:srgbClr val="6F65FF"/>
    <a:srgbClr val="013FF2"/>
    <a:srgbClr val="224467"/>
    <a:srgbClr val="3C77B4"/>
    <a:srgbClr val="495597"/>
    <a:srgbClr val="1C7BA9"/>
    <a:srgbClr val="07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6" autoAdjust="0"/>
    <p:restoredTop sz="94660"/>
  </p:normalViewPr>
  <p:slideViewPr>
    <p:cSldViewPr>
      <p:cViewPr>
        <p:scale>
          <a:sx n="69" d="100"/>
          <a:sy n="69" d="100"/>
        </p:scale>
        <p:origin x="-1428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FCD99-CCB9-4E0B-89E7-31EB4C47B99D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D031C6-4D1B-4432-B437-393DDE99DD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040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Maslowův</a:t>
            </a:r>
            <a:r>
              <a:rPr lang="cs-CZ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hierarchický systém lidských potřeb v kontextu cestovního ruchu</a:t>
            </a:r>
          </a:p>
          <a:p>
            <a:r>
              <a:rPr lang="cs-CZ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(upraveno podle: HOLDEN, 2005, s. 66)</a:t>
            </a:r>
          </a:p>
          <a:p>
            <a:r>
              <a:rPr lang="cs-CZ" dirty="0" smtClean="0"/>
              <a:t>http://is.muni.cz/th/270212/prif_m/Hromkova-Diplomova_prace.pdf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031C6-4D1B-4432-B437-393DDE99DDD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 descr="aezeazImasdfqqge1azrazr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7889875" y="6308725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fr-FR" b="1">
                <a:solidFill>
                  <a:srgbClr val="07A3C9"/>
                </a:solidFill>
              </a:rPr>
              <a:t>Page </a:t>
            </a:r>
            <a:fld id="{2C0D1269-FE34-4E55-9A50-75E4680604BF}" type="slidenum">
              <a:rPr lang="fr-FR" b="1">
                <a:solidFill>
                  <a:srgbClr val="07A3C9"/>
                </a:solidFill>
              </a:rPr>
              <a:pPr algn="ctr"/>
              <a:t>‹#›</a:t>
            </a:fld>
            <a:endParaRPr lang="fr-FR" b="1">
              <a:solidFill>
                <a:srgbClr val="07A3C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is.muni.cz/th/270212/prif_m/Hromkova-Diplomova_prace.pdf/972b6eef-d405-4fac-906c-7de59435c861/GetFile8_3.pdf.com/pic.mhtml?id=86655436207/cestovni-ruc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685800" y="1989138"/>
            <a:ext cx="7772400" cy="650875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Právní </a:t>
            </a:r>
            <a:r>
              <a:rPr lang="cs-CZ" sz="3200" smtClean="0"/>
              <a:t>úprava cestovního </a:t>
            </a:r>
            <a:r>
              <a:rPr lang="cs-CZ" sz="3200" dirty="0" smtClean="0"/>
              <a:t>ruchu v ČR</a:t>
            </a:r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463675" y="2781300"/>
            <a:ext cx="6400800" cy="622300"/>
          </a:xfrm>
          <a:prstGeom prst="rect">
            <a:avLst/>
          </a:prstGeom>
        </p:spPr>
        <p:txBody>
          <a:bodyPr rtlCol="0">
            <a:normAutofit fontScale="62500" lnSpcReduction="20000"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VY_32_INOVACE_Kaluzova_12-3-04-Cestovní </a:t>
            </a:r>
            <a:r>
              <a:rPr lang="cs-CZ" dirty="0" smtClean="0"/>
              <a:t>ruch podle motivace I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0" y="4581128"/>
            <a:ext cx="943304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 smtClean="0">
                <a:latin typeface="Arial" charset="0"/>
              </a:rPr>
              <a:t>. </a:t>
            </a:r>
            <a:endParaRPr lang="cs-CZ" sz="1400" dirty="0">
              <a:latin typeface="Arial" charset="0"/>
            </a:endParaRPr>
          </a:p>
          <a:p>
            <a:pPr algn="ctr"/>
            <a:r>
              <a:rPr lang="cs-CZ" sz="1400" dirty="0" smtClean="0">
                <a:latin typeface="Arial" charset="0"/>
              </a:rPr>
              <a:t>Tento výukový materiál byl zpracován v rámci projektu EU peníze středním školám - OP VK 1.5CZ.1.07/1.5.00/34.0195 </a:t>
            </a:r>
            <a:r>
              <a:rPr lang="cs-CZ" sz="1400" dirty="0">
                <a:latin typeface="Arial" charset="0"/>
              </a:rPr>
              <a:t>– Individualizace a inovace výuky</a:t>
            </a:r>
          </a:p>
        </p:txBody>
      </p:sp>
      <p:sp>
        <p:nvSpPr>
          <p:cNvPr id="9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>
                <a:solidFill>
                  <a:srgbClr val="FFFFFF"/>
                </a:solidFill>
              </a:rPr>
              <a:t>Autor: Mgr. </a:t>
            </a:r>
            <a:r>
              <a:rPr lang="cs-CZ" sz="3200" dirty="0" err="1" smtClean="0">
                <a:solidFill>
                  <a:srgbClr val="FFFFFF"/>
                </a:solidFill>
              </a:rPr>
              <a:t>Yvetta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</a:rPr>
              <a:t>Kałužová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endParaRPr lang="cs-CZ" sz="3200" dirty="0">
              <a:solidFill>
                <a:srgbClr val="FFFFFF"/>
              </a:solidFill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18" descr="aezeazImasdfqqge1azraz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-531440"/>
            <a:ext cx="9144000" cy="7389440"/>
          </a:xfrm>
          <a:prstGeom prst="rect">
            <a:avLst/>
          </a:prstGeom>
          <a:noFill/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899592" y="4703564"/>
            <a:ext cx="7488832" cy="187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rgbClr val="07A3C9"/>
                </a:solidFill>
                <a:latin typeface="Verdana" pitchFamily="34" charset="0"/>
              </a:rPr>
              <a:t>Cestovní ruch dle motivace účastníka I</a:t>
            </a:r>
          </a:p>
          <a:p>
            <a:endParaRPr lang="fr-FR" sz="2800" i="1" dirty="0">
              <a:solidFill>
                <a:srgbClr val="07A3C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/>
                </a:solidFill>
              </a:rPr>
              <a:t>Anotace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žák bude seznámen s jednotlivými formami cestovního ruchu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Motivace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souhrn vnitřních a vnějších podnětů vedoucí k účasti na cestovním ruchu</a:t>
            </a:r>
          </a:p>
          <a:p>
            <a:r>
              <a:rPr lang="cs-CZ" dirty="0" smtClean="0"/>
              <a:t>zahrnuje takové faktory, mezi které se řadí např. únik ze všedního života nebo odpočinek </a:t>
            </a:r>
          </a:p>
          <a:p>
            <a:r>
              <a:rPr lang="cs-CZ" dirty="0" smtClean="0"/>
              <a:t>faktory,které se vztahují k destinaci a jejím atraktivitám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Pyramida potřeb</a:t>
            </a:r>
            <a:endParaRPr lang="cs-CZ" b="1" dirty="0"/>
          </a:p>
        </p:txBody>
      </p:sp>
      <p:pic>
        <p:nvPicPr>
          <p:cNvPr id="5" name="Zástupný symbol pro obsah 4" descr="pyramida potřeb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03648" y="1514060"/>
            <a:ext cx="5904656" cy="506915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Formy cestovního ruchu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Rekreační cestovní ruch</a:t>
            </a:r>
          </a:p>
          <a:p>
            <a:r>
              <a:rPr lang="cs-CZ" dirty="0" smtClean="0"/>
              <a:t>odpočinková forma </a:t>
            </a:r>
          </a:p>
          <a:p>
            <a:r>
              <a:rPr lang="cs-CZ" dirty="0" smtClean="0"/>
              <a:t>hlavním motivem je reprodukce fyzických a duševních sil člověka</a:t>
            </a:r>
          </a:p>
          <a:p>
            <a:r>
              <a:rPr lang="cs-CZ" dirty="0" smtClean="0"/>
              <a:t>jde o pobyt na jednom místě, mimo obvyklé prostředí </a:t>
            </a:r>
          </a:p>
          <a:p>
            <a:r>
              <a:rPr lang="cs-CZ" dirty="0" smtClean="0"/>
              <a:t>pobyt může být spojen s aktivním pohybem v přírodě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Formy cestovního ruchu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Kulturně poznávací cestovní ruch</a:t>
            </a:r>
          </a:p>
          <a:p>
            <a:r>
              <a:rPr lang="cs-CZ" dirty="0" smtClean="0"/>
              <a:t>poznávání kulturně-historických památek</a:t>
            </a:r>
          </a:p>
          <a:p>
            <a:pPr>
              <a:buNone/>
            </a:pPr>
            <a:r>
              <a:rPr lang="cs-CZ" dirty="0" smtClean="0"/>
              <a:t>	(hrady, zámky, lidová architektura)</a:t>
            </a:r>
          </a:p>
          <a:p>
            <a:r>
              <a:rPr lang="cs-CZ" dirty="0" smtClean="0"/>
              <a:t>kulturní zařízení a kulturní akce</a:t>
            </a:r>
          </a:p>
          <a:p>
            <a:pPr>
              <a:buNone/>
            </a:pPr>
            <a:r>
              <a:rPr lang="cs-CZ" dirty="0" smtClean="0"/>
              <a:t>	(divadelní představení, filmové festivaly)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Formy cestovního ruchu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Sportovně-turistický cestovní ruch</a:t>
            </a:r>
          </a:p>
          <a:p>
            <a:r>
              <a:rPr lang="cs-CZ" dirty="0" smtClean="0"/>
              <a:t>krátkodobé i dlouhodobé pobyty se sportovní náplní</a:t>
            </a:r>
          </a:p>
          <a:p>
            <a:r>
              <a:rPr lang="cs-CZ" dirty="0" smtClean="0"/>
              <a:t>cílem je udržet a posílit kondici člověka</a:t>
            </a:r>
          </a:p>
          <a:p>
            <a:r>
              <a:rPr lang="cs-CZ" dirty="0" smtClean="0"/>
              <a:t>pěší turistika, cykloturistika, vodní turistika, horská turistika</a:t>
            </a:r>
          </a:p>
          <a:p>
            <a:r>
              <a:rPr lang="cs-CZ" dirty="0" smtClean="0"/>
              <a:t>cesty diváků na sportovní akce – olympijské hry, fotbalové zápasy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Formy cestovního ruchu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Zdravotně-orientovaný cestovní ruch</a:t>
            </a:r>
          </a:p>
          <a:p>
            <a:r>
              <a:rPr lang="cs-CZ" dirty="0" smtClean="0"/>
              <a:t>cílem je zlepšení zdravotního stavu pomocí léčebných procedur </a:t>
            </a:r>
          </a:p>
          <a:p>
            <a:r>
              <a:rPr lang="cs-CZ" dirty="0" smtClean="0"/>
              <a:t>koupele, masáže, léčivé prameny, relaxace</a:t>
            </a:r>
          </a:p>
          <a:p>
            <a:r>
              <a:rPr lang="cs-CZ" dirty="0" smtClean="0"/>
              <a:t>pobyt v lázeňském zařízení, rekreačním centru, </a:t>
            </a:r>
          </a:p>
          <a:p>
            <a:r>
              <a:rPr lang="cs-CZ" dirty="0" smtClean="0"/>
              <a:t>pobyt v příznivém prostředí – u moře, na horách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region, ve kterém žijete, vhodným místem pro rekreační cestovní ruch ?</a:t>
            </a:r>
          </a:p>
          <a:p>
            <a:r>
              <a:rPr lang="cs-CZ" dirty="0" smtClean="0"/>
              <a:t>Uveďte příklady nejznámějších oblastí v ČR i ve světě pro rekreační cestovní ruch.</a:t>
            </a:r>
          </a:p>
          <a:p>
            <a:r>
              <a:rPr lang="cs-CZ" dirty="0" smtClean="0"/>
              <a:t>Znáte oblasti zaměřené pro zdravotně orientovaný cestovní ruch?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293096"/>
            <a:ext cx="2088232" cy="2065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Literatura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TYPOLOGIE NÁVŠTĚVNÍKŮ. </a:t>
            </a:r>
            <a:r>
              <a:rPr lang="cs-CZ" sz="1600" i="1" dirty="0" smtClean="0"/>
              <a:t>pyramida</a:t>
            </a:r>
            <a:r>
              <a:rPr lang="cs-CZ" sz="1600" dirty="0" smtClean="0"/>
              <a:t> [online]. [cit. 27.1.2013]. Dostupný na WWW: </a:t>
            </a:r>
            <a:r>
              <a:rPr lang="cs-CZ" sz="1600" dirty="0" err="1" smtClean="0"/>
              <a:t>Maslowův</a:t>
            </a:r>
            <a:r>
              <a:rPr lang="cs-CZ" sz="1600" dirty="0" smtClean="0"/>
              <a:t> hierarchický systém lidských potřeb v kontextu cestovního ruchu (upraveno podle: HOLDEN, 2005, s. 66) </a:t>
            </a:r>
            <a:r>
              <a:rPr lang="cs-CZ" sz="1600" dirty="0" smtClean="0">
                <a:hlinkClick r:id="rId2"/>
              </a:rPr>
              <a:t>http://is.muni.cz/th/270212/prif_m/Hromkova-Diplomova_prace.pdf/972b6eef-d405-4fac-906c-7de59435c861/GetFile8_3.pdf.com/pic.mhtml?id=86655436207/cestovni-ruch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DROBNÁ, Daniela.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. </a:t>
            </a:r>
            <a:r>
              <a:rPr lang="cs-CZ" sz="1600" dirty="0" err="1" smtClean="0"/>
              <a:t>P</a:t>
            </a:r>
            <a:r>
              <a:rPr lang="cs-CZ" sz="1600" smtClean="0"/>
              <a:t>raha</a:t>
            </a:r>
            <a:r>
              <a:rPr lang="cs-CZ" sz="1600" dirty="0" smtClean="0"/>
              <a:t>: Fortuna, 2010, ISBN 978-80-7373-079-6. </a:t>
            </a:r>
          </a:p>
          <a:p>
            <a:r>
              <a:rPr lang="cs-CZ" sz="1600" dirty="0" smtClean="0"/>
              <a:t>Obrázky sady MS Office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343</Words>
  <Application>Microsoft Office PowerPoint</Application>
  <PresentationFormat>Předvádění na obrazovce (4:3)</PresentationFormat>
  <Paragraphs>50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Modèle par défaut</vt:lpstr>
      <vt:lpstr>Prezentace aplikace PowerPoint</vt:lpstr>
      <vt:lpstr>Prezentace aplikace PowerPoint</vt:lpstr>
      <vt:lpstr>Anotace</vt:lpstr>
      <vt:lpstr>Motivace</vt:lpstr>
      <vt:lpstr>Pyramida potřeb</vt:lpstr>
      <vt:lpstr>Formy cestovního ruchu</vt:lpstr>
      <vt:lpstr>Formy cestovního ruchu</vt:lpstr>
      <vt:lpstr>Formy cestovního ruchu</vt:lpstr>
      <vt:lpstr>Formy cestovního ruchu</vt:lpstr>
      <vt:lpstr>Úkoly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Twisted Flame</dc:title>
  <dc:creator>www.powerpointstyles.com</dc:creator>
  <cp:lastModifiedBy>jurasek</cp:lastModifiedBy>
  <cp:revision>49</cp:revision>
  <dcterms:created xsi:type="dcterms:W3CDTF">2009-03-23T15:23:24Z</dcterms:created>
  <dcterms:modified xsi:type="dcterms:W3CDTF">2013-12-08T19:58:52Z</dcterms:modified>
</cp:coreProperties>
</file>