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9" r:id="rId2"/>
    <p:sldId id="256" r:id="rId3"/>
    <p:sldId id="270" r:id="rId4"/>
    <p:sldId id="259" r:id="rId5"/>
    <p:sldId id="260" r:id="rId6"/>
    <p:sldId id="263" r:id="rId7"/>
    <p:sldId id="262" r:id="rId8"/>
    <p:sldId id="264" r:id="rId9"/>
    <p:sldId id="271" r:id="rId10"/>
    <p:sldId id="265" r:id="rId11"/>
  </p:sldIdLst>
  <p:sldSz cx="9144000" cy="6858000" type="screen4x3"/>
  <p:notesSz cx="6858000" cy="9144000"/>
  <p:defaultTextStyle>
    <a:defPPr>
      <a:defRPr lang="fr-FR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C7BA9"/>
    <a:srgbClr val="013FF2"/>
    <a:srgbClr val="224467"/>
    <a:srgbClr val="AA0AAA"/>
    <a:srgbClr val="6F65FF"/>
    <a:srgbClr val="3C77B4"/>
    <a:srgbClr val="495597"/>
    <a:srgbClr val="07A3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46" autoAdjust="0"/>
    <p:restoredTop sz="94660"/>
  </p:normalViewPr>
  <p:slideViewPr>
    <p:cSldViewPr>
      <p:cViewPr>
        <p:scale>
          <a:sx n="69" d="100"/>
          <a:sy n="69" d="100"/>
        </p:scale>
        <p:origin x="-1428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DBC5A6-E406-4389-B5A2-3BD7063C7F9D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8B6D48-CB28-42B2-8B6D-103F749027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7073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klipart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8B6D48-CB28-42B2-8B6D-103F74902752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mmr.cz</a:t>
            </a:r>
            <a:r>
              <a:rPr lang="cs-CZ" dirty="0" smtClean="0"/>
              <a:t>/</a:t>
            </a:r>
          </a:p>
          <a:p>
            <a:r>
              <a:rPr lang="cs-CZ" sz="1200" b="1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159/1999 Sb.</a:t>
            </a:r>
          </a:p>
          <a:p>
            <a:r>
              <a:rPr lang="cs-CZ" sz="1200" b="1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ZÁKON</a:t>
            </a:r>
          </a:p>
          <a:p>
            <a:r>
              <a:rPr lang="pl-PL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ze dne 30. června 1999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8B6D48-CB28-42B2-8B6D-103F74902752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7" name="Picture 23" descr="aezeazImasdfqqge1azrazr"/>
          <p:cNvPicPr>
            <a:picLocks noChangeAspect="1" noChangeArrowheads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032" name="Text Box 8"/>
          <p:cNvSpPr txBox="1">
            <a:spLocks noChangeArrowheads="1"/>
          </p:cNvSpPr>
          <p:nvPr userDrawn="1"/>
        </p:nvSpPr>
        <p:spPr bwMode="auto">
          <a:xfrm>
            <a:off x="7889875" y="6308725"/>
            <a:ext cx="1073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fr-FR" b="1">
                <a:solidFill>
                  <a:srgbClr val="07A3C9"/>
                </a:solidFill>
              </a:rPr>
              <a:t>Page </a:t>
            </a:r>
            <a:fld id="{2C0D1269-FE34-4E55-9A50-75E4680604BF}" type="slidenum">
              <a:rPr lang="fr-FR" b="1">
                <a:solidFill>
                  <a:srgbClr val="07A3C9"/>
                </a:solidFill>
              </a:rPr>
              <a:pPr algn="ctr"/>
              <a:t>‹#›</a:t>
            </a:fld>
            <a:endParaRPr lang="fr-FR" b="1">
              <a:solidFill>
                <a:srgbClr val="07A3C9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e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F:\pozad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685800" y="1989138"/>
            <a:ext cx="7772400" cy="719782"/>
          </a:xfrm>
          <a:prstGeom prst="rect">
            <a:avLst/>
          </a:prstGeom>
        </p:spPr>
        <p:txBody>
          <a:bodyPr rtlCol="0">
            <a:normAutofit fontScale="75000" lnSpcReduction="20000"/>
          </a:bodyPr>
          <a:lstStyle/>
          <a:p>
            <a:pPr lvl="0" algn="ctr" fontAlgn="auto">
              <a:spcAft>
                <a:spcPts val="0"/>
              </a:spcAft>
              <a:defRPr/>
            </a:pPr>
            <a:r>
              <a:rPr lang="cs-CZ" sz="4400" dirty="0" smtClean="0"/>
              <a:t>Právní úprava cestovního ruchu v ČR</a:t>
            </a:r>
            <a:endParaRPr kumimoji="0" lang="cs-CZ" sz="4400" b="0" i="0" u="none" strike="noStrike" kern="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1463675" y="2924944"/>
            <a:ext cx="6400800" cy="478656"/>
          </a:xfrm>
          <a:prstGeom prst="rect">
            <a:avLst/>
          </a:prstGeom>
        </p:spPr>
        <p:txBody>
          <a:bodyPr rtlCol="0">
            <a:normAutofit fontScale="55000" lnSpcReduction="20000"/>
          </a:bodyPr>
          <a:lstStyle/>
          <a:p>
            <a:pPr marL="342900" lvl="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3200" dirty="0" smtClean="0"/>
              <a:t>VY_32_INOVACE_Kaluzova_12-3-11- Cestovní </a:t>
            </a:r>
            <a:r>
              <a:rPr lang="cs-CZ" sz="3200" dirty="0" smtClean="0"/>
              <a:t>kancelář</a:t>
            </a:r>
            <a:endParaRPr kumimoji="0" lang="cs-CZ" sz="3200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1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4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5300663"/>
            <a:ext cx="6091238" cy="133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5"/>
          <p:cNvSpPr txBox="1">
            <a:spLocks noChangeArrowheads="1"/>
          </p:cNvSpPr>
          <p:nvPr/>
        </p:nvSpPr>
        <p:spPr bwMode="auto">
          <a:xfrm>
            <a:off x="539553" y="4581128"/>
            <a:ext cx="8352927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1400" dirty="0" smtClean="0">
                <a:latin typeface="Arial" charset="0"/>
              </a:rPr>
              <a:t>. </a:t>
            </a:r>
            <a:endParaRPr lang="cs-CZ" sz="1400" dirty="0">
              <a:latin typeface="Arial" charset="0"/>
            </a:endParaRPr>
          </a:p>
          <a:p>
            <a:pPr algn="ctr"/>
            <a:r>
              <a:rPr lang="cs-CZ" sz="1400" dirty="0" smtClean="0">
                <a:latin typeface="Arial" charset="0"/>
              </a:rPr>
              <a:t>Tento výukový materiál byl zpracován v rámci projektu EU peníze středním školám - OP VK 1.5CZ.1.07/1.5.00/34.0195 </a:t>
            </a:r>
            <a:r>
              <a:rPr lang="cs-CZ" sz="1400" dirty="0">
                <a:latin typeface="Arial" charset="0"/>
              </a:rPr>
              <a:t>– Individualizace a inovace výuky</a:t>
            </a:r>
          </a:p>
        </p:txBody>
      </p:sp>
      <p:sp>
        <p:nvSpPr>
          <p:cNvPr id="14" name="Podnadpis 2"/>
          <p:cNvSpPr txBox="1">
            <a:spLocks/>
          </p:cNvSpPr>
          <p:nvPr/>
        </p:nvSpPr>
        <p:spPr bwMode="auto">
          <a:xfrm>
            <a:off x="1463675" y="3667125"/>
            <a:ext cx="6400800" cy="62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3200" dirty="0">
                <a:solidFill>
                  <a:srgbClr val="FFFFFF"/>
                </a:solidFill>
              </a:rPr>
              <a:t>Autor</a:t>
            </a:r>
            <a:r>
              <a:rPr lang="cs-CZ" sz="3200" dirty="0" smtClean="0">
                <a:solidFill>
                  <a:srgbClr val="FFFFFF"/>
                </a:solidFill>
              </a:rPr>
              <a:t>: Mgr. </a:t>
            </a:r>
            <a:r>
              <a:rPr lang="cs-CZ" sz="3200" dirty="0" err="1" smtClean="0">
                <a:solidFill>
                  <a:srgbClr val="FFFFFF"/>
                </a:solidFill>
              </a:rPr>
              <a:t>Yvetta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r>
              <a:rPr lang="cs-CZ" sz="3200" dirty="0" err="1" smtClean="0">
                <a:solidFill>
                  <a:srgbClr val="FFFFFF"/>
                </a:solidFill>
              </a:rPr>
              <a:t>Kałužová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endParaRPr lang="cs-CZ" sz="3200" dirty="0">
              <a:solidFill>
                <a:srgbClr val="FFFFFF"/>
              </a:solidFill>
            </a:endParaRPr>
          </a:p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32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6" name="Picture 18" descr="aezeazImasdfqqge1azraz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80528" y="-531440"/>
            <a:ext cx="9144000" cy="7389440"/>
          </a:xfrm>
          <a:prstGeom prst="rect">
            <a:avLst/>
          </a:prstGeom>
          <a:noFill/>
        </p:spPr>
      </p:pic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827584" y="4797152"/>
            <a:ext cx="7488832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4400" b="1" dirty="0" smtClean="0">
                <a:solidFill>
                  <a:srgbClr val="07A3C9"/>
                </a:solidFill>
                <a:latin typeface="Verdana" pitchFamily="34" charset="0"/>
              </a:rPr>
              <a:t>Cestovní kancelář</a:t>
            </a:r>
            <a:endParaRPr lang="fr-FR" b="1" i="1" dirty="0">
              <a:solidFill>
                <a:srgbClr val="07A3C9"/>
              </a:solidFill>
              <a:latin typeface="Verdana" pitchFamily="34" charset="0"/>
            </a:endParaRPr>
          </a:p>
          <a:p>
            <a:endParaRPr lang="fr-FR" sz="2800" i="1" dirty="0">
              <a:solidFill>
                <a:srgbClr val="07A3C9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9" y="476672"/>
            <a:ext cx="5472608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Anotace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budou seznámeni s podmínkami podnikání v oblasti cestovního ruchu</a:t>
            </a:r>
          </a:p>
          <a:p>
            <a:r>
              <a:rPr lang="cs-CZ" dirty="0" smtClean="0"/>
              <a:t>žáci budou znát základní rozdíly mezi cestovní kanceláří a cestovní agenturou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Činnost CK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provozovatelem je podnikatel, který na základě koncese je oprávněn organizovat, nabízet a prodávat zájezdy</a:t>
            </a:r>
          </a:p>
          <a:p>
            <a:r>
              <a:rPr lang="cs-CZ" dirty="0" smtClean="0"/>
              <a:t>prodává a nabízí jednotlivé služby cestovního ruchu</a:t>
            </a:r>
          </a:p>
          <a:p>
            <a:r>
              <a:rPr lang="cs-CZ" dirty="0" smtClean="0"/>
              <a:t>organizuje kombinace služeb, nabízí je a prodává jiným cestovním kancelářím za účelem </a:t>
            </a:r>
            <a:r>
              <a:rPr lang="cs-CZ" smtClean="0"/>
              <a:t>dalšího podnikání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Charakteristika CK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živnost koncesovaná</a:t>
            </a:r>
          </a:p>
          <a:p>
            <a:r>
              <a:rPr lang="cs-CZ" dirty="0" smtClean="0"/>
              <a:t>zprostředkovává prodej jednotlivých služeb cestovního ruchu pro jinou cestovní kancelář nebo cestovní agenturu</a:t>
            </a:r>
          </a:p>
          <a:p>
            <a:r>
              <a:rPr lang="cs-CZ" dirty="0" smtClean="0"/>
              <a:t>prodává věci související s cestovním ruchem, např. vstupenky, mapy, průvodce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chemeClr val="accent6"/>
                </a:solidFill>
              </a:rPr>
              <a:t>Podmínky pro vydání koncese</a:t>
            </a:r>
            <a:endParaRPr lang="cs-CZ" sz="40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Všeobecné podmínky</a:t>
            </a:r>
          </a:p>
          <a:p>
            <a:r>
              <a:rPr lang="cs-CZ" dirty="0" smtClean="0"/>
              <a:t>dle živnostenského zákona</a:t>
            </a:r>
          </a:p>
          <a:p>
            <a:pPr>
              <a:buNone/>
            </a:pPr>
            <a:r>
              <a:rPr lang="cs-CZ" b="1" dirty="0" smtClean="0"/>
              <a:t>Zvláštní podmínky</a:t>
            </a:r>
          </a:p>
          <a:p>
            <a:r>
              <a:rPr lang="cs-CZ" dirty="0" smtClean="0"/>
              <a:t>vzdělání</a:t>
            </a:r>
          </a:p>
          <a:p>
            <a:r>
              <a:rPr lang="cs-CZ" dirty="0" smtClean="0"/>
              <a:t>praxe dle živnostenského zákona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/>
          <a:lstStyle/>
          <a:p>
            <a:r>
              <a:rPr lang="cs-CZ" sz="4000" b="1" dirty="0" smtClean="0">
                <a:solidFill>
                  <a:schemeClr val="accent6"/>
                </a:solidFill>
              </a:rPr>
              <a:t>Podmínky pro vydání koncese</a:t>
            </a:r>
            <a:endParaRPr lang="cs-CZ" sz="4000" b="1" dirty="0">
              <a:solidFill>
                <a:schemeClr val="accent6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/>
          <a:lstStyle/>
          <a:p>
            <a:r>
              <a:rPr lang="cs-CZ" b="1" dirty="0" smtClean="0"/>
              <a:t>povinné</a:t>
            </a:r>
            <a:r>
              <a:rPr lang="cs-CZ" dirty="0" smtClean="0"/>
              <a:t> smluvní pojištění</a:t>
            </a:r>
          </a:p>
          <a:p>
            <a:r>
              <a:rPr lang="cs-CZ" b="1" dirty="0" smtClean="0"/>
              <a:t>podnikatelský záměr </a:t>
            </a:r>
            <a:r>
              <a:rPr lang="cs-CZ" dirty="0" smtClean="0"/>
              <a:t>včetně bližších údajů o své činnosti</a:t>
            </a:r>
          </a:p>
          <a:p>
            <a:r>
              <a:rPr lang="cs-CZ" b="1" dirty="0" smtClean="0"/>
              <a:t>prohlášení</a:t>
            </a:r>
            <a:r>
              <a:rPr lang="cs-CZ" dirty="0" smtClean="0"/>
              <a:t>, že v posledních 5 letech nebylo žadateli odebráno živnostenské  oprávnění k provozování CK nebo CA (porušení živnostenského zákona, ekonomický úpadek)</a:t>
            </a:r>
          </a:p>
          <a:p>
            <a:r>
              <a:rPr lang="cs-CZ" b="1" dirty="0" smtClean="0"/>
              <a:t>prohlášení o datu </a:t>
            </a:r>
            <a:r>
              <a:rPr lang="cs-CZ" dirty="0" smtClean="0"/>
              <a:t>zahájení činnosti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Cestovní agentura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r>
              <a:rPr lang="cs-CZ" b="1" dirty="0" smtClean="0"/>
              <a:t>živnost ohlašovací</a:t>
            </a:r>
          </a:p>
          <a:p>
            <a:r>
              <a:rPr lang="cs-CZ" dirty="0" smtClean="0"/>
              <a:t>zprostředkovává a prodává zájezdy CK pod jménem dané cestovní kanceláře</a:t>
            </a:r>
          </a:p>
          <a:p>
            <a:r>
              <a:rPr lang="cs-CZ" dirty="0" smtClean="0"/>
              <a:t>nesmí nabízet a prodávat vlastní zájezdy pod svým jménem</a:t>
            </a:r>
          </a:p>
          <a:p>
            <a:r>
              <a:rPr lang="cs-CZ" dirty="0" smtClean="0"/>
              <a:t>nesmí zprostředkovávat prodej zájezdů pro subjekt, který není CK</a:t>
            </a:r>
          </a:p>
          <a:p>
            <a:r>
              <a:rPr lang="cs-CZ" dirty="0" smtClean="0"/>
              <a:t>prodává věci související s cestovním ruchem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Vysvětlete hlavní rozdíly mezi CK a CA.</a:t>
            </a:r>
          </a:p>
          <a:p>
            <a:r>
              <a:rPr lang="cs-CZ" dirty="0" smtClean="0"/>
              <a:t>Popište postup, jak bude probíhat založení Vaší CK jako fyzické osoby.  </a:t>
            </a:r>
            <a:endParaRPr lang="cs-CZ" dirty="0"/>
          </a:p>
        </p:txBody>
      </p:sp>
      <p:pic>
        <p:nvPicPr>
          <p:cNvPr id="1026" name="Picture 2" descr="C:\Users\Yvetta\AppData\Local\Microsoft\Windows\Temporary Internet Files\Content.IE5\EC7RGMOM\MC9002296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501008"/>
            <a:ext cx="2952328" cy="288366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Literatura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Obrázky sady MS Office</a:t>
            </a:r>
          </a:p>
          <a:p>
            <a:r>
              <a:rPr lang="cs-CZ" sz="1600" dirty="0" smtClean="0"/>
              <a:t>DROBNÁ, Daniela. </a:t>
            </a:r>
            <a:r>
              <a:rPr lang="cs-CZ" sz="1600" i="1" dirty="0" smtClean="0"/>
              <a:t>Cestovní ruch</a:t>
            </a:r>
            <a:r>
              <a:rPr lang="cs-CZ" sz="1600" dirty="0" smtClean="0"/>
              <a:t>. Praha: Fortuna, 2010, ISBN 978-80-7373-079-6. </a:t>
            </a:r>
          </a:p>
          <a:p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dèle par défaut">
  <a:themeElements>
    <a:clrScheme name="Modèle par défau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odèle par défaut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dèle par défau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293</Words>
  <Application>Microsoft Office PowerPoint</Application>
  <PresentationFormat>Předvádění na obrazovce (4:3)</PresentationFormat>
  <Paragraphs>49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Modèle par défaut</vt:lpstr>
      <vt:lpstr>Prezentace aplikace PowerPoint</vt:lpstr>
      <vt:lpstr>Prezentace aplikace PowerPoint</vt:lpstr>
      <vt:lpstr>Anotace</vt:lpstr>
      <vt:lpstr>Činnost CK</vt:lpstr>
      <vt:lpstr>Charakteristika CK</vt:lpstr>
      <vt:lpstr>Podmínky pro vydání koncese</vt:lpstr>
      <vt:lpstr>Podmínky pro vydání koncese</vt:lpstr>
      <vt:lpstr>Cestovní agentura</vt:lpstr>
      <vt:lpstr>Úkoly</vt:lpstr>
      <vt:lpstr>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Twisted Flame</dc:title>
  <dc:creator>www.powerpointstyles.com</dc:creator>
  <cp:lastModifiedBy>jurasek</cp:lastModifiedBy>
  <cp:revision>53</cp:revision>
  <dcterms:created xsi:type="dcterms:W3CDTF">2009-03-23T15:23:24Z</dcterms:created>
  <dcterms:modified xsi:type="dcterms:W3CDTF">2013-12-08T20:04:25Z</dcterms:modified>
</cp:coreProperties>
</file>