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1723914"/>
              </p:ext>
            </p:extLst>
          </p:nvPr>
        </p:nvGraphicFramePr>
        <p:xfrm>
          <a:off x="2339752" y="222178"/>
          <a:ext cx="4464496" cy="6413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464496" cy="6413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8473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772816"/>
            <a:ext cx="7406640" cy="147218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</a:rPr>
              <a:t>Soudobý demokratický právní stát; legalita a </a:t>
            </a:r>
            <a:r>
              <a:rPr lang="cs-CZ" sz="3600" b="1" dirty="0" smtClean="0">
                <a:effectLst/>
              </a:rPr>
              <a:t>legitimita, </a:t>
            </a:r>
            <a:br>
              <a:rPr lang="cs-CZ" sz="3600" b="1" dirty="0" smtClean="0">
                <a:effectLst/>
              </a:rPr>
            </a:br>
            <a:r>
              <a:rPr lang="cs-CZ" sz="3600" b="1" dirty="0">
                <a:effectLst/>
              </a:rPr>
              <a:t>z</a:t>
            </a:r>
            <a:r>
              <a:rPr lang="cs-CZ" sz="3600" b="1" dirty="0" smtClean="0">
                <a:effectLst/>
              </a:rPr>
              <a:t>ákladní </a:t>
            </a:r>
            <a:r>
              <a:rPr lang="cs-CZ" sz="3600" b="1" dirty="0">
                <a:effectLst/>
              </a:rPr>
              <a:t>práva a svobody </a:t>
            </a:r>
            <a:r>
              <a:rPr lang="cs-CZ" sz="3600" dirty="0">
                <a:effectLst/>
              </a:rPr>
              <a:t/>
            </a:r>
            <a:br>
              <a:rPr lang="cs-CZ" sz="3600" dirty="0">
                <a:effectLst/>
              </a:rPr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0232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548680"/>
            <a:ext cx="63367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rávní stát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stát</a:t>
            </a:r>
            <a:r>
              <a:rPr lang="cs-CZ" sz="2000" dirty="0"/>
              <a:t>, který je vázán </a:t>
            </a:r>
            <a:r>
              <a:rPr lang="cs-CZ" sz="2000" dirty="0" smtClean="0"/>
              <a:t>právem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primát </a:t>
            </a:r>
            <a:r>
              <a:rPr lang="cs-CZ" sz="2000" dirty="0"/>
              <a:t>práva nad </a:t>
            </a:r>
            <a:r>
              <a:rPr lang="cs-CZ" sz="2000" dirty="0" smtClean="0"/>
              <a:t>státem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právem </a:t>
            </a:r>
            <a:r>
              <a:rPr lang="cs-CZ" sz="2000" dirty="0"/>
              <a:t>jsou vázány i orgány veřejné moci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31640" y="3105834"/>
            <a:ext cx="72728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D</a:t>
            </a:r>
            <a:r>
              <a:rPr lang="cs-CZ" sz="2000" dirty="0" smtClean="0"/>
              <a:t>vě </a:t>
            </a:r>
            <a:r>
              <a:rPr lang="cs-CZ" sz="2000" b="1" dirty="0"/>
              <a:t>roviny právního státu </a:t>
            </a:r>
            <a:r>
              <a:rPr lang="cs-CZ" sz="2000" dirty="0"/>
              <a:t>(měly by být v souladu)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4005064"/>
            <a:ext cx="67687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formální smysl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stát, ve kterém se uplatňuje</a:t>
            </a:r>
            <a:r>
              <a:rPr lang="cs-CZ" b="1" dirty="0"/>
              <a:t> </a:t>
            </a:r>
            <a:r>
              <a:rPr lang="cs-CZ" b="1" dirty="0" smtClean="0"/>
              <a:t>legalita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i </a:t>
            </a:r>
            <a:r>
              <a:rPr lang="cs-CZ" dirty="0"/>
              <a:t>vůči orgánům veřejné moci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                                  </a:t>
            </a:r>
            <a:r>
              <a:rPr lang="cs-CZ" dirty="0" smtClean="0"/>
              <a:t>-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materiální smysl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stát</a:t>
            </a:r>
            <a:r>
              <a:rPr lang="cs-CZ" dirty="0"/>
              <a:t>, kde se uplatňuje legalita + </a:t>
            </a:r>
            <a:r>
              <a:rPr lang="cs-CZ" dirty="0" smtClean="0"/>
              <a:t>demokratický charakter </a:t>
            </a:r>
            <a:r>
              <a:rPr lang="cs-CZ" dirty="0"/>
              <a:t>státu </a:t>
            </a:r>
            <a:r>
              <a:rPr lang="cs-CZ" b="1" dirty="0"/>
              <a:t>(legitimita)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846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692696"/>
            <a:ext cx="65527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oudobý </a:t>
            </a:r>
            <a:r>
              <a:rPr lang="cs-CZ" sz="2000" b="1" dirty="0"/>
              <a:t>demokratický právní </a:t>
            </a:r>
            <a:r>
              <a:rPr lang="cs-CZ" sz="2000" b="1" dirty="0" smtClean="0"/>
              <a:t>stát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není </a:t>
            </a:r>
            <a:r>
              <a:rPr lang="cs-CZ" sz="2000" dirty="0"/>
              <a:t>chápán </a:t>
            </a:r>
            <a:r>
              <a:rPr lang="cs-CZ" sz="2000" dirty="0" smtClean="0"/>
              <a:t>jen </a:t>
            </a:r>
            <a:r>
              <a:rPr lang="cs-CZ" sz="2000" dirty="0"/>
              <a:t>ve formálním, ale i </a:t>
            </a:r>
            <a:r>
              <a:rPr lang="cs-CZ" sz="2000" b="1" dirty="0" smtClean="0"/>
              <a:t>materiálním </a:t>
            </a:r>
            <a:r>
              <a:rPr lang="cs-CZ" sz="2000" dirty="0" smtClean="0"/>
              <a:t>(demokratickém</a:t>
            </a:r>
            <a:r>
              <a:rPr lang="cs-CZ" sz="2000" dirty="0"/>
              <a:t>) </a:t>
            </a:r>
            <a:r>
              <a:rPr lang="cs-CZ" sz="2000" dirty="0" smtClean="0"/>
              <a:t>smyslu</a:t>
            </a:r>
            <a:br>
              <a:rPr lang="cs-CZ" sz="2000" dirty="0" smtClean="0"/>
            </a:b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reakce </a:t>
            </a:r>
            <a:r>
              <a:rPr lang="cs-CZ" sz="2000" dirty="0"/>
              <a:t>na krizi právního státu v důsledku totalitních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režimů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doplnění </a:t>
            </a:r>
            <a:r>
              <a:rPr lang="cs-CZ" sz="2000" dirty="0"/>
              <a:t>požadavku legality o kritérium legitimity</a:t>
            </a:r>
          </a:p>
        </p:txBody>
      </p:sp>
    </p:spTree>
    <p:extLst>
      <p:ext uri="{BB962C8B-B14F-4D97-AF65-F5344CB8AC3E}">
        <p14:creationId xmlns:p14="http://schemas.microsoft.com/office/powerpoint/2010/main" val="3660176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92696"/>
            <a:ext cx="70567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Z</a:t>
            </a:r>
            <a:r>
              <a:rPr lang="cs-CZ" sz="2000" b="1" dirty="0" smtClean="0"/>
              <a:t>ákladní </a:t>
            </a:r>
            <a:r>
              <a:rPr lang="cs-CZ" sz="2000" b="1" dirty="0"/>
              <a:t>rysy materiálního pojetí </a:t>
            </a:r>
            <a:r>
              <a:rPr lang="cs-CZ" sz="2000" dirty="0"/>
              <a:t>právního státu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772816"/>
            <a:ext cx="684076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vázanost </a:t>
            </a:r>
            <a:r>
              <a:rPr lang="cs-CZ" sz="2000" b="1" dirty="0"/>
              <a:t>státu </a:t>
            </a:r>
            <a:r>
              <a:rPr lang="cs-CZ" sz="2000" b="1" dirty="0" smtClean="0"/>
              <a:t>právem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lidská práva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dělba moci</a:t>
            </a:r>
            <a:br>
              <a:rPr lang="cs-CZ" sz="2000" b="1" dirty="0" smtClean="0"/>
            </a:br>
            <a:endParaRPr lang="cs-CZ" sz="2000" b="1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zásada </a:t>
            </a:r>
            <a:r>
              <a:rPr lang="cs-CZ" sz="2000" dirty="0"/>
              <a:t>nezávislostí mocí a zásada rovnováhy </a:t>
            </a:r>
            <a:r>
              <a:rPr lang="cs-CZ" sz="2000" dirty="0" smtClean="0"/>
              <a:t>mocí </a:t>
            </a:r>
            <a:r>
              <a:rPr lang="cs-CZ" sz="2000" dirty="0"/>
              <a:t>a systém </a:t>
            </a:r>
            <a:r>
              <a:rPr lang="cs-CZ" sz="2000" dirty="0" smtClean="0"/>
              <a:t>brzd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demokratický </a:t>
            </a:r>
            <a:r>
              <a:rPr lang="cs-CZ" sz="2000" b="1" dirty="0"/>
              <a:t>charakter </a:t>
            </a:r>
            <a:r>
              <a:rPr lang="cs-CZ" sz="2000" b="1" dirty="0" smtClean="0"/>
              <a:t>státu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4297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92586"/>
            <a:ext cx="26248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L</a:t>
            </a:r>
            <a:r>
              <a:rPr lang="cs-CZ" sz="2000" b="1" dirty="0" smtClean="0"/>
              <a:t>egalita </a:t>
            </a:r>
            <a:r>
              <a:rPr lang="cs-CZ" sz="2000" b="1" dirty="0"/>
              <a:t>(zákonnost)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19672" y="908720"/>
            <a:ext cx="676875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všeobecná </a:t>
            </a:r>
            <a:r>
              <a:rPr lang="cs-CZ" sz="2000" dirty="0"/>
              <a:t>závaznost </a:t>
            </a:r>
            <a:r>
              <a:rPr lang="cs-CZ" sz="2000" dirty="0" smtClean="0"/>
              <a:t>zákony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dva </a:t>
            </a:r>
            <a:r>
              <a:rPr lang="cs-CZ" sz="2000" b="1" dirty="0"/>
              <a:t>základní </a:t>
            </a:r>
            <a:r>
              <a:rPr lang="cs-CZ" sz="2000" b="1" dirty="0" smtClean="0"/>
              <a:t>požadavky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požadavek </a:t>
            </a:r>
            <a:r>
              <a:rPr lang="cs-CZ" sz="2000" b="1" dirty="0"/>
              <a:t>tvorby práva</a:t>
            </a:r>
            <a:endParaRPr lang="cs-CZ" sz="2000" dirty="0"/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aby </a:t>
            </a:r>
            <a:r>
              <a:rPr lang="cs-CZ" sz="2000" dirty="0"/>
              <a:t>byly relevantní společenské vztahy regulovány </a:t>
            </a:r>
            <a:r>
              <a:rPr lang="cs-CZ" sz="2000" dirty="0" smtClean="0"/>
              <a:t>právem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aby </a:t>
            </a:r>
            <a:r>
              <a:rPr lang="cs-CZ" sz="2000" b="1" dirty="0"/>
              <a:t>bylo právo </a:t>
            </a:r>
            <a:r>
              <a:rPr lang="cs-CZ" sz="2000" b="1" dirty="0" smtClean="0"/>
              <a:t>zachováno</a:t>
            </a:r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státní </a:t>
            </a:r>
            <a:r>
              <a:rPr lang="cs-CZ" sz="2000" dirty="0"/>
              <a:t>moc jeho realizaci </a:t>
            </a:r>
            <a:r>
              <a:rPr lang="cs-CZ" sz="2000" dirty="0" smtClean="0"/>
              <a:t>zabezpečit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zákonnost </a:t>
            </a:r>
            <a:r>
              <a:rPr lang="cs-CZ" sz="2000" dirty="0"/>
              <a:t>– pouhé zachování platného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zákonnost </a:t>
            </a:r>
            <a:r>
              <a:rPr lang="cs-CZ" sz="2000" dirty="0"/>
              <a:t>jako vláda </a:t>
            </a:r>
            <a:r>
              <a:rPr lang="cs-CZ" sz="2000" dirty="0" smtClean="0"/>
              <a:t>zákona</a:t>
            </a:r>
            <a:br>
              <a:rPr lang="cs-CZ" sz="2000" dirty="0" smtClean="0"/>
            </a:br>
            <a:r>
              <a:rPr lang="cs-CZ" sz="2000" dirty="0" smtClean="0"/>
              <a:t>stát </a:t>
            </a:r>
            <a:r>
              <a:rPr lang="cs-CZ" sz="2000" dirty="0"/>
              <a:t>reguluje i sám </a:t>
            </a:r>
            <a:r>
              <a:rPr lang="cs-CZ" sz="2000" dirty="0" smtClean="0"/>
              <a:t>sebe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b="1" dirty="0"/>
              <a:t>legitimita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klade </a:t>
            </a:r>
            <a:r>
              <a:rPr lang="cs-CZ" sz="2000" dirty="0"/>
              <a:t>požadavek na ospravedlnitelnost samotného platného práva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kritérium </a:t>
            </a:r>
            <a:r>
              <a:rPr lang="cs-CZ" sz="2000" dirty="0"/>
              <a:t>– spravedlnost</a:t>
            </a:r>
          </a:p>
          <a:p>
            <a:pPr marL="1257300" lvl="2" indent="-342900">
              <a:buFont typeface="Wingdings" panose="05000000000000000000" pitchFamily="2" charset="2"/>
              <a:buChar char="§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8256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4337" y="567353"/>
            <a:ext cx="40139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Základní </a:t>
            </a:r>
            <a:r>
              <a:rPr lang="cs-CZ" sz="2000" b="1" dirty="0"/>
              <a:t>lidská práva a svobody</a:t>
            </a:r>
            <a:r>
              <a:rPr lang="cs-CZ" sz="2000" dirty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24336" y="1196752"/>
            <a:ext cx="72961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=nedůležitější subjektivní práva (v ČR zaručena Listinou č.2/1993 Sb</a:t>
            </a:r>
            <a:r>
              <a:rPr lang="cs-CZ" sz="2000" dirty="0" smtClean="0"/>
              <a:t>.)</a:t>
            </a:r>
          </a:p>
          <a:p>
            <a:endParaRPr lang="cs-CZ" sz="2000" dirty="0"/>
          </a:p>
          <a:p>
            <a:r>
              <a:rPr lang="cs-CZ" sz="2000" dirty="0" smtClean="0"/>
              <a:t>jejich </a:t>
            </a:r>
            <a:r>
              <a:rPr lang="cs-CZ" sz="2000" dirty="0"/>
              <a:t>rozsah není </a:t>
            </a:r>
            <a:r>
              <a:rPr lang="cs-CZ" sz="2000" dirty="0" smtClean="0"/>
              <a:t>uzavře – jsou </a:t>
            </a:r>
            <a:r>
              <a:rPr lang="cs-CZ" sz="2000" b="1" dirty="0" smtClean="0"/>
              <a:t>4 </a:t>
            </a:r>
            <a:r>
              <a:rPr lang="cs-CZ" sz="2000" b="1" dirty="0"/>
              <a:t>atributy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524336" y="2564904"/>
            <a:ext cx="744015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nezadatelnost </a:t>
            </a:r>
            <a:r>
              <a:rPr lang="cs-CZ" sz="2000" dirty="0"/>
              <a:t>– nejsou výtvorem státu, ten je musí </a:t>
            </a:r>
            <a:r>
              <a:rPr lang="cs-CZ" sz="2000" dirty="0" smtClean="0"/>
              <a:t>uznat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(</a:t>
            </a:r>
            <a:r>
              <a:rPr lang="cs-CZ" sz="2000" dirty="0" smtClean="0"/>
              <a:t>chce-li právním)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n</a:t>
            </a:r>
            <a:r>
              <a:rPr lang="cs-CZ" sz="2000" b="1" dirty="0" smtClean="0"/>
              <a:t>ezrušitelná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nezcizitelná </a:t>
            </a:r>
            <a:r>
              <a:rPr lang="cs-CZ" sz="2000" dirty="0"/>
              <a:t>– jejich nositel se jich nemůže vzdát ani je </a:t>
            </a:r>
            <a:r>
              <a:rPr lang="cs-CZ" sz="2000" dirty="0" smtClean="0"/>
              <a:t>přenést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nepromlčitelná </a:t>
            </a:r>
            <a:r>
              <a:rPr lang="cs-CZ" sz="2000" dirty="0"/>
              <a:t>– jsou trval nevymahatelná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120" y="5229200"/>
            <a:ext cx="705732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jsou </a:t>
            </a:r>
            <a:r>
              <a:rPr lang="cs-CZ" sz="2000" b="1" dirty="0"/>
              <a:t>bezprostředně závazná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při </a:t>
            </a:r>
            <a:r>
              <a:rPr lang="cs-CZ" sz="2000" dirty="0"/>
              <a:t>jejich provádění musí zákon šetřit jejich povahu a smysl</a:t>
            </a:r>
          </a:p>
        </p:txBody>
      </p:sp>
    </p:spTree>
    <p:extLst>
      <p:ext uri="{BB962C8B-B14F-4D97-AF65-F5344CB8AC3E}">
        <p14:creationId xmlns:p14="http://schemas.microsoft.com/office/powerpoint/2010/main" val="882021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20688"/>
            <a:ext cx="45268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okumenty </a:t>
            </a:r>
            <a:r>
              <a:rPr lang="cs-CZ" sz="2000" b="1" dirty="0"/>
              <a:t>o lidských právech v MP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1412776"/>
            <a:ext cx="667848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Charta OSN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Deklarace </a:t>
            </a:r>
            <a:r>
              <a:rPr lang="cs-CZ" sz="2000" dirty="0"/>
              <a:t>lidských práv a </a:t>
            </a:r>
            <a:r>
              <a:rPr lang="cs-CZ" sz="2000" dirty="0" smtClean="0"/>
              <a:t>svobod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Mezinárodní </a:t>
            </a:r>
            <a:r>
              <a:rPr lang="cs-CZ" sz="2000" dirty="0"/>
              <a:t>pakt o hospodářských, sociálních a kulturních </a:t>
            </a:r>
            <a:r>
              <a:rPr lang="cs-CZ" sz="2000" dirty="0" smtClean="0"/>
              <a:t>právech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Mezinárodní </a:t>
            </a:r>
            <a:r>
              <a:rPr lang="cs-CZ" sz="2000" dirty="0"/>
              <a:t>pakt o občanských a politických </a:t>
            </a:r>
            <a:r>
              <a:rPr lang="cs-CZ" sz="2000" dirty="0" smtClean="0"/>
              <a:t>právech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Evropská </a:t>
            </a:r>
            <a:r>
              <a:rPr lang="cs-CZ" sz="2000" dirty="0"/>
              <a:t>deklarace o ochraně lidských práv a základních svobod</a:t>
            </a:r>
          </a:p>
        </p:txBody>
      </p:sp>
    </p:spTree>
    <p:extLst>
      <p:ext uri="{BB962C8B-B14F-4D97-AF65-F5344CB8AC3E}">
        <p14:creationId xmlns:p14="http://schemas.microsoft.com/office/powerpoint/2010/main" val="1683145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20688"/>
            <a:ext cx="70567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Klasifikace </a:t>
            </a:r>
            <a:r>
              <a:rPr lang="cs-CZ" sz="2000" b="1" dirty="0"/>
              <a:t>Listiny základních práv a svobod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75656" y="1556792"/>
            <a:ext cx="72008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generací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generace </a:t>
            </a:r>
            <a:r>
              <a:rPr lang="cs-CZ" sz="2000" dirty="0"/>
              <a:t>– základní  lidská práva,  politická a občanská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generace </a:t>
            </a:r>
            <a:r>
              <a:rPr lang="cs-CZ" sz="2000" dirty="0"/>
              <a:t>– práva menšin,  hospodářská,  sociální a </a:t>
            </a:r>
            <a:r>
              <a:rPr lang="cs-CZ" sz="2000" dirty="0" smtClean="0"/>
              <a:t>kulturní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generace </a:t>
            </a:r>
            <a:r>
              <a:rPr lang="cs-CZ" sz="2000" dirty="0" smtClean="0"/>
              <a:t> </a:t>
            </a:r>
            <a:r>
              <a:rPr lang="cs-CZ" sz="2000" dirty="0"/>
              <a:t>- solidární  práva (životní prostředí, právo na mír</a:t>
            </a:r>
            <a:r>
              <a:rPr lang="cs-CZ" sz="2000" dirty="0" smtClean="0"/>
              <a:t>,…)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generace </a:t>
            </a:r>
            <a:r>
              <a:rPr lang="cs-CZ" sz="2000" dirty="0" smtClean="0"/>
              <a:t> </a:t>
            </a:r>
            <a:r>
              <a:rPr lang="cs-CZ" sz="2000" dirty="0"/>
              <a:t>- souvisí  s vývojem nových </a:t>
            </a:r>
            <a:r>
              <a:rPr lang="cs-CZ" sz="2000" dirty="0" smtClean="0"/>
              <a:t>biotechnologií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36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764704"/>
            <a:ext cx="74168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subjektu</a:t>
            </a:r>
            <a:br>
              <a:rPr lang="cs-CZ" sz="2000" b="1" dirty="0" smtClean="0"/>
            </a:br>
            <a:endParaRPr lang="cs-CZ" sz="2000" b="1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všem x občanům x slabým (požívajícím ochranu – dětí,…)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 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individuální </a:t>
            </a:r>
            <a:r>
              <a:rPr lang="cs-CZ" sz="2000" dirty="0"/>
              <a:t>x kolektivní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7664" y="2636912"/>
            <a:ext cx="676875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</a:t>
            </a:r>
            <a:r>
              <a:rPr lang="cs-CZ" sz="2000" b="1" dirty="0"/>
              <a:t>povahy </a:t>
            </a:r>
            <a:r>
              <a:rPr lang="cs-CZ" sz="2000" dirty="0"/>
              <a:t>– absolutní x </a:t>
            </a:r>
            <a:r>
              <a:rPr lang="cs-CZ" sz="2000" dirty="0" smtClean="0"/>
              <a:t>relativní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</a:t>
            </a:r>
            <a:r>
              <a:rPr lang="cs-CZ" sz="2000" b="1" dirty="0"/>
              <a:t>účelu úpravy </a:t>
            </a:r>
            <a:r>
              <a:rPr lang="cs-CZ" sz="2000" dirty="0"/>
              <a:t>– hmotněprávní x </a:t>
            </a:r>
            <a:r>
              <a:rPr lang="cs-CZ" sz="2000" dirty="0" smtClean="0"/>
              <a:t>procesně právní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</a:t>
            </a:r>
            <a:r>
              <a:rPr lang="cs-CZ" sz="2000" b="1" dirty="0"/>
              <a:t>oblasti, druhu </a:t>
            </a:r>
            <a:r>
              <a:rPr lang="cs-CZ" sz="2000" dirty="0"/>
              <a:t>(řazení v Listině</a:t>
            </a:r>
            <a:r>
              <a:rPr lang="cs-CZ" sz="2000" dirty="0" smtClean="0"/>
              <a:t>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základní lidská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politická </a:t>
            </a:r>
            <a:r>
              <a:rPr lang="cs-CZ" sz="2000" dirty="0"/>
              <a:t>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práva </a:t>
            </a:r>
            <a:r>
              <a:rPr lang="cs-CZ" sz="2000" dirty="0"/>
              <a:t>národnostních a etnických menšin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hospodářská</a:t>
            </a:r>
            <a:r>
              <a:rPr lang="cs-CZ" sz="2000" dirty="0"/>
              <a:t>, sociální a kulturní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právo </a:t>
            </a:r>
            <a:r>
              <a:rPr lang="cs-CZ" sz="2000" dirty="0"/>
              <a:t>na soudní a jinou právní ochranu</a:t>
            </a:r>
            <a:r>
              <a:rPr lang="cs-CZ" sz="2000" b="1" dirty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187284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37</TotalTime>
  <Words>125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Microsoft Word Document</vt:lpstr>
      <vt:lpstr>Prezentace aplikace PowerPoint</vt:lpstr>
      <vt:lpstr>Soudobý demokratický právní stát; legalita a legitimita,  základní práva a svobody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Soudobý demokratický právní stát; legalita a legitimita,  základní práva a svobody</dc:title>
  <dc:creator>administrator</dc:creator>
  <cp:lastModifiedBy>administrator</cp:lastModifiedBy>
  <cp:revision>5</cp:revision>
  <dcterms:created xsi:type="dcterms:W3CDTF">2013-11-28T11:44:15Z</dcterms:created>
  <dcterms:modified xsi:type="dcterms:W3CDTF">2013-12-05T11:01:34Z</dcterms:modified>
</cp:coreProperties>
</file>