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1" r:id="rId2"/>
    <p:sldId id="256" r:id="rId3"/>
    <p:sldId id="257" r:id="rId4"/>
    <p:sldId id="258" r:id="rId5"/>
    <p:sldId id="259" r:id="rId6"/>
    <p:sldId id="260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062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4AB02A5-4FE5-49D9-9E24-09F23B90C450}" type="datetimeFigureOut">
              <a:rPr lang="en-US" smtClean="0"/>
              <a:t>12/5/2013</a:t>
            </a:fld>
            <a:endParaRPr lang="en-US"/>
          </a:p>
        </p:txBody>
      </p:sp>
      <p:sp>
        <p:nvSpPr>
          <p:cNvPr id="20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94C92D-0306-4E69-9CD3-20855E849650}" type="slidenum">
              <a:rPr kumimoji="0" lang="en-US" smtClean="0"/>
              <a:t>‹#›</a:t>
            </a:fld>
            <a:endParaRPr kumimoji="0" lang="en-US"/>
          </a:p>
        </p:txBody>
      </p:sp>
      <p:sp>
        <p:nvSpPr>
          <p:cNvPr id="8" name="Ová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á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4AB02A5-4FE5-49D9-9E24-09F23B90C450}" type="datetimeFigureOut">
              <a:rPr lang="en-US" smtClean="0"/>
              <a:t>12/5/2013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94C92D-0306-4E69-9CD3-20855E849650}" type="slidenum">
              <a:rPr kumimoji="0" lang="en-US" smtClean="0"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4AB02A5-4FE5-49D9-9E24-09F23B90C450}" type="datetimeFigureOut">
              <a:rPr lang="en-US" smtClean="0"/>
              <a:t>12/5/2013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94C92D-0306-4E69-9CD3-20855E849650}" type="slidenum">
              <a:rPr kumimoji="0" lang="en-US" smtClean="0"/>
              <a:t>‹#›</a:t>
            </a:fld>
            <a:endParaRPr kumimoji="0" lang="en-US"/>
          </a:p>
        </p:txBody>
      </p:sp>
      <p:sp>
        <p:nvSpPr>
          <p:cNvPr id="10" name="Obdélník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á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á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4AB02A5-4FE5-49D9-9E24-09F23B90C450}" type="datetimeFigureOut">
              <a:rPr lang="en-US" smtClean="0"/>
              <a:t>12/5/2013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94C92D-0306-4E69-9CD3-20855E849650}" type="slidenum">
              <a:rPr kumimoji="0" lang="en-US" smtClean="0"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4AB02A5-4FE5-49D9-9E24-09F23B90C450}" type="datetimeFigureOut">
              <a:rPr lang="en-US" smtClean="0"/>
              <a:t>12/5/2013</a:t>
            </a:fld>
            <a:endParaRPr lang="en-US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94C92D-0306-4E69-9CD3-20855E849650}" type="slidenum">
              <a:rPr kumimoji="0" lang="en-US" smtClean="0"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4AB02A5-4FE5-49D9-9E24-09F23B90C450}" type="datetimeFigureOut">
              <a:rPr lang="en-US" smtClean="0"/>
              <a:t>12/5/2013</a:t>
            </a:fld>
            <a:endParaRPr lang="en-US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94C92D-0306-4E69-9CD3-20855E849650}" type="slidenum">
              <a:rPr kumimoji="0" lang="en-US" smtClean="0"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4AB02A5-4FE5-49D9-9E24-09F23B90C450}" type="datetimeFigureOut">
              <a:rPr lang="en-US" smtClean="0"/>
              <a:t>12/5/2013</a:t>
            </a:fld>
            <a:endParaRPr lang="en-U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94C92D-0306-4E69-9CD3-20855E849650}" type="slidenum">
              <a:rPr kumimoji="0" lang="en-US" smtClean="0"/>
              <a:t>‹#›</a:t>
            </a:fld>
            <a:endParaRPr kumimoji="0" lang="en-US"/>
          </a:p>
        </p:txBody>
      </p:sp>
      <p:sp>
        <p:nvSpPr>
          <p:cNvPr id="6" name="Obdélník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4AB02A5-4FE5-49D9-9E24-09F23B90C450}" type="datetimeFigureOut">
              <a:rPr lang="en-US" smtClean="0"/>
              <a:t>12/5/2013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94C92D-0306-4E69-9CD3-20855E849650}" type="slidenum">
              <a:rPr kumimoji="0" lang="en-US" smtClean="0"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4AB02A5-4FE5-49D9-9E24-09F23B90C450}" type="datetimeFigureOut">
              <a:rPr lang="en-US" smtClean="0"/>
              <a:t>12/5/2013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94C92D-0306-4E69-9CD3-20855E849650}" type="slidenum">
              <a:rPr kumimoji="0" lang="en-US" smtClean="0"/>
              <a:t>‹#›</a:t>
            </a:fld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9" name="Vývojový diagram: postup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Vývojový diagram: postup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4AB02A5-4FE5-49D9-9E24-09F23B90C450}" type="datetimeFigureOut">
              <a:rPr lang="en-US" smtClean="0"/>
              <a:t>12/5/2013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94C92D-0306-4E69-9CD3-20855E849650}" type="slidenum">
              <a:rPr kumimoji="0" lang="en-US" smtClean="0"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4AB02A5-4FE5-49D9-9E24-09F23B90C450}" type="datetimeFigureOut">
              <a:rPr lang="en-US" smtClean="0"/>
              <a:t>12/5/2013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94C92D-0306-4E69-9CD3-20855E849650}" type="slidenum">
              <a:rPr kumimoji="0" lang="en-US" smtClean="0"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á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pPr algn="r" eaLnBrk="1" latinLnBrk="0" hangingPunct="1"/>
            <a:fld id="{54AB02A5-4FE5-49D9-9E24-09F23B90C450}" type="datetimeFigureOut">
              <a:rPr lang="en-US" smtClean="0"/>
              <a:t>12/5/2013</a:t>
            </a:fld>
            <a:endParaRPr lang="en-US" sz="1200">
              <a:solidFill>
                <a:schemeClr val="bg2">
                  <a:shade val="50000"/>
                </a:schemeClr>
              </a:solidFill>
            </a:endParaRPr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kumimoji="0" lang="en-US" sz="1200">
              <a:solidFill>
                <a:schemeClr val="bg2">
                  <a:shade val="50000"/>
                </a:schemeClr>
              </a:solidFill>
              <a:effectLst/>
            </a:endParaRPr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pPr algn="ctr" eaLnBrk="1" latinLnBrk="0" hangingPunct="1"/>
            <a:fld id="{6294C92D-0306-4E69-9CD3-20855E849650}" type="slidenum">
              <a:rPr kumimoji="0" lang="en-US" smtClean="0"/>
              <a:t>‹#›</a:t>
            </a:fld>
            <a:endParaRPr kumimoji="0" lang="en-US" sz="1200">
              <a:solidFill>
                <a:schemeClr val="bg2">
                  <a:shade val="50000"/>
                </a:schemeClr>
              </a:solidFill>
              <a:effectLst/>
            </a:endParaRPr>
          </a:p>
        </p:txBody>
      </p:sp>
      <p:sp>
        <p:nvSpPr>
          <p:cNvPr id="15" name="Obdélník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1.doc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k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97287881"/>
              </p:ext>
            </p:extLst>
          </p:nvPr>
        </p:nvGraphicFramePr>
        <p:xfrm>
          <a:off x="2339752" y="222178"/>
          <a:ext cx="4536504" cy="65170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name="Dokument" r:id="rId3" imgW="5889940" imgH="8460152" progId="Word.Document.12">
                  <p:embed/>
                </p:oleObj>
              </mc:Choice>
              <mc:Fallback>
                <p:oleObj name="Dokument" r:id="rId3" imgW="5889940" imgH="8460152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339752" y="222178"/>
                        <a:ext cx="4536504" cy="65170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7572079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475656" y="1916832"/>
            <a:ext cx="7406640" cy="1472184"/>
          </a:xfrm>
        </p:spPr>
        <p:txBody>
          <a:bodyPr>
            <a:normAutofit/>
          </a:bodyPr>
          <a:lstStyle/>
          <a:p>
            <a:r>
              <a:rPr lang="cs-CZ" sz="4000" b="1" dirty="0">
                <a:effectLst/>
              </a:rPr>
              <a:t>Právní stát a vláda práva</a:t>
            </a:r>
            <a:r>
              <a:rPr lang="cs-CZ" sz="4000" dirty="0">
                <a:effectLst/>
              </a:rPr>
              <a:t/>
            </a:r>
            <a:br>
              <a:rPr lang="cs-CZ" sz="4000" dirty="0">
                <a:effectLst/>
              </a:rPr>
            </a:b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11529224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547664" y="843401"/>
            <a:ext cx="684076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000" b="1" dirty="0" smtClean="0"/>
              <a:t>Stát</a:t>
            </a:r>
            <a:br>
              <a:rPr lang="cs-CZ" sz="2000" b="1" dirty="0" smtClean="0"/>
            </a:br>
            <a:endParaRPr lang="cs-CZ" sz="2000" b="1" dirty="0" smtClean="0"/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000" dirty="0" smtClean="0"/>
              <a:t>politická </a:t>
            </a:r>
            <a:r>
              <a:rPr lang="cs-CZ" sz="2000" dirty="0"/>
              <a:t>forma organizace </a:t>
            </a:r>
            <a:r>
              <a:rPr lang="cs-CZ" sz="2000" dirty="0" smtClean="0"/>
              <a:t>společnosti</a:t>
            </a:r>
            <a:br>
              <a:rPr lang="cs-CZ" sz="2000" dirty="0" smtClean="0"/>
            </a:br>
            <a:endParaRPr lang="cs-CZ" sz="2000" dirty="0"/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000" dirty="0" smtClean="0"/>
              <a:t>základní </a:t>
            </a:r>
            <a:r>
              <a:rPr lang="cs-CZ" sz="2000" b="1" dirty="0"/>
              <a:t>znaky </a:t>
            </a:r>
            <a:r>
              <a:rPr lang="cs-CZ" sz="2000" b="1" dirty="0" smtClean="0"/>
              <a:t>státu</a:t>
            </a:r>
            <a:br>
              <a:rPr lang="cs-CZ" sz="2000" b="1" dirty="0" smtClean="0"/>
            </a:br>
            <a:endParaRPr lang="cs-CZ" sz="2000" dirty="0"/>
          </a:p>
          <a:p>
            <a:pPr marL="800100" lvl="1" indent="-342900">
              <a:buFont typeface="Wingdings" panose="05000000000000000000" pitchFamily="2" charset="2"/>
              <a:buChar char="ü"/>
            </a:pPr>
            <a:r>
              <a:rPr lang="cs-CZ" sz="2000" b="1" dirty="0" smtClean="0"/>
              <a:t>státní obyvatelstvo</a:t>
            </a:r>
            <a:br>
              <a:rPr lang="cs-CZ" sz="2000" b="1" dirty="0" smtClean="0"/>
            </a:br>
            <a:endParaRPr lang="cs-CZ" sz="2000" dirty="0"/>
          </a:p>
          <a:p>
            <a:pPr marL="800100" lvl="1" indent="-342900">
              <a:buFont typeface="Wingdings" panose="05000000000000000000" pitchFamily="2" charset="2"/>
              <a:buChar char="ü"/>
            </a:pPr>
            <a:r>
              <a:rPr lang="cs-CZ" sz="2000" b="1" dirty="0" smtClean="0"/>
              <a:t>státní území</a:t>
            </a:r>
            <a:br>
              <a:rPr lang="cs-CZ" sz="2000" b="1" dirty="0" smtClean="0"/>
            </a:br>
            <a:endParaRPr lang="cs-CZ" sz="2000" dirty="0"/>
          </a:p>
          <a:p>
            <a:pPr marL="800100" lvl="1" indent="-342900">
              <a:buFont typeface="Wingdings" panose="05000000000000000000" pitchFamily="2" charset="2"/>
              <a:buChar char="ü"/>
            </a:pPr>
            <a:r>
              <a:rPr lang="cs-CZ" sz="2000" b="1" dirty="0" smtClean="0"/>
              <a:t>státní moc</a:t>
            </a:r>
            <a:br>
              <a:rPr lang="cs-CZ" sz="2000" b="1" dirty="0" smtClean="0"/>
            </a:br>
            <a:endParaRPr lang="cs-CZ" sz="2000" dirty="0"/>
          </a:p>
          <a:p>
            <a:pPr marL="800100" lvl="1" indent="-342900">
              <a:buFont typeface="Wingdings" panose="05000000000000000000" pitchFamily="2" charset="2"/>
              <a:buChar char="ü"/>
            </a:pPr>
            <a:r>
              <a:rPr lang="cs-CZ" sz="2000" dirty="0" smtClean="0"/>
              <a:t>způsobilost </a:t>
            </a:r>
            <a:r>
              <a:rPr lang="cs-CZ" sz="2000" dirty="0"/>
              <a:t>vstupovat do vztahu s jinými subjekty </a:t>
            </a:r>
            <a:r>
              <a:rPr lang="cs-CZ" sz="2000" dirty="0" smtClean="0"/>
              <a:t>MP </a:t>
            </a:r>
            <a:r>
              <a:rPr lang="cs-CZ" sz="2000" dirty="0"/>
              <a:t>(mezinárodního práva)</a:t>
            </a:r>
          </a:p>
        </p:txBody>
      </p:sp>
    </p:spTree>
    <p:extLst>
      <p:ext uri="{BB962C8B-B14F-4D97-AF65-F5344CB8AC3E}">
        <p14:creationId xmlns:p14="http://schemas.microsoft.com/office/powerpoint/2010/main" val="5220529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619672" y="836712"/>
            <a:ext cx="6264696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000" b="1" dirty="0"/>
              <a:t>P</a:t>
            </a:r>
            <a:r>
              <a:rPr lang="cs-CZ" sz="2000" b="1" dirty="0" smtClean="0"/>
              <a:t>rávní stát</a:t>
            </a:r>
          </a:p>
          <a:p>
            <a:endParaRPr lang="cs-CZ" sz="2000" dirty="0"/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000" dirty="0" smtClean="0"/>
              <a:t>stát</a:t>
            </a:r>
            <a:r>
              <a:rPr lang="cs-CZ" sz="2000" dirty="0"/>
              <a:t>, který je vázán právem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000" dirty="0" smtClean="0"/>
              <a:t>primát </a:t>
            </a:r>
            <a:r>
              <a:rPr lang="cs-CZ" sz="2000" dirty="0"/>
              <a:t>práva nad státem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000" dirty="0" smtClean="0"/>
              <a:t>právem </a:t>
            </a:r>
            <a:r>
              <a:rPr lang="cs-CZ" sz="2000" dirty="0"/>
              <a:t>jsou vázány i orgány veřejné moci</a:t>
            </a:r>
          </a:p>
        </p:txBody>
      </p:sp>
      <p:sp>
        <p:nvSpPr>
          <p:cNvPr id="3" name="Obdélník 2"/>
          <p:cNvSpPr/>
          <p:nvPr/>
        </p:nvSpPr>
        <p:spPr>
          <a:xfrm>
            <a:off x="1619672" y="2864701"/>
            <a:ext cx="6912768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000" dirty="0"/>
              <a:t>D</a:t>
            </a:r>
            <a:r>
              <a:rPr lang="cs-CZ" sz="2000" dirty="0" smtClean="0"/>
              <a:t>vě </a:t>
            </a:r>
            <a:r>
              <a:rPr lang="cs-CZ" sz="2000" b="1" dirty="0"/>
              <a:t>roviny právního státu </a:t>
            </a:r>
            <a:r>
              <a:rPr lang="cs-CZ" sz="2000" dirty="0"/>
              <a:t>(</a:t>
            </a:r>
            <a:r>
              <a:rPr lang="cs-CZ" sz="2000" dirty="0" smtClean="0"/>
              <a:t>měly </a:t>
            </a:r>
            <a:r>
              <a:rPr lang="cs-CZ" sz="2000" dirty="0"/>
              <a:t>by být v souladu</a:t>
            </a:r>
            <a:r>
              <a:rPr lang="cs-CZ" sz="2000" dirty="0" smtClean="0"/>
              <a:t>)</a:t>
            </a:r>
          </a:p>
          <a:p>
            <a:endParaRPr lang="cs-CZ" sz="2000" dirty="0"/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000" b="1" dirty="0" smtClean="0"/>
              <a:t>formální smysl</a:t>
            </a:r>
            <a:br>
              <a:rPr lang="cs-CZ" sz="2000" b="1" dirty="0" smtClean="0"/>
            </a:br>
            <a:endParaRPr lang="cs-CZ" sz="2000" b="1" dirty="0" smtClean="0"/>
          </a:p>
          <a:p>
            <a:pPr marL="800100" lvl="1" indent="-342900">
              <a:buFont typeface="Wingdings" panose="05000000000000000000" pitchFamily="2" charset="2"/>
              <a:buChar char="ü"/>
            </a:pPr>
            <a:r>
              <a:rPr lang="cs-CZ" sz="2000" dirty="0" smtClean="0"/>
              <a:t>stát</a:t>
            </a:r>
            <a:r>
              <a:rPr lang="cs-CZ" sz="2000" dirty="0"/>
              <a:t>, ve kterém se uplatňuje </a:t>
            </a:r>
            <a:r>
              <a:rPr lang="cs-CZ" sz="2000" b="1" dirty="0"/>
              <a:t>legalita</a:t>
            </a:r>
            <a:endParaRPr lang="cs-CZ" sz="2000" dirty="0"/>
          </a:p>
          <a:p>
            <a:pPr marL="800100" lvl="1" indent="-342900">
              <a:buFont typeface="Wingdings" panose="05000000000000000000" pitchFamily="2" charset="2"/>
              <a:buChar char="ü"/>
            </a:pPr>
            <a:r>
              <a:rPr lang="cs-CZ" sz="2000" dirty="0" smtClean="0"/>
              <a:t>i </a:t>
            </a:r>
            <a:r>
              <a:rPr lang="cs-CZ" sz="2000" dirty="0"/>
              <a:t>vůči orgánům veřejné </a:t>
            </a:r>
            <a:r>
              <a:rPr lang="cs-CZ" sz="2000" dirty="0" smtClean="0"/>
              <a:t>moci</a:t>
            </a:r>
          </a:p>
          <a:p>
            <a:pPr marL="800100" lvl="1" indent="-342900">
              <a:buFont typeface="Wingdings" panose="05000000000000000000" pitchFamily="2" charset="2"/>
              <a:buChar char="ü"/>
            </a:pPr>
            <a:endParaRPr lang="cs-CZ" sz="2000" dirty="0"/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000" b="1" dirty="0" smtClean="0"/>
              <a:t>materiální smysl</a:t>
            </a:r>
            <a:br>
              <a:rPr lang="cs-CZ" sz="2000" b="1" dirty="0" smtClean="0"/>
            </a:br>
            <a:r>
              <a:rPr lang="cs-CZ" sz="2000" b="1" dirty="0" smtClean="0"/>
              <a:t> </a:t>
            </a:r>
          </a:p>
          <a:p>
            <a:pPr marL="800100" lvl="1" indent="-342900">
              <a:buFont typeface="Wingdings" panose="05000000000000000000" pitchFamily="2" charset="2"/>
              <a:buChar char="ü"/>
            </a:pPr>
            <a:r>
              <a:rPr lang="cs-CZ" sz="2000" dirty="0" smtClean="0"/>
              <a:t>stát</a:t>
            </a:r>
            <a:r>
              <a:rPr lang="cs-CZ" sz="2000" dirty="0"/>
              <a:t>, kde se uplatňuje legalita + </a:t>
            </a:r>
            <a:r>
              <a:rPr lang="cs-CZ" sz="2000" dirty="0" smtClean="0"/>
              <a:t>demokratický </a:t>
            </a:r>
            <a:r>
              <a:rPr lang="cs-CZ" sz="2000" dirty="0"/>
              <a:t>charakter státu </a:t>
            </a:r>
            <a:r>
              <a:rPr lang="cs-CZ" sz="2000" b="1" dirty="0"/>
              <a:t>(legitimita)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9999382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475656" y="548680"/>
            <a:ext cx="6912768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000" b="1" dirty="0" smtClean="0"/>
              <a:t>Právní </a:t>
            </a:r>
            <a:r>
              <a:rPr lang="cs-CZ" sz="2000" b="1" dirty="0"/>
              <a:t>stát x vláda práva</a:t>
            </a:r>
            <a:endParaRPr lang="cs-CZ" sz="2000" dirty="0"/>
          </a:p>
          <a:p>
            <a:pPr lvl="0"/>
            <a:endParaRPr lang="cs-CZ" sz="2000" b="1" dirty="0" smtClean="0"/>
          </a:p>
          <a:p>
            <a:pPr lvl="0"/>
            <a:r>
              <a:rPr lang="cs-CZ" sz="2000" b="1" dirty="0" smtClean="0"/>
              <a:t>právní stát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000" dirty="0" smtClean="0"/>
              <a:t>vychází </a:t>
            </a:r>
            <a:r>
              <a:rPr lang="cs-CZ" sz="2000" dirty="0"/>
              <a:t>z myšlenky </a:t>
            </a:r>
            <a:r>
              <a:rPr lang="cs-CZ" sz="2000" b="1" dirty="0"/>
              <a:t>svrchovanosti </a:t>
            </a:r>
            <a:r>
              <a:rPr lang="cs-CZ" sz="2000" dirty="0"/>
              <a:t>(dominance) </a:t>
            </a:r>
            <a:r>
              <a:rPr lang="cs-CZ" sz="2000" b="1" dirty="0" smtClean="0"/>
              <a:t>zákona</a:t>
            </a:r>
            <a:br>
              <a:rPr lang="cs-CZ" sz="2000" b="1" dirty="0" smtClean="0"/>
            </a:br>
            <a:endParaRPr lang="cs-CZ" sz="2000" dirty="0"/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000" b="1" dirty="0" smtClean="0"/>
              <a:t>důraz </a:t>
            </a:r>
            <a:r>
              <a:rPr lang="cs-CZ" sz="2000" b="1" dirty="0"/>
              <a:t>na zákon </a:t>
            </a:r>
            <a:r>
              <a:rPr lang="cs-CZ" sz="2000" dirty="0"/>
              <a:t>vychází ze 4 důvodů</a:t>
            </a:r>
          </a:p>
          <a:p>
            <a:pPr marL="800100" lvl="1" indent="-342900">
              <a:buFont typeface="Wingdings" panose="05000000000000000000" pitchFamily="2" charset="2"/>
              <a:buChar char="ü"/>
            </a:pPr>
            <a:r>
              <a:rPr lang="cs-CZ" sz="2000" dirty="0" smtClean="0"/>
              <a:t>zákon </a:t>
            </a:r>
            <a:r>
              <a:rPr lang="cs-CZ" sz="2000" dirty="0"/>
              <a:t>je přijímán voleným zákonodárným </a:t>
            </a:r>
            <a:r>
              <a:rPr lang="cs-CZ" sz="2000" dirty="0" smtClean="0"/>
              <a:t>sborem</a:t>
            </a:r>
            <a:r>
              <a:rPr lang="cs-CZ" sz="2000" b="1" dirty="0" smtClean="0"/>
              <a:t>    </a:t>
            </a:r>
            <a:r>
              <a:rPr lang="cs-CZ" sz="2000" b="1" dirty="0"/>
              <a:t>=</a:t>
            </a:r>
            <a:r>
              <a:rPr lang="cs-CZ" sz="2000" b="1" dirty="0" smtClean="0"/>
              <a:t>legitimace</a:t>
            </a:r>
            <a:br>
              <a:rPr lang="cs-CZ" sz="2000" b="1" dirty="0" smtClean="0"/>
            </a:br>
            <a:endParaRPr lang="cs-CZ" sz="2000" dirty="0"/>
          </a:p>
          <a:p>
            <a:pPr marL="800100" lvl="1" indent="-342900">
              <a:buFont typeface="Wingdings" panose="05000000000000000000" pitchFamily="2" charset="2"/>
              <a:buChar char="ü"/>
            </a:pPr>
            <a:r>
              <a:rPr lang="cs-CZ" sz="2000" dirty="0" smtClean="0"/>
              <a:t>právní </a:t>
            </a:r>
            <a:r>
              <a:rPr lang="cs-CZ" sz="2000" dirty="0"/>
              <a:t>řád postavený na zákonech je přehledný=důraz </a:t>
            </a:r>
            <a:r>
              <a:rPr lang="cs-CZ" sz="2000" dirty="0" smtClean="0"/>
              <a:t>na </a:t>
            </a:r>
            <a:r>
              <a:rPr lang="cs-CZ" sz="2000" b="1" dirty="0" smtClean="0"/>
              <a:t>právní jistotu</a:t>
            </a:r>
            <a:br>
              <a:rPr lang="cs-CZ" sz="2000" b="1" dirty="0" smtClean="0"/>
            </a:br>
            <a:endParaRPr lang="cs-CZ" sz="2000" dirty="0"/>
          </a:p>
          <a:p>
            <a:pPr marL="800100" lvl="1" indent="-342900">
              <a:buFont typeface="Wingdings" panose="05000000000000000000" pitchFamily="2" charset="2"/>
              <a:buChar char="ü"/>
            </a:pPr>
            <a:r>
              <a:rPr lang="cs-CZ" sz="2000" dirty="0" smtClean="0"/>
              <a:t>zákon </a:t>
            </a:r>
            <a:r>
              <a:rPr lang="cs-CZ" sz="2000" dirty="0"/>
              <a:t>je progresivní prostředek potřebné změny   společenských </a:t>
            </a:r>
            <a:r>
              <a:rPr lang="cs-CZ" sz="2000" dirty="0" smtClean="0"/>
              <a:t>poměrů</a:t>
            </a:r>
            <a:br>
              <a:rPr lang="cs-CZ" sz="2000" dirty="0" smtClean="0"/>
            </a:br>
            <a:endParaRPr lang="cs-CZ" sz="2000" dirty="0"/>
          </a:p>
          <a:p>
            <a:pPr marL="800100" lvl="1" indent="-342900">
              <a:buFont typeface="Wingdings" panose="05000000000000000000" pitchFamily="2" charset="2"/>
              <a:buChar char="ü"/>
            </a:pPr>
            <a:r>
              <a:rPr lang="cs-CZ" sz="2000" dirty="0" smtClean="0"/>
              <a:t>zákon </a:t>
            </a:r>
            <a:r>
              <a:rPr lang="cs-CZ" sz="2000" dirty="0"/>
              <a:t>– je možné předem říct, co je dobré a co je </a:t>
            </a:r>
            <a:r>
              <a:rPr lang="cs-CZ" sz="2000" dirty="0" smtClean="0"/>
              <a:t>špatné vytvořit </a:t>
            </a:r>
            <a:r>
              <a:rPr lang="cs-CZ" sz="2000" b="1" dirty="0"/>
              <a:t>ideální normativní svět 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21601083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691680" y="1196752"/>
            <a:ext cx="6408712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2000" b="1" dirty="0"/>
              <a:t>V</a:t>
            </a:r>
            <a:r>
              <a:rPr lang="cs-CZ" sz="2000" b="1" dirty="0" smtClean="0"/>
              <a:t>láda práva</a:t>
            </a:r>
          </a:p>
          <a:p>
            <a:pPr lvl="0"/>
            <a:endParaRPr lang="cs-CZ" sz="2000" dirty="0"/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000" dirty="0" smtClean="0"/>
              <a:t>protějšek </a:t>
            </a:r>
            <a:r>
              <a:rPr lang="cs-CZ" sz="2000" dirty="0"/>
              <a:t>ke kontinentálnímu právnímu státu v angloamerickém </a:t>
            </a:r>
            <a:r>
              <a:rPr lang="cs-CZ" sz="2000" dirty="0" smtClean="0"/>
              <a:t>TPK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cs-CZ" sz="2000" dirty="0"/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000" dirty="0" smtClean="0"/>
              <a:t>vzhledem </a:t>
            </a:r>
            <a:r>
              <a:rPr lang="cs-CZ" sz="2000" dirty="0"/>
              <a:t>k právní síle precedentu vzniká dojem, že platné právo není výtvorem státu, ale vzniká nezávisle na </a:t>
            </a:r>
            <a:r>
              <a:rPr lang="cs-CZ" sz="2000" dirty="0" smtClean="0"/>
              <a:t>něm = významná </a:t>
            </a:r>
            <a:r>
              <a:rPr lang="cs-CZ" sz="2000" dirty="0"/>
              <a:t>role soudce, obyčejů – oslabení </a:t>
            </a:r>
            <a:r>
              <a:rPr lang="cs-CZ" sz="2000" dirty="0" smtClean="0"/>
              <a:t>zákonodárce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cs-CZ" sz="2000" dirty="0"/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000" dirty="0" smtClean="0"/>
              <a:t>důraz </a:t>
            </a:r>
            <a:r>
              <a:rPr lang="cs-CZ" sz="2000" dirty="0"/>
              <a:t>na </a:t>
            </a:r>
            <a:r>
              <a:rPr lang="cs-CZ" sz="2000" dirty="0" smtClean="0"/>
              <a:t>spontánnost =  řešení</a:t>
            </a:r>
            <a:r>
              <a:rPr lang="cs-CZ" sz="2000" dirty="0"/>
              <a:t>, reakce na situaci</a:t>
            </a:r>
          </a:p>
        </p:txBody>
      </p:sp>
    </p:spTree>
    <p:extLst>
      <p:ext uri="{BB962C8B-B14F-4D97-AF65-F5344CB8AC3E}">
        <p14:creationId xmlns:p14="http://schemas.microsoft.com/office/powerpoint/2010/main" val="11327356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12</TotalTime>
  <Words>51</Words>
  <Application>Microsoft Office PowerPoint</Application>
  <PresentationFormat>Předvádění na obrazovce (4:3)</PresentationFormat>
  <Paragraphs>37</Paragraphs>
  <Slides>6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8" baseType="lpstr">
      <vt:lpstr>Slunovrat</vt:lpstr>
      <vt:lpstr>Microsoft Word Document</vt:lpstr>
      <vt:lpstr>Prezentace aplikace PowerPoint</vt:lpstr>
      <vt:lpstr>Právní stát a vláda práva 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Právní stát a vláda práva</dc:title>
  <dc:creator>administrator</dc:creator>
  <cp:lastModifiedBy>administrator</cp:lastModifiedBy>
  <cp:revision>3</cp:revision>
  <dcterms:created xsi:type="dcterms:W3CDTF">2013-11-28T11:31:39Z</dcterms:created>
  <dcterms:modified xsi:type="dcterms:W3CDTF">2013-12-05T11:02:15Z</dcterms:modified>
</cp:coreProperties>
</file>