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6"/>
  </p:sldMasterIdLst>
  <p:sldIdLst>
    <p:sldId id="257" r:id="rId7"/>
    <p:sldId id="258" r:id="rId8"/>
    <p:sldId id="259" r:id="rId9"/>
    <p:sldId id="260" r:id="rId10"/>
    <p:sldId id="262" r:id="rId11"/>
    <p:sldId id="263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5" Type="http://schemas.openxmlformats.org/officeDocument/2006/relationships/customXml" Target="../customXml/item5.xml"/><Relationship Id="rId15" Type="http://schemas.openxmlformats.org/officeDocument/2006/relationships/viewProps" Target="viewProps.xml"/><Relationship Id="rId10" Type="http://schemas.openxmlformats.org/officeDocument/2006/relationships/slide" Target="slides/slide4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5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val="3339238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val="1512922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val="3920546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val="20795394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val="622887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DA2684B-020F-42E4-B240-BD9E84EC2AB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ABE9452-653F-4089-9ABD-AFF6BEC54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661" r:id="rId14"/>
    <p:sldLayoutId id="2147483662" r:id="rId15"/>
    <p:sldLayoutId id="2147483663" r:id="rId16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digitalphotos.net/images/Human_body_g281-Red_Human_Heart_p33948.html" TargetMode="Externa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1344" y="4831237"/>
            <a:ext cx="5771515" cy="123825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827584" y="3573016"/>
            <a:ext cx="76546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VY_32_INOVACE_09_ORGÁNY A ORGÁNOVÉ SOUSTAVY_HORKÁ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2492896"/>
            <a:ext cx="27606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latin typeface="Comic Sans MS" pitchFamily="66" charset="0"/>
              </a:rPr>
              <a:t>ČLOVĚK A PŘÍRORODA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PŘÍRODOPIS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4293096"/>
            <a:ext cx="6019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Střední škola, Základní škola a Mateřská škola, Karviná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82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81439" y="476672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Comic Sans MS" pitchFamily="66" charset="0"/>
              </a:rPr>
              <a:t>Orgánové soustavy  lidského těla</a:t>
            </a:r>
            <a:endParaRPr lang="cs-CZ" sz="28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652" y="4533055"/>
            <a:ext cx="26052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OPĚRNÁ</a:t>
            </a:r>
            <a:r>
              <a:rPr lang="cs-CZ" sz="2000" dirty="0" smtClean="0">
                <a:latin typeface="Comic Sans MS" pitchFamily="66" charset="0"/>
              </a:rPr>
              <a:t> 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-</a:t>
            </a:r>
            <a:r>
              <a:rPr lang="cs-CZ" sz="2000" dirty="0" smtClean="0"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kosti</a:t>
            </a:r>
            <a:endParaRPr lang="cs-CZ" sz="20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5622" y="4079227"/>
            <a:ext cx="48652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POHYBOVÁ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- svaly</a:t>
            </a:r>
            <a:endParaRPr lang="cs-CZ" sz="20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5622" y="3586178"/>
            <a:ext cx="4616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OBĚHOVÁ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- srdce a cévy</a:t>
            </a:r>
            <a:endParaRPr lang="cs-CZ" sz="20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652" y="2613751"/>
            <a:ext cx="44358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DÝCHACÍ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- dýchací cesty a plíce</a:t>
            </a:r>
            <a:endParaRPr lang="cs-CZ" sz="20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643" y="1702141"/>
            <a:ext cx="70933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TRÁVICÍ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– dutina ústní, trávicí trubice, konečník</a:t>
            </a:r>
            <a:endParaRPr lang="cs-CZ" sz="20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5622" y="1212960"/>
            <a:ext cx="85619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VYLUČOVACÍ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– ledviny, močovody, močový měchýř, močová trubice</a:t>
            </a:r>
            <a:endParaRPr lang="cs-CZ" sz="20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5622" y="2163602"/>
            <a:ext cx="4467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REPRODUKČNÍ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- pohlavní orgány</a:t>
            </a:r>
            <a:endParaRPr lang="cs-CZ" sz="20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652" y="3122102"/>
            <a:ext cx="58402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ŘÍDÍCÍ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- mozek, mícha, nervy</a:t>
            </a:r>
            <a:endParaRPr lang="cs-CZ" sz="2000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732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99" y="861292"/>
            <a:ext cx="1111365" cy="1782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47" b="18355"/>
          <a:stretch/>
        </p:blipFill>
        <p:spPr bwMode="auto">
          <a:xfrm>
            <a:off x="4267778" y="861292"/>
            <a:ext cx="1634480" cy="1113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6222" y="1974341"/>
            <a:ext cx="1577355" cy="1577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717" y="4653136"/>
            <a:ext cx="1206728" cy="1206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73" y="2887351"/>
            <a:ext cx="1577418" cy="1577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824" y="3575834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805346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7734" y="292006"/>
            <a:ext cx="6056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Podle obrázků doplňte názvy orgánových soustav.</a:t>
            </a:r>
            <a:endParaRPr lang="cs-CZ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87896" y="2274338"/>
            <a:ext cx="1800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…………………………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691" y="3977406"/>
            <a:ext cx="1841500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245" y="5517232"/>
            <a:ext cx="1841500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76699"/>
            <a:ext cx="1841500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10707"/>
            <a:ext cx="1841500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5506" y="4317984"/>
            <a:ext cx="1841500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5506" y="5859864"/>
            <a:ext cx="1841500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323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34" y="2924944"/>
            <a:ext cx="205366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5991" y="1916832"/>
            <a:ext cx="8207696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Jedna orgánová soustava chybí. Napište ji:_______________________</a:t>
            </a:r>
          </a:p>
          <a:p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Nevíte-li, klikněte ještě jednou a objeví se nápověda v podobě obrázku</a:t>
            </a:r>
            <a:r>
              <a:rPr lang="cs-CZ" sz="2000" dirty="0" smtClean="0">
                <a:solidFill>
                  <a:srgbClr val="00B050"/>
                </a:solidFill>
                <a:latin typeface="Comic Sans MS" pitchFamily="66" charset="0"/>
              </a:rPr>
              <a:t>.</a:t>
            </a:r>
            <a:endParaRPr lang="cs-CZ" sz="20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2534" y="657562"/>
            <a:ext cx="818846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Máte-li na řádcích napsané tyto orgánové soustavy: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opěrná 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soustava,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trávicí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 soustava,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vylučovací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 soustava,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pohybová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 soustava, 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dýchací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 soustava,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reprodukční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 soustava,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řídící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 soustava, </a:t>
            </a:r>
          </a:p>
          <a:p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jsou odpovědi správné.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2534" y="5517232"/>
            <a:ext cx="5167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Správná odpověď: </a:t>
            </a:r>
            <a:r>
              <a:rPr lang="cs-CZ" dirty="0" smtClean="0">
                <a:solidFill>
                  <a:schemeClr val="accent6"/>
                </a:solidFill>
                <a:latin typeface="Comic Sans MS" pitchFamily="66" charset="0"/>
              </a:rPr>
              <a:t>oběhová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 soustava</a:t>
            </a:r>
            <a:endParaRPr lang="cs-CZ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0347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476672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Co jsem?</a:t>
            </a:r>
            <a:endParaRPr lang="cs-CZ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776" y="1065079"/>
            <a:ext cx="73981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Vaším úkolem bude správně pojmenovat, na základě nápovědy, orgán</a:t>
            </a:r>
          </a:p>
          <a:p>
            <a:r>
              <a:rPr lang="cs-CZ" dirty="0" smtClean="0">
                <a:latin typeface="Comic Sans MS" pitchFamily="66" charset="0"/>
              </a:rPr>
              <a:t>a čarou  spojit umístění orgánu na lidské </a:t>
            </a:r>
            <a:r>
              <a:rPr lang="cs-CZ" dirty="0" smtClean="0">
                <a:latin typeface="Comic Sans MS" pitchFamily="66" charset="0"/>
              </a:rPr>
              <a:t>kostře: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23" r="22392"/>
          <a:stretch/>
        </p:blipFill>
        <p:spPr bwMode="auto">
          <a:xfrm>
            <a:off x="6444208" y="1974752"/>
            <a:ext cx="1923803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6700" y="1971506"/>
            <a:ext cx="55803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patřím do řídící soustavy a jsem uložený v lebce</a:t>
            </a:r>
          </a:p>
          <a:p>
            <a:endParaRPr lang="cs-CZ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………………………………………………………</a:t>
            </a:r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681" y="2996952"/>
            <a:ext cx="500810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jsme dvě, patříme do vylučovací soustavy, </a:t>
            </a: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jsme uloženy vlevo a vpravo od páteře</a:t>
            </a:r>
          </a:p>
          <a:p>
            <a:endParaRPr lang="cs-CZ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……………………………………………………</a:t>
            </a:r>
          </a:p>
          <a:p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681" y="4458172"/>
            <a:ext cx="35814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jsme uloženy v dutině hrudní</a:t>
            </a: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 a patříme do dýchací soustavy</a:t>
            </a:r>
          </a:p>
          <a:p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…………………………………………………… </a:t>
            </a:r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20213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039" y="1556792"/>
            <a:ext cx="1927225" cy="367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7478" y="1802433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jsem umístěná v páteřním kanálu</a:t>
            </a: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a patřím do řídící soustavy</a:t>
            </a: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………………………………………………………………</a:t>
            </a:r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478" y="3183359"/>
            <a:ext cx="33249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upínají se na nás kosti </a:t>
            </a: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a patříme do opěrné soustavy</a:t>
            </a: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……………………………………………………</a:t>
            </a:r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437112"/>
            <a:ext cx="33618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rozmělňujeme potravu</a:t>
            </a: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 a patříme do trávící soustavy</a:t>
            </a:r>
          </a:p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……………………………………………………</a:t>
            </a:r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6201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412776"/>
            <a:ext cx="9036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  <a:hlinkClick r:id="rId3"/>
              </a:rPr>
              <a:t>http://www.freedigitalphotos.net/images/Human_body_g281-Red_Human_Heart_p33948.html</a:t>
            </a:r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0070C0"/>
                </a:solidFill>
                <a:latin typeface="Comic Sans MS" pitchFamily="66" charset="0"/>
              </a:rPr>
              <a:t>author</a:t>
            </a:r>
            <a:r>
              <a:rPr lang="cs-CZ" dirty="0">
                <a:solidFill>
                  <a:srgbClr val="0070C0"/>
                </a:solidFill>
                <a:latin typeface="Comic Sans MS" pitchFamily="66" charset="0"/>
              </a:rPr>
              <a:t>: </a:t>
            </a:r>
            <a:r>
              <a:rPr lang="cs-CZ" dirty="0" err="1">
                <a:solidFill>
                  <a:srgbClr val="0070C0"/>
                </a:solidFill>
                <a:latin typeface="Comic Sans MS" pitchFamily="66" charset="0"/>
              </a:rPr>
              <a:t>smokedsalmon</a:t>
            </a:r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241" y="921939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Zdroj</a:t>
            </a:r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5241" y="2086203"/>
            <a:ext cx="3754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www.http</a:t>
            </a:r>
            <a:r>
              <a:rPr lang="cs-CZ" dirty="0">
                <a:solidFill>
                  <a:srgbClr val="0070C0"/>
                </a:solidFill>
                <a:latin typeface="Comic Sans MS" pitchFamily="66" charset="0"/>
              </a:rPr>
              <a:t>://</a:t>
            </a:r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office.microsoft.com</a:t>
            </a:r>
            <a:endParaRPr lang="cs-CZ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64552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2"/>
</p:tagLst>
</file>

<file path=ppt/theme/theme1.xml><?xml version="1.0" encoding="utf-8"?>
<a:theme xmlns:a="http://schemas.openxmlformats.org/drawingml/2006/main" name="Aerodynamik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FC000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YesNo</Type>
  <ChoicesCount>2</ChoicesCount>
  <Orientation>Left</Orientation>
</Layout>
</file>

<file path=customXml/itemProps1.xml><?xml version="1.0" encoding="utf-8"?>
<ds:datastoreItem xmlns:ds="http://schemas.openxmlformats.org/officeDocument/2006/customXml" ds:itemID="{7AF8653A-A12B-48A0-9B48-F40B3CFC5CFC}">
  <ds:schemaRefs/>
</ds:datastoreItem>
</file>

<file path=customXml/itemProps2.xml><?xml version="1.0" encoding="utf-8"?>
<ds:datastoreItem xmlns:ds="http://schemas.openxmlformats.org/officeDocument/2006/customXml" ds:itemID="{A0469BFC-4567-4E9B-958D-97211AB56F52}">
  <ds:schemaRefs/>
</ds:datastoreItem>
</file>

<file path=customXml/itemProps3.xml><?xml version="1.0" encoding="utf-8"?>
<ds:datastoreItem xmlns:ds="http://schemas.openxmlformats.org/officeDocument/2006/customXml" ds:itemID="{8B10571C-8C74-4287-B0AD-C9EFEBFE0294}">
  <ds:schemaRefs/>
</ds:datastoreItem>
</file>

<file path=customXml/itemProps4.xml><?xml version="1.0" encoding="utf-8"?>
<ds:datastoreItem xmlns:ds="http://schemas.openxmlformats.org/officeDocument/2006/customXml" ds:itemID="{4053725C-0084-4D7B-906A-7B687C443873}">
  <ds:schemaRefs/>
</ds:datastoreItem>
</file>

<file path=customXml/itemProps5.xml><?xml version="1.0" encoding="utf-8"?>
<ds:datastoreItem xmlns:ds="http://schemas.openxmlformats.org/officeDocument/2006/customXml" ds:itemID="{8B0A7A1B-340E-4048-B7CE-6DA5D963965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329</TotalTime>
  <Words>240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horka</dc:creator>
  <cp:lastModifiedBy>Martin Králík</cp:lastModifiedBy>
  <cp:revision>28</cp:revision>
  <dcterms:created xsi:type="dcterms:W3CDTF">2012-03-17T17:10:10Z</dcterms:created>
  <dcterms:modified xsi:type="dcterms:W3CDTF">2012-03-21T17:08:19Z</dcterms:modified>
</cp:coreProperties>
</file>