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723" r:id="rId2"/>
  </p:sldMasterIdLst>
  <p:notesMasterIdLst>
    <p:notesMasterId r:id="rId37"/>
  </p:notesMasterIdLst>
  <p:sldIdLst>
    <p:sldId id="506" r:id="rId3"/>
    <p:sldId id="507" r:id="rId4"/>
    <p:sldId id="508" r:id="rId5"/>
    <p:sldId id="509" r:id="rId6"/>
    <p:sldId id="510" r:id="rId7"/>
    <p:sldId id="512" r:id="rId8"/>
    <p:sldId id="514" r:id="rId9"/>
    <p:sldId id="515" r:id="rId10"/>
    <p:sldId id="516" r:id="rId11"/>
    <p:sldId id="517" r:id="rId12"/>
    <p:sldId id="521" r:id="rId13"/>
    <p:sldId id="523" r:id="rId14"/>
    <p:sldId id="524" r:id="rId15"/>
    <p:sldId id="527" r:id="rId16"/>
    <p:sldId id="528" r:id="rId17"/>
    <p:sldId id="529" r:id="rId18"/>
    <p:sldId id="530" r:id="rId19"/>
    <p:sldId id="531" r:id="rId20"/>
    <p:sldId id="532" r:id="rId21"/>
    <p:sldId id="537" r:id="rId22"/>
    <p:sldId id="567" r:id="rId23"/>
    <p:sldId id="542" r:id="rId24"/>
    <p:sldId id="546" r:id="rId25"/>
    <p:sldId id="547" r:id="rId26"/>
    <p:sldId id="548" r:id="rId27"/>
    <p:sldId id="564" r:id="rId28"/>
    <p:sldId id="565" r:id="rId29"/>
    <p:sldId id="566" r:id="rId30"/>
    <p:sldId id="551" r:id="rId31"/>
    <p:sldId id="560" r:id="rId32"/>
    <p:sldId id="561" r:id="rId33"/>
    <p:sldId id="557" r:id="rId34"/>
    <p:sldId id="568" r:id="rId35"/>
    <p:sldId id="559" r:id="rId3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31184"/>
    <a:srgbClr val="FF3BFF"/>
    <a:srgbClr val="FF66FF"/>
    <a:srgbClr val="8439BD"/>
    <a:srgbClr val="FFFF99"/>
    <a:srgbClr val="663300"/>
    <a:srgbClr val="F8B2D5"/>
    <a:srgbClr val="9E5ECE"/>
    <a:srgbClr val="8CF204"/>
    <a:srgbClr val="AC75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5" autoAdjust="0"/>
    <p:restoredTop sz="91437" autoAdjust="0"/>
  </p:normalViewPr>
  <p:slideViewPr>
    <p:cSldViewPr>
      <p:cViewPr varScale="1">
        <p:scale>
          <a:sx n="82" d="100"/>
          <a:sy n="82" d="100"/>
        </p:scale>
        <p:origin x="-84" y="-384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FE094AC-C553-4E22-BF2F-27EE2C107E6A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E37CB23-F0C9-4FF4-B93B-70C1869D8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7593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panose="020B0604020202020204" pitchFamily="34" charset="0"/>
            </a:endParaRP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9pPr>
          </a:lstStyle>
          <a:p>
            <a:fld id="{B7C4DD66-E9FA-407B-9AB3-5AB61E27580E}" type="slidenum">
              <a:rPr lang="cs-CZ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</a:t>
            </a:fld>
            <a:endParaRPr lang="cs-CZ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345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Arial" panose="020B0604020202020204" pitchFamily="34" charset="0"/>
            </a:endParaRP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9pPr>
          </a:lstStyle>
          <a:p>
            <a:fld id="{166ACF66-45BC-40FE-9E61-358ED198F1AE}" type="slidenum">
              <a:rPr lang="cs-CZ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2</a:t>
            </a:fld>
            <a:endParaRPr lang="cs-CZ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33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r>
              <a:rPr lang="cs-CZ" dirty="0" smtClean="0">
                <a:latin typeface="Arial Unicode MS" panose="020B0604020202020204" pitchFamily="34" charset="-128"/>
              </a:rPr>
              <a:t>Jeho čtyři nejvýznamnější stavby se nacházejí v Bruselu</a:t>
            </a:r>
            <a:r>
              <a:rPr lang="cs-CZ" dirty="0" smtClean="0">
                <a:latin typeface="Arial Unicode MS" panose="020B0604020202020204" pitchFamily="34" charset="-128"/>
              </a:rPr>
              <a:t>.</a:t>
            </a:r>
            <a:endParaRPr lang="cs-CZ" dirty="0" smtClean="0">
              <a:latin typeface="Arial Unicode MS" panose="020B0604020202020204" pitchFamily="34" charset="-128"/>
            </a:endParaRPr>
          </a:p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r>
              <a:rPr lang="cs-CZ" dirty="0" smtClean="0">
                <a:latin typeface="Arial Unicode MS" panose="020B0604020202020204" pitchFamily="34" charset="-128"/>
              </a:rPr>
              <a:t>Jsou to: Hotel </a:t>
            </a:r>
            <a:r>
              <a:rPr lang="cs-CZ" dirty="0" err="1" smtClean="0">
                <a:latin typeface="Arial Unicode MS" panose="020B0604020202020204" pitchFamily="34" charset="-128"/>
              </a:rPr>
              <a:t>Tassel</a:t>
            </a:r>
            <a:r>
              <a:rPr lang="cs-CZ" dirty="0" smtClean="0">
                <a:latin typeface="Arial Unicode MS" panose="020B0604020202020204" pitchFamily="34" charset="-128"/>
              </a:rPr>
              <a:t>, Hotel </a:t>
            </a:r>
            <a:r>
              <a:rPr lang="cs-CZ" dirty="0" err="1" smtClean="0">
                <a:latin typeface="Arial Unicode MS" panose="020B0604020202020204" pitchFamily="34" charset="-128"/>
              </a:rPr>
              <a:t>Solvay</a:t>
            </a:r>
            <a:r>
              <a:rPr lang="cs-CZ" dirty="0" smtClean="0">
                <a:latin typeface="Arial Unicode MS" panose="020B0604020202020204" pitchFamily="34" charset="-128"/>
              </a:rPr>
              <a:t>, Hotel van </a:t>
            </a:r>
            <a:r>
              <a:rPr lang="cs-CZ" dirty="0" err="1" smtClean="0">
                <a:latin typeface="Arial Unicode MS" panose="020B0604020202020204" pitchFamily="34" charset="-128"/>
              </a:rPr>
              <a:t>Eetvelde</a:t>
            </a:r>
            <a:r>
              <a:rPr lang="cs-CZ" dirty="0" smtClean="0">
                <a:latin typeface="Arial Unicode MS" panose="020B0604020202020204" pitchFamily="34" charset="-128"/>
              </a:rPr>
              <a:t> a vlastní ateliér. </a:t>
            </a:r>
          </a:p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endParaRPr lang="cs-CZ" dirty="0" smtClean="0">
              <a:latin typeface="Arial Unicode MS" panose="020B0604020202020204" pitchFamily="34" charset="-128"/>
            </a:endParaRPr>
          </a:p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r>
              <a:rPr lang="cs-CZ" dirty="0" smtClean="0">
                <a:latin typeface="Arial Unicode MS" panose="020B0604020202020204" pitchFamily="34" charset="-128"/>
              </a:rPr>
              <a:t>V roce 2000 byly tyto budovy zapsány na Seznam světového dědictví </a:t>
            </a:r>
            <a:r>
              <a:rPr lang="cs-CZ" dirty="0" err="1" smtClean="0">
                <a:latin typeface="Arial Unicode MS" panose="020B0604020202020204" pitchFamily="34" charset="-128"/>
              </a:rPr>
              <a:t>Unesco</a:t>
            </a:r>
            <a:r>
              <a:rPr lang="cs-CZ" dirty="0" smtClean="0">
                <a:latin typeface="Arial Unicode MS" panose="020B0604020202020204" pitchFamily="34" charset="-128"/>
              </a:rPr>
              <a:t>. </a:t>
            </a:r>
          </a:p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r>
              <a:rPr lang="cs-CZ" dirty="0" smtClean="0">
                <a:latin typeface="Arial Unicode MS" panose="020B0604020202020204" pitchFamily="34" charset="-128"/>
              </a:rPr>
              <a:t>Významným dílem je také Lidový dům v Bruselu - konstrukce z oceli a skla, představovala triumf vědeckého technického pokroku. </a:t>
            </a:r>
          </a:p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endParaRPr lang="cs-CZ" dirty="0" smtClean="0">
              <a:latin typeface="Arial Unicode MS" panose="020B0604020202020204" pitchFamily="34" charset="-128"/>
            </a:endParaRPr>
          </a:p>
          <a:p>
            <a:pPr eaLnBrk="1" hangingPunct="1">
              <a:lnSpc>
                <a:spcPct val="80000"/>
              </a:lnSpc>
              <a:buClr>
                <a:srgbClr val="FF9999"/>
              </a:buClr>
            </a:pPr>
            <a:r>
              <a:rPr lang="cs-CZ" dirty="0" smtClean="0">
                <a:latin typeface="Arial Unicode MS" panose="020B0604020202020204" pitchFamily="34" charset="-128"/>
              </a:rPr>
              <a:t>Výzdoba byla zkomponovaná z forem odvozených z rostlinné i živočišné říše. Kámen dostal měkké zaoblení, kov se v bičových liniích splétal do ornamentů.</a:t>
            </a:r>
            <a:br>
              <a:rPr lang="cs-CZ" dirty="0" smtClean="0">
                <a:latin typeface="Arial Unicode MS" panose="020B0604020202020204" pitchFamily="34" charset="-128"/>
              </a:rPr>
            </a:br>
            <a:endParaRPr lang="cs-CZ" dirty="0" smtClean="0">
              <a:latin typeface="Arial Unicode MS" panose="020B0604020202020204" pitchFamily="34" charset="-128"/>
            </a:endParaRPr>
          </a:p>
          <a:p>
            <a:endParaRPr lang="cs-CZ" dirty="0" smtClean="0">
              <a:latin typeface="Arial" panose="020B0604020202020204" pitchFamily="34" charset="0"/>
            </a:endParaRPr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9pPr>
          </a:lstStyle>
          <a:p>
            <a:fld id="{6D3403F9-2B4F-403B-922D-C6BCCE691525}" type="slidenum">
              <a:rPr lang="cs-CZ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10</a:t>
            </a:fld>
            <a:endParaRPr lang="cs-CZ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507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9pPr>
          </a:lstStyle>
          <a:p>
            <a:fld id="{2726F914-51BD-4755-A6BE-453CE7A6989E}" type="slidenum">
              <a:rPr lang="cs-CZ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19</a:t>
            </a:fld>
            <a:endParaRPr lang="cs-CZ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eaLnBrk="1" hangingPunct="1">
              <a:buClr>
                <a:srgbClr val="FFCC66"/>
              </a:buClr>
              <a:buFontTx/>
              <a:buChar char="-"/>
              <a:defRPr/>
            </a:pPr>
            <a:r>
              <a:rPr lang="cs-CZ" sz="1300" dirty="0" smtClean="0">
                <a:latin typeface="Arial Unicode MS" panose="020B0604020202020204" pitchFamily="34" charset="-128"/>
              </a:rPr>
              <a:t>nejprve silně redukovaná pozdní gotika s vysokými fiálami s přírodním dekorem, další část (jižní transept) pokrytá sochařskou výzdobou neobvyklých tvarů - fantaskní zvířata a rostliny, zelené keramické stromy oživené bílými porcelánovými holuby, oblaky z kamene nebo průsvitného skla, zrcadlové stalaktity, hvězdy a souhvězdí. Čtyři vysoké věže z pozdějšího období jsou koncipovány jako nějaké skulptury</a:t>
            </a:r>
          </a:p>
          <a:p>
            <a:pPr marL="285750" indent="-285750" eaLnBrk="1" hangingPunct="1">
              <a:buClr>
                <a:srgbClr val="FFCC66"/>
              </a:buClr>
              <a:buFontTx/>
              <a:buChar char="-"/>
              <a:defRPr/>
            </a:pPr>
            <a:r>
              <a:rPr lang="cs-CZ" sz="1300" dirty="0" smtClean="0">
                <a:latin typeface="Arial Unicode MS" panose="020B0604020202020204" pitchFamily="34" charset="-128"/>
              </a:rPr>
              <a:t>18 věží - reprezentují 12 apoštolů, 4 evangelisty, Pannu Marii a ta nejvyšší Ježíše Krista</a:t>
            </a:r>
          </a:p>
          <a:p>
            <a:pPr eaLnBrk="1" hangingPunct="1">
              <a:defRPr/>
            </a:pPr>
            <a:endParaRPr lang="cs-CZ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3564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>
              <a:latin typeface="Arial" panose="020B0604020202020204" pitchFamily="34" charset="0"/>
            </a:endParaRPr>
          </a:p>
        </p:txBody>
      </p:sp>
      <p:sp>
        <p:nvSpPr>
          <p:cNvPr id="6451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lackadder ITC" panose="04020505051007020D02" pitchFamily="82" charset="0"/>
                <a:cs typeface="Arial" panose="020B0604020202020204" pitchFamily="34" charset="0"/>
              </a:defRPr>
            </a:lvl9pPr>
          </a:lstStyle>
          <a:p>
            <a:fld id="{A3DF6C3F-238D-4024-936D-C9E307E9E5FD}" type="slidenum">
              <a:rPr lang="cs-CZ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31</a:t>
            </a:fld>
            <a:endParaRPr lang="cs-CZ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32810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7CB23-F0C9-4FF4-B93B-70C1869D8AEC}" type="slidenum">
              <a:rPr lang="cs-CZ" smtClean="0"/>
              <a:pPr>
                <a:defRPr/>
              </a:pPr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86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7B9153-639B-4397-A78C-E9BC40CB998E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42B3E-17EC-4FAC-8820-F065F005DC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600200"/>
            <a:ext cx="3970784" cy="4645025"/>
          </a:xfrm>
        </p:spPr>
        <p:txBody>
          <a:bodyPr anchor="ctr"/>
          <a:lstStyle>
            <a:lvl1pPr marL="342900" indent="-342900">
              <a:buFont typeface="Arial" panose="020B0604020202020204" pitchFamily="34" charset="0"/>
              <a:buChar char="♠"/>
              <a:defRPr sz="3000"/>
            </a:lvl1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/>
              <a:t>.</a:t>
            </a:r>
          </a:p>
          <a:p>
            <a:pPr lvl="1"/>
            <a:r>
              <a:rPr lang="en-US" dirty="0" err="1"/>
              <a:t>Druhá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en-US" dirty="0"/>
          </a:p>
          <a:p>
            <a:pPr lvl="2"/>
            <a:r>
              <a:rPr lang="en-US" dirty="0" err="1"/>
              <a:t>Třetí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en-US" dirty="0"/>
          </a:p>
          <a:p>
            <a:pPr lvl="3"/>
            <a:r>
              <a:rPr lang="en-US" dirty="0" err="1"/>
              <a:t>Čtvrtá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en-US" dirty="0"/>
          </a:p>
          <a:p>
            <a:pPr lvl="4"/>
            <a:r>
              <a:rPr lang="en-US" dirty="0" err="1"/>
              <a:t>Pátá</a:t>
            </a:r>
            <a:r>
              <a:rPr lang="en-US" dirty="0"/>
              <a:t> </a:t>
            </a:r>
            <a:r>
              <a:rPr lang="en-US" dirty="0" err="1"/>
              <a:t>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DCC533-8196-41BB-8E4E-4299E08495BE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536117-033B-4CFA-AB29-1F93DAE6EC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E5C037-9E66-4261-B994-305C8FF67CAF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E49C18-D01F-44E4-9ADF-FCF3087B07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EE2CC3-FEDD-402D-9770-45E38714FF55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922F44-AE95-4643-AB8D-D7A1C45DB5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D011A-5E79-49BA-8D3D-12B6696FD71E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B02A65-C0AF-474F-B22D-1C8D8B382C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9CC033-D45C-4404-B7F1-39FDB0F09492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3FE07A-603C-4A9F-B0A4-E12ABDDB1C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A3CF79-EDA6-483C-AC18-CEE55C638AE3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60BAF4-2DB5-4AA7-83AF-64DB460501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82D745F-C3E9-42CC-9D72-0A9E7F02284C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2FEBE8-8215-4680-8DF6-C3A2032D5B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1C082B-1FCE-453F-8A14-3C610814394D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5B6A07-DF9D-43CF-B3B2-EF9FBE02C3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20BF9E-CC0E-438E-A255-F1A3C08820A4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2FD34-C138-428C-B75F-097B00ACAD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38925" y="188913"/>
            <a:ext cx="2058988" cy="593725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88913"/>
            <a:ext cx="6029325" cy="593725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2FF4B2-E217-4F52-BC15-2D932BCB0E27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6BFD49-9B70-4429-951F-AD19281E71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5DDD9-B375-4B98-8131-54D1C0E80E7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863081"/>
      </p:ext>
    </p:extLst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002060"/>
                </a:solidFill>
                <a:latin typeface="Calisto MT" panose="02040603050505030304" pitchFamily="18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A31184"/>
              </a:buClr>
              <a:buSzPct val="120000"/>
              <a:buFont typeface="Courier New" panose="02070309020205020404" pitchFamily="49" charset="0"/>
              <a:buChar char="o"/>
              <a:defRPr sz="2400">
                <a:latin typeface="Bookman Old Style" panose="02050604050505020204" pitchFamily="18" charset="0"/>
              </a:defRPr>
            </a:lvl1pPr>
            <a:lvl2pPr>
              <a:buClr>
                <a:srgbClr val="A31184"/>
              </a:buClr>
              <a:buSzPct val="120000"/>
              <a:defRPr sz="2000">
                <a:latin typeface="Bookman Old Style" panose="02050604050505020204" pitchFamily="18" charset="0"/>
              </a:defRPr>
            </a:lvl2pPr>
            <a:lvl3pPr>
              <a:defRPr>
                <a:latin typeface="Bookman Old Style" panose="02050604050505020204" pitchFamily="18" charset="0"/>
              </a:defRPr>
            </a:lvl3pPr>
            <a:lvl4pPr>
              <a:defRPr>
                <a:latin typeface="Bookman Old Style" panose="02050604050505020204" pitchFamily="18" charset="0"/>
              </a:defRPr>
            </a:lvl4pPr>
            <a:lvl5pPr>
              <a:defRPr>
                <a:latin typeface="Bookman Old Style" panose="02050604050505020204" pitchFamily="18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26FB6-FE1D-49E1-8DF6-3159DFCEF5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1122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800080"/>
              </a:buClr>
              <a:buSzPct val="140000"/>
              <a:buFont typeface="Courier New" panose="02070309020205020404" pitchFamily="49" charset="0"/>
              <a:buChar char="o"/>
              <a:defRPr sz="2400">
                <a:latin typeface="Bookman Old Style" panose="02050604050505020204" pitchFamily="18" charset="0"/>
              </a:defRPr>
            </a:lvl1pPr>
            <a:lvl2pPr marL="742950" indent="-285750">
              <a:buClr>
                <a:srgbClr val="A31184"/>
              </a:buClr>
              <a:buSzPct val="120000"/>
              <a:buFont typeface="Calibri" panose="020F0502020204030204" pitchFamily="34" charset="0"/>
              <a:buChar char="‒"/>
              <a:defRPr sz="2400">
                <a:latin typeface="Bookman Old Style" panose="02050604050505020204" pitchFamily="18" charset="0"/>
              </a:defRPr>
            </a:lvl2pPr>
            <a:lvl3pPr>
              <a:defRPr sz="2400">
                <a:latin typeface="Bookman Old Style" panose="02050604050505020204" pitchFamily="18" charset="0"/>
              </a:defRPr>
            </a:lvl3pPr>
            <a:lvl4pPr>
              <a:defRPr>
                <a:latin typeface="Calisto MT" panose="02040603050505030304" pitchFamily="18" charset="0"/>
              </a:defRPr>
            </a:lvl4pPr>
            <a:lvl5pPr>
              <a:defRPr>
                <a:latin typeface="Calisto MT" panose="02040603050505030304" pitchFamily="18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7AF6D-66D8-4B7D-B539-299AC3BC167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08330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4464496" cy="4525963"/>
          </a:xfrm>
        </p:spPr>
        <p:txBody>
          <a:bodyPr/>
          <a:lstStyle>
            <a:lvl1pPr marL="342900" indent="-342900">
              <a:buClr>
                <a:srgbClr val="990099"/>
              </a:buClr>
              <a:buSzPct val="120000"/>
              <a:buFont typeface="Courier New" panose="02070309020205020404" pitchFamily="49" charset="0"/>
              <a:buChar char="o"/>
              <a:defRPr sz="2400">
                <a:latin typeface="Bookman Old Style" panose="02050604050505020204" pitchFamily="18" charset="0"/>
              </a:defRPr>
            </a:lvl1pPr>
            <a:lvl2pPr marL="742950" indent="-285750">
              <a:buClr>
                <a:srgbClr val="990099"/>
              </a:buClr>
              <a:buFont typeface="Arial" panose="020B0604020202020204" pitchFamily="34" charset="0"/>
              <a:buChar char="‒"/>
              <a:defRPr sz="2400">
                <a:latin typeface="Bookman Old Style" panose="02050604050505020204" pitchFamily="18" charset="0"/>
              </a:defRPr>
            </a:lvl2pPr>
            <a:lvl3pPr>
              <a:defRPr>
                <a:latin typeface="Bookman Old Style" panose="02050604050505020204" pitchFamily="18" charset="0"/>
              </a:defRPr>
            </a:lvl3pPr>
            <a:lvl4pPr>
              <a:defRPr>
                <a:latin typeface="Bookman Old Style" panose="02050604050505020204" pitchFamily="18" charset="0"/>
              </a:defRPr>
            </a:lvl4pPr>
            <a:lvl5pPr>
              <a:defRPr>
                <a:latin typeface="Bookman Old Style" panose="02050604050505020204" pitchFamily="18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B0C31-EF21-46DF-BC37-EFF2768CF7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2374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>
            <a:lvl1pPr>
              <a:defRPr sz="3200" b="1">
                <a:solidFill>
                  <a:srgbClr val="002060"/>
                </a:solidFill>
                <a:latin typeface="Calisto MT" panose="02040603050505030304" pitchFamily="18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812755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>
                <a:latin typeface="Calisto MT" panose="02040603050505030304" pitchFamily="18" charset="0"/>
              </a:defRPr>
            </a:lvl1pPr>
            <a:lvl2pPr marL="457200" indent="0">
              <a:buNone/>
              <a:defRPr sz="1200">
                <a:latin typeface="Calisto MT" panose="02040603050505030304" pitchFamily="18" charset="0"/>
              </a:defRPr>
            </a:lvl2pPr>
            <a:lvl3pPr marL="914400" indent="0">
              <a:buNone/>
              <a:defRPr sz="1200">
                <a:latin typeface="Calisto MT" panose="02040603050505030304" pitchFamily="18" charset="0"/>
              </a:defRPr>
            </a:lvl3pPr>
            <a:lvl4pPr marL="1371600" indent="0">
              <a:buNone/>
              <a:defRPr sz="1200">
                <a:latin typeface="Calisto MT" panose="02040603050505030304" pitchFamily="18" charset="0"/>
              </a:defRPr>
            </a:lvl4pPr>
            <a:lvl5pPr marL="1828800" indent="0">
              <a:buNone/>
              <a:defRPr sz="1200">
                <a:latin typeface="Calisto MT" panose="02040603050505030304" pitchFamily="18" charset="0"/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D40B7-4363-4C3B-B2DB-E4478BB59F4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5850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7E26FF-6DA5-4F33-807A-7EC237BBDDF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260660"/>
      </p:ext>
    </p:extLst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75B6C4-13DF-4357-AC22-AE4CDD0880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344025"/>
      </p:ext>
    </p:extLst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B23130-5797-41F0-9853-B1AC5BC4D1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868153"/>
      </p:ext>
    </p:extLst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40966"/>
          </a:xfrm>
        </p:spPr>
        <p:txBody>
          <a:bodyPr/>
          <a:lstStyle>
            <a:lvl1pPr>
              <a:defRPr b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16552E-A592-46B3-B8A4-93FDE6E8643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712408"/>
      </p:ext>
    </p:extLst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A1E443-B3F9-43D6-9AEA-33FBBACEDF6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426678"/>
      </p:ext>
    </p:extLst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B1E4B-4A61-447F-B423-2CC6E38DDC7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296976"/>
      </p:ext>
    </p:extLst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38EF6C-186E-4A85-A7A4-7D606BFD39E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042675"/>
      </p:ext>
    </p:extLst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24DBA-9687-4DA9-87FD-381C233ED9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648558"/>
      </p:ext>
    </p:extLst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5B8CA9-CA34-4651-9EB7-6DC0430DF2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980527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188913"/>
            <a:ext cx="8229600" cy="1143000"/>
          </a:xfrm>
          <a:prstGeom prst="rect">
            <a:avLst/>
          </a:prstGeom>
          <a:solidFill>
            <a:srgbClr val="00CC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1239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A553526-4377-4BE1-A56E-14F57686B5B8}" type="datetimeFigureOut">
              <a:rPr lang="cs-CZ"/>
              <a:pPr/>
              <a:t>9.12.2013</a:t>
            </a:fld>
            <a:endParaRPr lang="cs-CZ"/>
          </a:p>
        </p:txBody>
      </p:sp>
      <p:sp>
        <p:nvSpPr>
          <p:cNvPr id="1239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E243C22-6CAC-4A4C-96E5-77218253F18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rgbClr val="FF0D0D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chemeClr val="bg1"/>
            </a:gs>
            <a:gs pos="0">
              <a:srgbClr val="990099">
                <a:alpha val="54000"/>
              </a:srgbClr>
            </a:gs>
            <a:gs pos="7400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F1A3D64-F1D0-4F03-BC71-0768ACF05B30}" type="slidenum">
              <a:rPr lang="cs-CZ">
                <a:solidFill>
                  <a:srgbClr val="000000"/>
                </a:solidFill>
                <a:cs typeface="Arial" panose="020B0604020202020204" pitchFamily="34" charset="0"/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753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>
        <p:tmplLst>
          <p:tmpl lvl="1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tvstav.cz/prehrat-video/2151-antonio-gaudi-svet-slavi-160-let-od-narozeni-spanelskeho-architekta-1" TargetMode="Externa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5.jpeg"/><Relationship Id="rId5" Type="http://schemas.openxmlformats.org/officeDocument/2006/relationships/image" Target="../media/image21.png"/><Relationship Id="rId4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1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flandershistory.be/flandersSculptors.html" TargetMode="External"/><Relationship Id="rId13" Type="http://schemas.openxmlformats.org/officeDocument/2006/relationships/hyperlink" Target="http://commons.wikimedia.org/wiki/File:Henry_van_de_Velde_-_Chair_-_1895.jpg" TargetMode="External"/><Relationship Id="rId3" Type="http://schemas.openxmlformats.org/officeDocument/2006/relationships/hyperlink" Target="http://cs.wikipedia.org/wiki/Soubor:John_Ruskin_-_Project_Gutenberg_eText_13103.jpg" TargetMode="External"/><Relationship Id="rId7" Type="http://schemas.openxmlformats.org/officeDocument/2006/relationships/hyperlink" Target="http://cs.wikipedia.org/wiki/Soubor:Charles_Rennie_Mackintosh_001.jpg" TargetMode="External"/><Relationship Id="rId12" Type="http://schemas.openxmlformats.org/officeDocument/2006/relationships/hyperlink" Target="http://cs.wikipedia.org/wiki/Soubor:Chemnitz_Villa_Esche_Seite_2005.jpg" TargetMode="External"/><Relationship Id="rId2" Type="http://schemas.openxmlformats.org/officeDocument/2006/relationships/hyperlink" Target="http://en.wikipedia.org/wiki/File:Emile_Galle-Vase_mg_1814.jpg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://commons.wikimedia.org/wiki/File:Alfons_mucha_obraz_1.jpg?uselang=cs" TargetMode="External"/><Relationship Id="rId11" Type="http://schemas.openxmlformats.org/officeDocument/2006/relationships/hyperlink" Target="http://commons.wikimedia.org/wiki/File:Held_-_Henry_van_de_Velde_in_seinem_Atelier_in_Weimar,_1910.jpg" TargetMode="External"/><Relationship Id="rId5" Type="http://schemas.openxmlformats.org/officeDocument/2006/relationships/hyperlink" Target="http://commons.wikimedia.org/wiki/File:Artichoke_wallpaper_Morris_and_Co_J_H_Dearle_no_borders.jpg" TargetMode="External"/><Relationship Id="rId15" Type="http://schemas.openxmlformats.org/officeDocument/2006/relationships/hyperlink" Target="http://blog.makedesignedobjects.com/wp-content/uploads/2010/09/mackintosh.jpg" TargetMode="External"/><Relationship Id="rId10" Type="http://schemas.openxmlformats.org/officeDocument/2006/relationships/hyperlink" Target="http://commons.wikimedia.org/wiki/File:Tassel_House_stairway.JPG?uselang=fr" TargetMode="External"/><Relationship Id="rId4" Type="http://schemas.openxmlformats.org/officeDocument/2006/relationships/hyperlink" Target="http://cs.wikipedia.org/wiki/Soubor:William_Morris_age_53.jpg/wiki/Soubor:William_Morris_age_53.jpg" TargetMode="External"/><Relationship Id="rId9" Type="http://schemas.openxmlformats.org/officeDocument/2006/relationships/hyperlink" Target="http://en.wikipedia.org/wiki/File:Signature_Victor_Horta_1900.svg" TargetMode="External"/><Relationship Id="rId14" Type="http://schemas.openxmlformats.org/officeDocument/2006/relationships/hyperlink" Target="http://cs.wikipedia.org/wiki/Soubor:Charles_Rennie_Mackintosh.jpg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uimard_subway_escutcheons.jpg" TargetMode="External"/><Relationship Id="rId13" Type="http://schemas.openxmlformats.org/officeDocument/2006/relationships/hyperlink" Target="http://cs.wikipedia.org/wiki/Soubor:La_Pedrera_001.jpg" TargetMode="External"/><Relationship Id="rId3" Type="http://schemas.openxmlformats.org/officeDocument/2006/relationships/hyperlink" Target="http://en.wikipedia.org/wiki/File:Wfm_glasgow_school_of_art.jpg" TargetMode="External"/><Relationship Id="rId7" Type="http://schemas.openxmlformats.org/officeDocument/2006/relationships/hyperlink" Target="http://commons.wikimedia.org/wiki/File:La_station_art_nouveau_de_la_porte_Dauphine_(Hector_Guimard).jpg" TargetMode="External"/><Relationship Id="rId12" Type="http://schemas.openxmlformats.org/officeDocument/2006/relationships/hyperlink" Target="http://cs.wikipedia.org/wiki/Soubor:La_Pedrera_balc%C3%B3n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://commons.wikimedia.org/wiki/File:Secession_Vienna_June_2006_005.jpg" TargetMode="External"/><Relationship Id="rId11" Type="http://schemas.openxmlformats.org/officeDocument/2006/relationships/hyperlink" Target="http://commons.wikimedia.org/wiki/File:Casa_mila_ag1.jpg" TargetMode="External"/><Relationship Id="rId5" Type="http://schemas.openxmlformats.org/officeDocument/2006/relationships/hyperlink" Target="http://en.wikipedia.org/wiki/File:Secession_Vienna_June_2006_017.jpg" TargetMode="External"/><Relationship Id="rId15" Type="http://schemas.openxmlformats.org/officeDocument/2006/relationships/hyperlink" Target="http://commons.wikimedia.org/wiki/File:Park_G%C3%BCell_01.jpg" TargetMode="External"/><Relationship Id="rId10" Type="http://schemas.openxmlformats.org/officeDocument/2006/relationships/hyperlink" Target="http://cs.wikipedia.org/wiki/Soubor:Sagradafamilia-overview.jpg" TargetMode="External"/><Relationship Id="rId4" Type="http://schemas.openxmlformats.org/officeDocument/2006/relationships/hyperlink" Target="http://cs.wikipedia.org/wiki/Soubor:Joseph_Maria_Olbrich.jpg" TargetMode="External"/><Relationship Id="rId9" Type="http://schemas.openxmlformats.org/officeDocument/2006/relationships/hyperlink" Target="https://cs.wikipedia.org/wiki/Soubor:Antoni_gaudi.jpg" TargetMode="External"/><Relationship Id="rId14" Type="http://schemas.openxmlformats.org/officeDocument/2006/relationships/hyperlink" Target="https://cs.wikipedia.org/wiki/Soubor:CasaBatllo.jpg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WLA_nyhistorical_1910_desk_lamp.jpg" TargetMode="External"/><Relationship Id="rId3" Type="http://schemas.openxmlformats.org/officeDocument/2006/relationships/hyperlink" Target="https://commons.wikimedia.org/wiki/File:Fale_-_Spain_-_Barcelona_-_205.jpg?uselang=cs" TargetMode="External"/><Relationship Id="rId7" Type="http://schemas.openxmlformats.org/officeDocument/2006/relationships/hyperlink" Target="http://commons.wikimedia.org/wiki/File:Tifftree.JPG?uselang=ru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://i63.photobucket.com/albums/h135/carloslorenzo/MosaicWork-Trencadis-Gaudi-.jpg" TargetMode="External"/><Relationship Id="rId5" Type="http://schemas.openxmlformats.org/officeDocument/2006/relationships/hyperlink" Target="http://commons.wikimedia.org/wiki/File:Park_Guell_Terrace.JPG" TargetMode="External"/><Relationship Id="rId10" Type="http://schemas.openxmlformats.org/officeDocument/2006/relationships/hyperlink" Target="http://commons.wikimedia.org/wiki/File:Barcelona_29-04-2006_11-29-38.JPG" TargetMode="External"/><Relationship Id="rId4" Type="http://schemas.openxmlformats.org/officeDocument/2006/relationships/hyperlink" Target="http://en.wikipedia.org/wiki/File:Colonnadeparkguell.jpg" TargetMode="External"/><Relationship Id="rId9" Type="http://schemas.openxmlformats.org/officeDocument/2006/relationships/hyperlink" Target="http://en.wikipedia.org/wiki/File:Wiki-Tiffany-daffodil-low-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assel_House_stairway.JPG?uselang=fr" TargetMode="External"/><Relationship Id="rId7" Type="http://schemas.openxmlformats.org/officeDocument/2006/relationships/hyperlink" Target="http://en.wikipedia.org/wiki/File:Wfm_glasgow_school_of_art.jpg" TargetMode="External"/><Relationship Id="rId2" Type="http://schemas.openxmlformats.org/officeDocument/2006/relationships/hyperlink" Target="http://commons.wikimedia.org/wiki/File:Secession_Vienna_June_2006_005.jpg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://en.wikipedia.org/wiki/File:WLA_nyhistorical_1910_desk_lamp.jpg" TargetMode="External"/><Relationship Id="rId5" Type="http://schemas.openxmlformats.org/officeDocument/2006/relationships/hyperlink" Target="http://commons.wikimedia.org/wiki/File:La_station_art_nouveau_de_la_porte_Dauphine_(Hector_Guimard).jpg" TargetMode="External"/><Relationship Id="rId4" Type="http://schemas.openxmlformats.org/officeDocument/2006/relationships/hyperlink" Target="http://commons.wikimedia.org/wiki/File:Casa_mila_ag1.jpg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990099">
                        <a:alpha val="5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990099">
                        <a:alpha val="32000"/>
                      </a:srgbClr>
                    </a:solidFill>
                  </a:tcPr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VY_32_INOVACE_05B_18_Secese I</a:t>
                      </a: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19.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719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99823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46125"/>
          </a:xfrm>
        </p:spPr>
        <p:txBody>
          <a:bodyPr/>
          <a:lstStyle/>
          <a:p>
            <a:r>
              <a:rPr lang="cs-CZ" sz="3200" b="0" dirty="0" smtClean="0">
                <a:solidFill>
                  <a:srgbClr val="990099"/>
                </a:solidFill>
                <a:latin typeface="Bookman Old Style" panose="02050604050505020204" pitchFamily="18" charset="0"/>
              </a:rPr>
              <a:t>ANOTACE</a:t>
            </a:r>
            <a:endParaRPr lang="cs-CZ" sz="3600" b="0" dirty="0" smtClean="0">
              <a:solidFill>
                <a:srgbClr val="990099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85763" y="980728"/>
            <a:ext cx="8434387" cy="5545138"/>
          </a:xfrm>
        </p:spPr>
        <p:txBody>
          <a:bodyPr>
            <a:noAutofit/>
          </a:bodyPr>
          <a:lstStyle/>
          <a:p>
            <a:pPr marL="0" indent="0">
              <a:buFontTx/>
              <a:buNone/>
              <a:defRPr/>
            </a:pPr>
            <a:r>
              <a:rPr lang="cs-CZ" sz="1400" dirty="0">
                <a:latin typeface="Bookman Old Style" panose="02050604050505020204" pitchFamily="18" charset="0"/>
              </a:rPr>
              <a:t>Prezentace je určena pro výklad, opakování a upevnění nového tématu z historie umění. Její součástí </a:t>
            </a:r>
            <a:r>
              <a:rPr lang="cs-CZ" sz="1400" dirty="0" smtClean="0">
                <a:latin typeface="Bookman Old Style" panose="02050604050505020204" pitchFamily="18" charset="0"/>
              </a:rPr>
              <a:t>jsou </a:t>
            </a:r>
            <a:r>
              <a:rPr lang="cs-CZ" sz="1400" dirty="0">
                <a:latin typeface="Bookman Old Style" panose="02050604050505020204" pitchFamily="18" charset="0"/>
              </a:rPr>
              <a:t>motivační </a:t>
            </a:r>
            <a:r>
              <a:rPr lang="cs-CZ" sz="1400" dirty="0" smtClean="0">
                <a:latin typeface="Bookman Old Style" panose="02050604050505020204" pitchFamily="18" charset="0"/>
              </a:rPr>
              <a:t>úkoly </a:t>
            </a:r>
            <a:r>
              <a:rPr lang="cs-CZ" sz="1400" dirty="0">
                <a:latin typeface="Bookman Old Style" panose="02050604050505020204" pitchFamily="18" charset="0"/>
              </a:rPr>
              <a:t>pro interaktivní zapojení žáků do vyučovacího procesu.</a:t>
            </a:r>
          </a:p>
          <a:p>
            <a:pPr marL="0" indent="0">
              <a:buFontTx/>
              <a:buNone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Obsahově </a:t>
            </a:r>
            <a:r>
              <a:rPr lang="cs-CZ" sz="1400" dirty="0">
                <a:latin typeface="Bookman Old Style" panose="02050604050505020204" pitchFamily="18" charset="0"/>
              </a:rPr>
              <a:t>se zaměřuje na </a:t>
            </a:r>
            <a:r>
              <a:rPr lang="cs-CZ" sz="1400" dirty="0" smtClean="0">
                <a:latin typeface="Bookman Old Style" panose="02050604050505020204" pitchFamily="18" charset="0"/>
              </a:rPr>
              <a:t>secesi jako </a:t>
            </a:r>
            <a:r>
              <a:rPr lang="cs-CZ" sz="1400" dirty="0">
                <a:latin typeface="Bookman Old Style" panose="02050604050505020204" pitchFamily="18" charset="0"/>
              </a:rPr>
              <a:t>poslední </a:t>
            </a:r>
            <a:r>
              <a:rPr lang="cs-CZ" sz="1400" dirty="0" smtClean="0">
                <a:latin typeface="Bookman Old Style" panose="02050604050505020204" pitchFamily="18" charset="0"/>
              </a:rPr>
              <a:t>mezinárodní univerzální </a:t>
            </a:r>
            <a:r>
              <a:rPr lang="cs-CZ" sz="1400" dirty="0">
                <a:latin typeface="Bookman Old Style" panose="02050604050505020204" pitchFamily="18" charset="0"/>
              </a:rPr>
              <a:t>umělecký </a:t>
            </a:r>
            <a:r>
              <a:rPr lang="cs-CZ" sz="1400" dirty="0" smtClean="0">
                <a:latin typeface="Bookman Old Style" panose="02050604050505020204" pitchFamily="18" charset="0"/>
              </a:rPr>
              <a:t>sloh.</a:t>
            </a:r>
            <a:r>
              <a:rPr lang="cs-CZ" sz="1400" dirty="0">
                <a:latin typeface="Bookman Old Style" panose="02050604050505020204" pitchFamily="18" charset="0"/>
              </a:rPr>
              <a:t> </a:t>
            </a:r>
            <a:r>
              <a:rPr lang="cs-CZ" sz="1400" dirty="0" smtClean="0">
                <a:latin typeface="Bookman Old Style" panose="02050604050505020204" pitchFamily="18" charset="0"/>
              </a:rPr>
              <a:t>Vysvětluje její vznik v souvislosti s historickými podmínkami doby jako protest proti konzervativnímu akademismu a historismu oficiálních uměleckých svazů a úpadku řemesel následkem rozvoje průmyslové výroby.</a:t>
            </a:r>
          </a:p>
          <a:p>
            <a:pPr marL="0" indent="0">
              <a:buFontTx/>
              <a:buNone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Charakterizuje hlavní znaky a inspirační zdroje secese. Obsahem této části je především secesní architektura a užité umění, se kterými se žáci mohou seznámit na konkrétních příkladech památek a tvorbě jejich představitelů. Na tuto prezentaci navazuje další část o secesním malířství a sochařství a </a:t>
            </a:r>
            <a:r>
              <a:rPr lang="cs-CZ" sz="1400" dirty="0">
                <a:latin typeface="Bookman Old Style" panose="02050604050505020204" pitchFamily="18" charset="0"/>
              </a:rPr>
              <a:t>závěrečná </a:t>
            </a:r>
            <a:r>
              <a:rPr lang="cs-CZ" sz="1400" dirty="0" smtClean="0">
                <a:latin typeface="Bookman Old Style" panose="02050604050505020204" pitchFamily="18" charset="0"/>
              </a:rPr>
              <a:t>část, která </a:t>
            </a:r>
            <a:r>
              <a:rPr lang="cs-CZ" sz="1400" dirty="0">
                <a:latin typeface="Bookman Old Style" panose="02050604050505020204" pitchFamily="18" charset="0"/>
              </a:rPr>
              <a:t>je </a:t>
            </a:r>
            <a:r>
              <a:rPr lang="cs-CZ" sz="1400" dirty="0" smtClean="0">
                <a:latin typeface="Bookman Old Style" panose="02050604050505020204" pitchFamily="18" charset="0"/>
              </a:rPr>
              <a:t>věnována české secesi.</a:t>
            </a:r>
          </a:p>
          <a:p>
            <a:pPr marL="0" indent="0">
              <a:buNone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Jako motivační prvek je do prezentace zahrnuta krátká ukázka videa, jejímž cílem je žáky interaktivně zapojit do diskuse k tématu. Na </a:t>
            </a:r>
            <a:r>
              <a:rPr lang="cs-CZ" sz="1400" dirty="0">
                <a:latin typeface="Bookman Old Style" panose="02050604050505020204" pitchFamily="18" charset="0"/>
              </a:rPr>
              <a:t>úvod výkladu </a:t>
            </a:r>
            <a:r>
              <a:rPr lang="cs-CZ" sz="1400" dirty="0" smtClean="0">
                <a:latin typeface="Bookman Old Style" panose="02050604050505020204" pitchFamily="18" charset="0"/>
              </a:rPr>
              <a:t>o </a:t>
            </a:r>
            <a:r>
              <a:rPr lang="cs-CZ" sz="1400" dirty="0">
                <a:latin typeface="Bookman Old Style" panose="02050604050505020204" pitchFamily="18" charset="0"/>
              </a:rPr>
              <a:t>význačném španělském architektovi A. </a:t>
            </a:r>
            <a:r>
              <a:rPr lang="cs-CZ" sz="1400" dirty="0" err="1" smtClean="0">
                <a:latin typeface="Bookman Old Style" panose="02050604050505020204" pitchFamily="18" charset="0"/>
              </a:rPr>
              <a:t>Gaudím</a:t>
            </a:r>
            <a:r>
              <a:rPr lang="cs-CZ" sz="1400" dirty="0" smtClean="0">
                <a:latin typeface="Bookman Old Style" panose="02050604050505020204" pitchFamily="18" charset="0"/>
              </a:rPr>
              <a:t> žáci shlédnou zhruba dvouminutový dokument o tomto tvůrci s úkolem dělat si poznámky a odpovědět na zadané otázky (viz snímek č. </a:t>
            </a:r>
            <a:r>
              <a:rPr lang="cs-CZ" sz="1400" dirty="0" smtClean="0"/>
              <a:t>16</a:t>
            </a:r>
            <a:r>
              <a:rPr lang="cs-CZ" sz="1400" dirty="0" smtClean="0">
                <a:latin typeface="Bookman Old Style" panose="02050604050505020204" pitchFamily="18" charset="0"/>
              </a:rPr>
              <a:t> s odkazem na internetovou stránku s ukázkou a otázkami pro žáky</a:t>
            </a:r>
            <a:r>
              <a:rPr lang="cs-CZ" sz="1400" dirty="0" smtClean="0">
                <a:latin typeface="Book Antiqua" panose="02040602050305030304" pitchFamily="18" charset="0"/>
              </a:rPr>
              <a:t>;</a:t>
            </a:r>
            <a:r>
              <a:rPr lang="cs-CZ" sz="1400" dirty="0" smtClean="0">
                <a:latin typeface="Bookman Old Style" panose="02050604050505020204" pitchFamily="18" charset="0"/>
              </a:rPr>
              <a:t> snímek č. </a:t>
            </a:r>
            <a:r>
              <a:rPr lang="cs-CZ" sz="1400" dirty="0" smtClean="0"/>
              <a:t>17</a:t>
            </a:r>
            <a:r>
              <a:rPr lang="cs-CZ" sz="1400" dirty="0" smtClean="0">
                <a:latin typeface="Bookman Old Style" panose="02050604050505020204" pitchFamily="18" charset="0"/>
              </a:rPr>
              <a:t> s řešením úkolu). </a:t>
            </a:r>
            <a:r>
              <a:rPr lang="cs-CZ" sz="1400" dirty="0" smtClean="0"/>
              <a:t>Na </a:t>
            </a:r>
            <a:r>
              <a:rPr lang="cs-CZ" sz="1400" dirty="0"/>
              <a:t>závěr prezentace je zařazeno cvičení k zopakování a shrnutí probraného učiva (viz snímky č. </a:t>
            </a:r>
            <a:r>
              <a:rPr lang="cs-CZ" sz="1400" dirty="0" smtClean="0"/>
              <a:t>27 </a:t>
            </a:r>
            <a:r>
              <a:rPr lang="cs-CZ" sz="1400" dirty="0"/>
              <a:t>a </a:t>
            </a:r>
            <a:r>
              <a:rPr lang="cs-CZ" sz="1400" dirty="0" smtClean="0"/>
              <a:t>28). </a:t>
            </a:r>
            <a:r>
              <a:rPr lang="cs-CZ" sz="1400" dirty="0"/>
              <a:t>Úkolem studentů je šipkami na interaktivní tabuli, ukazovátkem nebo slovně přiřadit ke každému jménu obrázek a určit o jaké dílo se jedná. Kliknutím na plochu si ověří správnou odpověď</a:t>
            </a:r>
            <a:r>
              <a:rPr lang="cs-CZ" sz="1400" dirty="0" smtClean="0"/>
              <a:t>.</a:t>
            </a:r>
            <a:endParaRPr lang="cs-CZ" sz="1400" dirty="0" smtClean="0">
              <a:latin typeface="Bookman Old Style" panose="02050604050505020204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Látka je určena pro studenty 2. ročníků čtyřletého a 3. ročníků šestiletého gymnázia.</a:t>
            </a:r>
          </a:p>
          <a:p>
            <a:pPr marL="0" indent="0">
              <a:buFontTx/>
              <a:buNone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Může být využita i jako podklad pro samostatné studium žáka.</a:t>
            </a:r>
          </a:p>
          <a:p>
            <a:pPr marL="0" indent="0">
              <a:buFontTx/>
              <a:buNone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Vzdělávací cíle: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seznámit žáky se vznikem a rozvojem secese se zaměřením na architekturu a užité umění a jejich nejvýznačnější představitele</a:t>
            </a:r>
          </a:p>
          <a:p>
            <a:pPr>
              <a:buFont typeface="Calibri" panose="020F0502020204030204" pitchFamily="34" charset="0"/>
              <a:buChar char="‒"/>
              <a:defRPr/>
            </a:pPr>
            <a:r>
              <a:rPr lang="cs-CZ" sz="1400" dirty="0" smtClean="0">
                <a:latin typeface="Bookman Old Style" panose="02050604050505020204" pitchFamily="18" charset="0"/>
              </a:rPr>
              <a:t>krátce zopakovat a shrnout probranou látku</a:t>
            </a:r>
          </a:p>
        </p:txBody>
      </p:sp>
    </p:spTree>
    <p:extLst>
      <p:ext uri="{BB962C8B-B14F-4D97-AF65-F5344CB8AC3E}">
        <p14:creationId xmlns:p14="http://schemas.microsoft.com/office/powerpoint/2010/main" val="32700041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t="-2000" r="-2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4"/>
          <p:cNvSpPr>
            <a:spLocks noChangeArrowheads="1" noChangeShapeType="1" noTextEdit="1"/>
          </p:cNvSpPr>
          <p:nvPr/>
        </p:nvSpPr>
        <p:spPr bwMode="auto">
          <a:xfrm>
            <a:off x="899592" y="2276872"/>
            <a:ext cx="7416824" cy="345638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none" fromWordArt="1">
            <a:prstTxWarp prst="textPlain">
              <a:avLst>
                <a:gd name="adj" fmla="val 50371"/>
              </a:avLst>
            </a:prstTxWarp>
          </a:bodyPr>
          <a:lstStyle/>
          <a:p>
            <a:pPr algn="ctr" eaLnBrk="0" hangingPunct="0">
              <a:defRPr/>
            </a:pPr>
            <a:r>
              <a:rPr lang="cs-CZ" sz="3600" kern="10" dirty="0">
                <a:ln w="28575">
                  <a:solidFill>
                    <a:srgbClr val="FFCC00"/>
                  </a:solidFill>
                  <a:round/>
                  <a:headEnd/>
                  <a:tailEnd/>
                </a:ln>
                <a:gradFill flip="none" rotWithShape="1">
                  <a:gsLst>
                    <a:gs pos="0">
                      <a:srgbClr val="000074">
                        <a:shade val="30000"/>
                        <a:satMod val="115000"/>
                      </a:srgbClr>
                    </a:gs>
                    <a:gs pos="50000">
                      <a:srgbClr val="000074">
                        <a:shade val="67500"/>
                        <a:satMod val="115000"/>
                      </a:srgbClr>
                    </a:gs>
                    <a:gs pos="100000">
                      <a:srgbClr val="000074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atin typeface="Algerian" panose="04020705040A02060702" pitchFamily="82" charset="0"/>
                <a:cs typeface="Arial" panose="020B0604020202020204" pitchFamily="34" charset="0"/>
              </a:rPr>
              <a:t>SECESE</a:t>
            </a:r>
          </a:p>
          <a:p>
            <a:pPr algn="ctr" eaLnBrk="0" hangingPunct="0">
              <a:defRPr/>
            </a:pPr>
            <a:r>
              <a:rPr lang="cs-CZ" sz="3600" kern="10" dirty="0">
                <a:ln w="28575">
                  <a:solidFill>
                    <a:srgbClr val="FFCC00"/>
                  </a:solidFill>
                  <a:round/>
                  <a:headEnd/>
                  <a:tailEnd/>
                </a:ln>
                <a:gradFill flip="none" rotWithShape="1">
                  <a:gsLst>
                    <a:gs pos="0">
                      <a:srgbClr val="000074">
                        <a:shade val="30000"/>
                        <a:satMod val="115000"/>
                      </a:srgbClr>
                    </a:gs>
                    <a:gs pos="50000">
                      <a:srgbClr val="000074">
                        <a:shade val="67500"/>
                        <a:satMod val="115000"/>
                      </a:srgbClr>
                    </a:gs>
                    <a:gs pos="100000">
                      <a:srgbClr val="000074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atin typeface="Algerian" panose="04020705040A02060702" pitchFamily="82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11269" name="TextBox 3"/>
          <p:cNvSpPr txBox="1">
            <a:spLocks noChangeArrowheads="1"/>
          </p:cNvSpPr>
          <p:nvPr/>
        </p:nvSpPr>
        <p:spPr bwMode="auto">
          <a:xfrm>
            <a:off x="8674100" y="6488113"/>
            <a:ext cx="470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</a:pPr>
            <a:r>
              <a:rPr lang="cs-CZ" sz="18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36</a:t>
            </a:r>
          </a:p>
        </p:txBody>
      </p:sp>
    </p:spTree>
    <p:extLst>
      <p:ext uri="{BB962C8B-B14F-4D97-AF65-F5344CB8AC3E}">
        <p14:creationId xmlns:p14="http://schemas.microsoft.com/office/powerpoint/2010/main" val="210287871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4248150"/>
          </a:xfrm>
        </p:spPr>
        <p:txBody>
          <a:bodyPr/>
          <a:lstStyle/>
          <a:p>
            <a:pPr eaLnBrk="1" hangingPunct="1"/>
            <a:r>
              <a:rPr lang="cs-CZ" smtClean="0"/>
              <a:t>poslední z univerzálních mezinárodních výtvarných slohů</a:t>
            </a:r>
          </a:p>
          <a:p>
            <a:pPr eaLnBrk="1" hangingPunct="1"/>
            <a:r>
              <a:rPr lang="cs-CZ" smtClean="0"/>
              <a:t>vytvořila módu a životní styl na konci 19. a začátku 20. století</a:t>
            </a:r>
          </a:p>
          <a:p>
            <a:pPr eaLnBrk="1" hangingPunct="1"/>
            <a:r>
              <a:rPr lang="cs-CZ" smtClean="0"/>
              <a:t> vystupovala pod různými jmény v různých zemích		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18025" y="3549650"/>
            <a:ext cx="3384550" cy="1608138"/>
          </a:xfrm>
        </p:spPr>
        <p:txBody>
          <a:bodyPr/>
          <a:lstStyle/>
          <a:p>
            <a:pPr eaLnBrk="1" hangingPunct="1">
              <a:buFontTx/>
              <a:buBlip>
                <a:blip r:embed="rId2"/>
              </a:buBlip>
            </a:pPr>
            <a:r>
              <a:rPr lang="cs-CZ" sz="2400" smtClean="0">
                <a:latin typeface="Bookman Old Style" panose="02050604050505020204" pitchFamily="18" charset="0"/>
              </a:rPr>
              <a:t>Francie, Belgie</a:t>
            </a:r>
          </a:p>
          <a:p>
            <a:pPr eaLnBrk="1" hangingPunct="1">
              <a:buFontTx/>
              <a:buBlip>
                <a:blip r:embed="rId2"/>
              </a:buBlip>
            </a:pPr>
            <a:r>
              <a:rPr lang="cs-CZ" sz="2400" smtClean="0">
                <a:latin typeface="Bookman Old Style" panose="02050604050505020204" pitchFamily="18" charset="0"/>
              </a:rPr>
              <a:t>Německo </a:t>
            </a:r>
          </a:p>
          <a:p>
            <a:pPr eaLnBrk="1" hangingPunct="1">
              <a:buFontTx/>
              <a:buBlip>
                <a:blip r:embed="rId2"/>
              </a:buBlip>
            </a:pPr>
            <a:r>
              <a:rPr lang="cs-CZ" sz="2400" smtClean="0">
                <a:latin typeface="Bookman Old Style" panose="02050604050505020204" pitchFamily="18" charset="0"/>
              </a:rPr>
              <a:t>Anglie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cs-CZ" smtClean="0">
              <a:latin typeface="Algerian" panose="04020705040A02060702" pitchFamily="82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cs-CZ" smtClean="0">
              <a:latin typeface="Californian FB" panose="0207040306080B030204" pitchFamily="18" charset="0"/>
            </a:endParaRP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Úvod</a:t>
            </a:r>
            <a:endParaRPr lang="cs-CZ" sz="4000" b="1" dirty="0" smtClean="0">
              <a:solidFill>
                <a:srgbClr val="990099"/>
              </a:solidFill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490538" y="5372100"/>
            <a:ext cx="8032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0D0D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  <a:cs typeface="+mn-cs"/>
              </a:rPr>
              <a:t>Pozn.: Slohu dala jméno malá pařížská galerie </a:t>
            </a:r>
            <a:r>
              <a:rPr lang="cs-CZ" sz="2400" dirty="0" err="1">
                <a:solidFill>
                  <a:srgbClr val="0D0D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  <a:cs typeface="+mn-cs"/>
              </a:rPr>
              <a:t>L'Art</a:t>
            </a:r>
            <a:r>
              <a:rPr lang="cs-CZ" sz="2400" dirty="0">
                <a:solidFill>
                  <a:srgbClr val="0D0D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  <a:cs typeface="+mn-cs"/>
              </a:rPr>
              <a:t> Nouveau S. </a:t>
            </a:r>
            <a:r>
              <a:rPr lang="cs-CZ" sz="2400" dirty="0" smtClean="0">
                <a:solidFill>
                  <a:srgbClr val="0D0D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  <a:cs typeface="+mn-cs"/>
              </a:rPr>
              <a:t>Binga – </a:t>
            </a:r>
            <a:r>
              <a:rPr lang="cs-CZ" sz="2400" dirty="0">
                <a:solidFill>
                  <a:srgbClr val="0D0D2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  <a:cs typeface="+mn-cs"/>
              </a:rPr>
              <a:t>ten začínal jako obchodník s japonskými artefakty.</a:t>
            </a:r>
          </a:p>
        </p:txBody>
      </p:sp>
      <p:sp>
        <p:nvSpPr>
          <p:cNvPr id="6" name="Rectangle 4"/>
          <p:cNvSpPr txBox="1">
            <a:spLocks noChangeArrowheads="1"/>
          </p:cNvSpPr>
          <p:nvPr/>
        </p:nvSpPr>
        <p:spPr bwMode="auto">
          <a:xfrm>
            <a:off x="1331913" y="3517900"/>
            <a:ext cx="3384550" cy="160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SzPct val="105000"/>
              <a:buFontTx/>
              <a:buBlip>
                <a:blip r:embed="rId2"/>
              </a:buBlip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Bookman Old Style" panose="02050604050505020204" pitchFamily="18" charset="0"/>
              </a:rPr>
              <a:t>Art </a:t>
            </a:r>
            <a:r>
              <a:rPr lang="cs-CZ" sz="2400" kern="0" dirty="0" err="1" smtClean="0">
                <a:solidFill>
                  <a:srgbClr val="000000"/>
                </a:solidFill>
                <a:latin typeface="Bookman Old Style" panose="02050604050505020204" pitchFamily="18" charset="0"/>
              </a:rPr>
              <a:t>noveau</a:t>
            </a:r>
            <a:r>
              <a:rPr lang="cs-CZ" sz="2400" kern="0" dirty="0" smtClean="0">
                <a:solidFill>
                  <a:srgbClr val="000000"/>
                </a:solidFill>
                <a:latin typeface="Bookman Old Style" panose="02050604050505020204" pitchFamily="18" charset="0"/>
              </a:rPr>
              <a:t> </a:t>
            </a:r>
          </a:p>
          <a:p>
            <a:pPr eaLnBrk="1" hangingPunct="1">
              <a:buSzPct val="110000"/>
              <a:buFontTx/>
              <a:buBlip>
                <a:blip r:embed="rId2"/>
              </a:buBlip>
              <a:defRPr/>
            </a:pPr>
            <a:r>
              <a:rPr lang="cs-CZ" sz="2400" kern="0" dirty="0" err="1" smtClean="0">
                <a:solidFill>
                  <a:srgbClr val="000000"/>
                </a:solidFill>
                <a:latin typeface="Bookman Old Style" panose="02050604050505020204" pitchFamily="18" charset="0"/>
              </a:rPr>
              <a:t>Jugendstil</a:t>
            </a:r>
            <a:endParaRPr lang="cs-CZ" sz="2400" kern="0" dirty="0">
              <a:solidFill>
                <a:srgbClr val="000000"/>
              </a:solidFill>
              <a:latin typeface="Bookman Old Style" panose="02050604050505020204" pitchFamily="18" charset="0"/>
            </a:endParaRPr>
          </a:p>
          <a:p>
            <a:pPr eaLnBrk="1" hangingPunct="1">
              <a:buSzPct val="110000"/>
              <a:buFontTx/>
              <a:buBlip>
                <a:blip r:embed="rId2"/>
              </a:buBlip>
              <a:defRPr/>
            </a:pPr>
            <a:r>
              <a:rPr lang="cs-CZ" sz="2400" kern="0" dirty="0" err="1" smtClean="0">
                <a:solidFill>
                  <a:srgbClr val="000000"/>
                </a:solidFill>
                <a:latin typeface="Bookman Old Style" panose="02050604050505020204" pitchFamily="18" charset="0"/>
              </a:rPr>
              <a:t>Modern</a:t>
            </a:r>
            <a:r>
              <a:rPr lang="cs-CZ" sz="2400" kern="0" dirty="0" smtClean="0">
                <a:solidFill>
                  <a:srgbClr val="000000"/>
                </a:solidFill>
                <a:latin typeface="Bookman Old Style" panose="02050604050505020204" pitchFamily="18" charset="0"/>
              </a:rPr>
              <a:t> Style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cs-CZ" kern="0" dirty="0" smtClean="0">
              <a:solidFill>
                <a:srgbClr val="000000"/>
              </a:solidFill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0497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  <p:bldP spid="3076" grpId="0" build="p"/>
      <p:bldP spid="3074" grpId="0"/>
      <p:bldP spid="3079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936625"/>
          </a:xfrm>
        </p:spPr>
        <p:txBody>
          <a:bodyPr/>
          <a:lstStyle/>
          <a:p>
            <a:pPr>
              <a:defRPr/>
            </a:pPr>
            <a:r>
              <a:rPr lang="cs-CZ" b="1" dirty="0">
                <a:solidFill>
                  <a:srgbClr val="990099"/>
                </a:solidFill>
              </a:rPr>
              <a:t>O</a:t>
            </a:r>
            <a:r>
              <a:rPr lang="cs-CZ" dirty="0">
                <a:solidFill>
                  <a:srgbClr val="990099"/>
                </a:solidFill>
              </a:rPr>
              <a:t> </a:t>
            </a:r>
            <a:r>
              <a:rPr lang="cs-CZ" b="1" dirty="0">
                <a:solidFill>
                  <a:srgbClr val="990099"/>
                </a:solidFill>
              </a:rPr>
              <a:t>secesi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2636838"/>
            <a:ext cx="5976938" cy="38401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  <a:defRPr/>
            </a:pPr>
            <a:r>
              <a:rPr lang="cs-CZ" sz="2200" dirty="0" smtClean="0"/>
              <a:t>zasáhla do všech oblastí lidské činnosti</a:t>
            </a:r>
          </a:p>
          <a:p>
            <a:pPr lvl="1">
              <a:buClr>
                <a:srgbClr val="990099"/>
              </a:buClr>
              <a:defRPr/>
            </a:pPr>
            <a:r>
              <a:rPr lang="cs-CZ" sz="2200" dirty="0" smtClean="0"/>
              <a:t>malířství, hudby, poezie, architektury</a:t>
            </a:r>
          </a:p>
          <a:p>
            <a:pPr>
              <a:buFont typeface="Wingdings" panose="05000000000000000000" pitchFamily="2" charset="2"/>
              <a:buChar char="ü"/>
              <a:defRPr/>
            </a:pPr>
            <a:r>
              <a:rPr lang="cs-CZ" sz="2200" dirty="0" smtClean="0"/>
              <a:t>hlavní těžiště v užitém umění: dekorace, oblékání, šperkařství, nábytkářství a móda → </a:t>
            </a:r>
            <a:r>
              <a:rPr lang="cs-CZ" sz="2200" dirty="0" err="1" smtClean="0"/>
              <a:t>Gesamtkunstwerk</a:t>
            </a:r>
            <a:r>
              <a:rPr lang="cs-CZ" sz="2200" dirty="0" smtClean="0"/>
              <a:t> = všechna umělecká díla v harmonické jednotě</a:t>
            </a:r>
          </a:p>
          <a:p>
            <a:pPr>
              <a:buFont typeface="Wingdings" panose="05000000000000000000" pitchFamily="2" charset="2"/>
              <a:buChar char="ü"/>
              <a:defRPr/>
            </a:pPr>
            <a:r>
              <a:rPr lang="cs-CZ" sz="2200" dirty="0" smtClean="0"/>
              <a:t>centra: Vídeň, Brusel, Glasgow …</a:t>
            </a:r>
          </a:p>
          <a:p>
            <a:pPr>
              <a:buFont typeface="Wingdings" panose="05000000000000000000" pitchFamily="2" charset="2"/>
              <a:buChar char="ü"/>
              <a:defRPr/>
            </a:pPr>
            <a:r>
              <a:rPr lang="cs-CZ" sz="2200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200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aponismus</a:t>
            </a:r>
            <a:r>
              <a:rPr lang="cs-CZ" sz="2200" dirty="0" smtClean="0"/>
              <a:t> - ovlivněna dekorativním stylem japonské grafiky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23850" y="1052513"/>
            <a:ext cx="8820150" cy="144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40000"/>
              <a:buFontTx/>
              <a:buBlip>
                <a:blip r:embed="rId2"/>
              </a:buBlip>
              <a:defRPr sz="2400">
                <a:solidFill>
                  <a:schemeClr val="tx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Bookman Old Style" panose="02050604050505020204" pitchFamily="18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Bookman Old Style" panose="02050604050505020204" pitchFamily="18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rgbClr val="800080"/>
              </a:buClr>
              <a:buFont typeface="Wingdings" panose="05000000000000000000" pitchFamily="2" charset="2"/>
              <a:buChar char="ü"/>
              <a:defRPr/>
            </a:pPr>
            <a:r>
              <a:rPr lang="cs-CZ" sz="2200" kern="0" dirty="0" smtClean="0">
                <a:solidFill>
                  <a:srgbClr val="000000"/>
                </a:solidFill>
              </a:rPr>
              <a:t>1890-1905 → vrcholem výstava v Paříži roku 1900</a:t>
            </a:r>
          </a:p>
          <a:p>
            <a:pPr>
              <a:buClr>
                <a:srgbClr val="800080"/>
              </a:buClr>
              <a:buFont typeface="Wingdings" panose="05000000000000000000" pitchFamily="2" charset="2"/>
              <a:buChar char="ü"/>
              <a:defRPr/>
            </a:pPr>
            <a:r>
              <a:rPr lang="cs-CZ" sz="2200" kern="0" dirty="0" smtClean="0">
                <a:solidFill>
                  <a:srgbClr val="000000"/>
                </a:solidFill>
              </a:rPr>
              <a:t>lat. </a:t>
            </a:r>
            <a:r>
              <a:rPr lang="cs-CZ" sz="2200" b="1" kern="0" dirty="0" err="1" smtClean="0">
                <a:solidFill>
                  <a:srgbClr val="800080"/>
                </a:solidFill>
              </a:rPr>
              <a:t>secessio</a:t>
            </a:r>
            <a:r>
              <a:rPr lang="cs-CZ" sz="2200" kern="0" dirty="0" smtClean="0">
                <a:solidFill>
                  <a:srgbClr val="000000"/>
                </a:solidFill>
              </a:rPr>
              <a:t> = odtržení, odštěpení</a:t>
            </a:r>
          </a:p>
          <a:p>
            <a:pPr lvl="1">
              <a:buClr>
                <a:srgbClr val="800080"/>
              </a:buClr>
              <a:buFont typeface="Calibri" panose="020F0502020204030204" pitchFamily="34" charset="0"/>
              <a:buChar char="‒"/>
              <a:defRPr/>
            </a:pPr>
            <a:r>
              <a:rPr lang="cs-CZ" sz="2200" kern="0" dirty="0" smtClean="0">
                <a:solidFill>
                  <a:srgbClr val="000000"/>
                </a:solidFill>
                <a:cs typeface="Arial" panose="020B0604020202020204" pitchFamily="34" charset="0"/>
              </a:rPr>
              <a:t>od uměleckých spolků, které se oddělily od konservativních akademií</a:t>
            </a:r>
          </a:p>
        </p:txBody>
      </p:sp>
      <p:grpSp>
        <p:nvGrpSpPr>
          <p:cNvPr id="8" name="Skupina 1"/>
          <p:cNvGrpSpPr>
            <a:grpSpLocks/>
          </p:cNvGrpSpPr>
          <p:nvPr/>
        </p:nvGrpSpPr>
        <p:grpSpPr bwMode="auto">
          <a:xfrm>
            <a:off x="6162675" y="2492375"/>
            <a:ext cx="2801938" cy="4251325"/>
            <a:chOff x="5620556" y="1651839"/>
            <a:chExt cx="3352262" cy="4939152"/>
          </a:xfrm>
        </p:grpSpPr>
        <p:sp>
          <p:nvSpPr>
            <p:cNvPr id="13318" name="Rectangle 7"/>
            <p:cNvSpPr>
              <a:spLocks noChangeArrowheads="1"/>
            </p:cNvSpPr>
            <p:nvPr/>
          </p:nvSpPr>
          <p:spPr bwMode="auto">
            <a:xfrm>
              <a:off x="5620556" y="6161933"/>
              <a:ext cx="3352262" cy="429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cs-CZ" sz="180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1. Váza od Émile Gallé </a:t>
              </a:r>
            </a:p>
          </p:txBody>
        </p:sp>
        <p:pic>
          <p:nvPicPr>
            <p:cNvPr id="10" name="Picture 8" descr="http://upload.wikimedia.org/wikipedia/commons/e/eb/Emile_Galle-Vase_mg_1814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785796" y="1651839"/>
              <a:ext cx="3014186" cy="45149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5758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968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Arts and </a:t>
            </a:r>
            <a:r>
              <a:rPr lang="cs-CZ" b="1" dirty="0" err="1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Crafts</a:t>
            </a:r>
            <a:r>
              <a:rPr lang="cs-CZ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(</a:t>
            </a:r>
            <a:r>
              <a:rPr lang="cs-CZ" sz="36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1890-1929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042988"/>
            <a:ext cx="5400675" cy="56261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  <a:defRPr/>
            </a:pPr>
            <a:r>
              <a:rPr lang="cs-CZ" dirty="0"/>
              <a:t>hnutí v Anglii a v USA</a:t>
            </a:r>
          </a:p>
          <a:p>
            <a:pPr>
              <a:buFont typeface="Wingdings" panose="05000000000000000000" pitchFamily="2" charset="2"/>
              <a:buChar char="ü"/>
              <a:defRPr/>
            </a:pPr>
            <a:r>
              <a:rPr lang="cs-CZ" dirty="0"/>
              <a:t>reakce proti průmyslové </a:t>
            </a:r>
            <a:r>
              <a:rPr lang="cs-CZ" dirty="0" smtClean="0"/>
              <a:t>civilizaci</a:t>
            </a:r>
          </a:p>
          <a:p>
            <a:pPr lvl="1">
              <a:buClr>
                <a:srgbClr val="800080"/>
              </a:buClr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volání po návratu </a:t>
            </a:r>
            <a:r>
              <a:rPr lang="cs-CZ" dirty="0"/>
              <a:t>k řemeslné </a:t>
            </a:r>
            <a:r>
              <a:rPr lang="cs-CZ" dirty="0" smtClean="0"/>
              <a:t>výrobě </a:t>
            </a:r>
          </a:p>
          <a:p>
            <a:pPr lvl="1">
              <a:buClr>
                <a:srgbClr val="800080"/>
              </a:buClr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úsilí </a:t>
            </a:r>
            <a:r>
              <a:rPr lang="cs-CZ" dirty="0"/>
              <a:t>o obrodu uměleckého řemesla </a:t>
            </a:r>
            <a:endParaRPr lang="cs-CZ" dirty="0" smtClean="0"/>
          </a:p>
          <a:p>
            <a:pPr lvl="1">
              <a:buClr>
                <a:srgbClr val="800080"/>
              </a:buClr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užitečný </a:t>
            </a:r>
            <a:r>
              <a:rPr lang="cs-CZ" dirty="0"/>
              <a:t>předmět musí být krásný a krásná věc užitečná </a:t>
            </a:r>
          </a:p>
          <a:p>
            <a:pPr>
              <a:buFont typeface="Wingdings" panose="05000000000000000000" pitchFamily="2" charset="2"/>
              <a:buChar char="ü"/>
              <a:defRPr/>
            </a:pPr>
            <a:r>
              <a:rPr lang="cs-CZ" dirty="0"/>
              <a:t>inspirováno spisy </a:t>
            </a:r>
            <a:r>
              <a:rPr lang="cs-CZ" dirty="0" smtClean="0"/>
              <a:t>Johna Ruskina</a:t>
            </a:r>
          </a:p>
          <a:p>
            <a:pPr lvl="1">
              <a:buClr>
                <a:srgbClr val="990099"/>
              </a:buClr>
              <a:buFont typeface="Arial" panose="020B0604020202020204" pitchFamily="34" charset="0"/>
              <a:buChar char="‒"/>
              <a:defRPr/>
            </a:pPr>
            <a:r>
              <a:rPr lang="cs-CZ" dirty="0" smtClean="0"/>
              <a:t>anglický </a:t>
            </a:r>
            <a:r>
              <a:rPr lang="cs-CZ" dirty="0"/>
              <a:t>spisovatel, básník, vědec a umělecký </a:t>
            </a:r>
            <a:r>
              <a:rPr lang="cs-CZ" dirty="0" smtClean="0"/>
              <a:t>kritik</a:t>
            </a:r>
            <a:endParaRPr lang="cs-CZ" dirty="0"/>
          </a:p>
          <a:p>
            <a:pPr>
              <a:buFont typeface="Wingdings" panose="05000000000000000000" pitchFamily="2" charset="2"/>
              <a:buChar char="ü"/>
              <a:defRPr/>
            </a:pPr>
            <a:r>
              <a:rPr lang="cs-CZ" dirty="0"/>
              <a:t>William Morris</a:t>
            </a:r>
          </a:p>
          <a:p>
            <a:pPr marL="0" indent="0">
              <a:buFont typeface="Courier New" panose="02070309020205020404" pitchFamily="49" charset="0"/>
              <a:buNone/>
              <a:defRPr/>
            </a:pPr>
            <a:endParaRPr lang="cs-CZ" dirty="0"/>
          </a:p>
        </p:txBody>
      </p:sp>
      <p:grpSp>
        <p:nvGrpSpPr>
          <p:cNvPr id="11268" name="Skupina 5"/>
          <p:cNvGrpSpPr>
            <a:grpSpLocks/>
          </p:cNvGrpSpPr>
          <p:nvPr/>
        </p:nvGrpSpPr>
        <p:grpSpPr bwMode="auto">
          <a:xfrm>
            <a:off x="5621338" y="1803400"/>
            <a:ext cx="3635375" cy="4416417"/>
            <a:chOff x="5322931" y="1755790"/>
            <a:chExt cx="4194283" cy="4618139"/>
          </a:xfrm>
        </p:grpSpPr>
        <p:pic>
          <p:nvPicPr>
            <p:cNvPr id="8197" name="Picture 5"/>
            <p:cNvPicPr>
              <a:picLocks noChangeAspect="1" noChangeArrowheads="1"/>
            </p:cNvPicPr>
            <p:nvPr/>
          </p:nvPicPr>
          <p:blipFill rotWithShape="1">
            <a:blip r:embed="rId2"/>
            <a:srcRect l="3645" r="3645"/>
            <a:stretch/>
          </p:blipFill>
          <p:spPr bwMode="auto">
            <a:xfrm>
              <a:off x="5660234" y="1755790"/>
              <a:ext cx="3349590" cy="381296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  <a:softEdge rad="304800"/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373" name="Rectangle 6"/>
            <p:cNvSpPr>
              <a:spLocks noChangeArrowheads="1"/>
            </p:cNvSpPr>
            <p:nvPr/>
          </p:nvSpPr>
          <p:spPr bwMode="auto">
            <a:xfrm>
              <a:off x="5322931" y="5698077"/>
              <a:ext cx="4194283" cy="6758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cs-CZ" sz="18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5. Artyčok – návrh na tapetu od Williama Morrise, 1897 </a:t>
              </a: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299656" y="1055988"/>
            <a:ext cx="2951163" cy="3924300"/>
            <a:chOff x="179512" y="224511"/>
            <a:chExt cx="2950873" cy="3924466"/>
          </a:xfrm>
        </p:grpSpPr>
        <p:pic>
          <p:nvPicPr>
            <p:cNvPr id="12296" name="Picture 8" descr="Soubor:William Morris age 53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566" y="224511"/>
              <a:ext cx="2885819" cy="3631526"/>
            </a:xfrm>
            <a:prstGeom prst="rect">
              <a:avLst/>
            </a:prstGeom>
            <a:ln w="190500" cap="sq">
              <a:solidFill>
                <a:srgbClr val="FFE265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371" name="TextovéPole 3"/>
            <p:cNvSpPr txBox="1">
              <a:spLocks noChangeArrowheads="1"/>
            </p:cNvSpPr>
            <p:nvPr/>
          </p:nvSpPr>
          <p:spPr bwMode="auto">
            <a:xfrm>
              <a:off x="179512" y="3841303"/>
              <a:ext cx="295245" cy="3076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4</a:t>
              </a:r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5619750" y="1428750"/>
            <a:ext cx="2913063" cy="3224213"/>
            <a:chOff x="5619556" y="1428304"/>
            <a:chExt cx="2912884" cy="3224832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9556" y="1428304"/>
              <a:ext cx="2838450" cy="290512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5369" name="TextovéPole 3"/>
            <p:cNvSpPr txBox="1">
              <a:spLocks noChangeArrowheads="1"/>
            </p:cNvSpPr>
            <p:nvPr/>
          </p:nvSpPr>
          <p:spPr bwMode="auto">
            <a:xfrm>
              <a:off x="8237166" y="4345359"/>
              <a:ext cx="295274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2" name="Obdélník 1"/>
          <p:cNvSpPr/>
          <p:nvPr/>
        </p:nvSpPr>
        <p:spPr>
          <a:xfrm>
            <a:off x="3454619" y="2163183"/>
            <a:ext cx="5673725" cy="4432300"/>
          </a:xfrm>
          <a:prstGeom prst="rect">
            <a:avLst/>
          </a:prstGeom>
          <a:solidFill>
            <a:srgbClr val="FFABFF"/>
          </a:solidFill>
          <a:ln w="88900">
            <a:solidFill>
              <a:srgbClr val="FFE265"/>
            </a:solidFill>
          </a:ln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cs-CZ" sz="2400" b="1" dirty="0">
                <a:solidFill>
                  <a:srgbClr val="00206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William Morris</a:t>
            </a:r>
          </a:p>
          <a:p>
            <a:pPr algn="ctr" eaLnBrk="0" hangingPunct="0">
              <a:defRPr/>
            </a:pPr>
            <a:r>
              <a:rPr lang="cs-CZ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(</a:t>
            </a:r>
            <a:r>
              <a:rPr lang="cs-CZ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1834 –1896</a:t>
            </a:r>
            <a:r>
              <a:rPr lang="cs-CZ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) </a:t>
            </a:r>
          </a:p>
          <a:p>
            <a:pPr marL="285750" indent="-285750" eaLnBrk="0" hangingPunct="0">
              <a:buFont typeface="Bookman Old Style" panose="02050604050505020204" pitchFamily="18" charset="0"/>
              <a:buChar char="−"/>
              <a:defRPr/>
            </a:pPr>
            <a:r>
              <a:rPr lang="cs-CZ" sz="2400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anglický textilní výtvarník, umělec, spisovatel a socialista </a:t>
            </a:r>
          </a:p>
          <a:p>
            <a:pPr marL="285750" indent="-285750" eaLnBrk="0" hangingPunct="0">
              <a:buFont typeface="Bookman Old Style" panose="02050604050505020204" pitchFamily="18" charset="0"/>
              <a:buChar char="−"/>
              <a:defRPr/>
            </a:pPr>
            <a:r>
              <a:rPr lang="cs-CZ" sz="2400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spjatý s Bratrstvem prerafaelitů a s hnutím Arts and </a:t>
            </a:r>
            <a:r>
              <a:rPr lang="cs-CZ" sz="2400" dirty="0" err="1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Crafts</a:t>
            </a:r>
            <a:endParaRPr lang="cs-CZ" sz="2400" dirty="0">
              <a:solidFill>
                <a:srgbClr val="000000"/>
              </a:solidFill>
              <a:latin typeface="Bookman Old Style" panose="02050604050505020204" pitchFamily="18" charset="0"/>
              <a:cs typeface="Arial" panose="020B0604020202020204" pitchFamily="34" charset="0"/>
            </a:endParaRPr>
          </a:p>
          <a:p>
            <a:pPr marL="285750" indent="-285750" eaLnBrk="0" hangingPunct="0">
              <a:buFont typeface="Bookman Old Style" panose="02050604050505020204" pitchFamily="18" charset="0"/>
              <a:buChar char="−"/>
              <a:defRPr/>
            </a:pPr>
            <a:r>
              <a:rPr lang="cs-CZ" sz="2400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založil návrhářskou společnost</a:t>
            </a:r>
          </a:p>
          <a:p>
            <a:pPr marL="742950" lvl="1" indent="-285750" eaLnBrk="0" hangingPunct="0">
              <a:buFont typeface="Bookman Old Style" panose="02050604050505020204" pitchFamily="18" charset="0"/>
              <a:buChar char="−"/>
              <a:defRPr/>
            </a:pPr>
            <a:r>
              <a:rPr lang="cs-CZ" sz="2400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její produkce hluboce ovlivnila výzdobu obydlí i kostelů v Anglii počátku 20. století; oživila také tradiční metody výroby a zpracování textilu</a:t>
            </a:r>
          </a:p>
        </p:txBody>
      </p:sp>
    </p:spTree>
    <p:extLst>
      <p:ext uri="{BB962C8B-B14F-4D97-AF65-F5344CB8AC3E}">
        <p14:creationId xmlns:p14="http://schemas.microsoft.com/office/powerpoint/2010/main" val="2306642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2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7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250"/>
                            </p:stCondLst>
                            <p:childTnLst>
                              <p:par>
                                <p:cTn id="4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75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75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75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78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75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3" grpId="0" uiExpand="1" build="p"/>
      <p:bldP spid="2" grpId="0" animBg="1"/>
      <p:bldP spid="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Skupina 4"/>
          <p:cNvGrpSpPr>
            <a:grpSpLocks/>
          </p:cNvGrpSpPr>
          <p:nvPr/>
        </p:nvGrpSpPr>
        <p:grpSpPr bwMode="auto">
          <a:xfrm>
            <a:off x="5321300" y="1108075"/>
            <a:ext cx="3822700" cy="4678363"/>
            <a:chOff x="5508111" y="1413881"/>
            <a:chExt cx="3822799" cy="4678670"/>
          </a:xfrm>
        </p:grpSpPr>
        <p:pic>
          <p:nvPicPr>
            <p:cNvPr id="7173" name="Picture 6" descr="441px-F_Champenois_Imprimeur_Editeur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724017" y="1413881"/>
              <a:ext cx="3116344" cy="42309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5508111" y="5723238"/>
              <a:ext cx="3822799" cy="369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cs-CZ" sz="1800" dirty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5</a:t>
              </a:r>
              <a:r>
                <a:rPr lang="cs-CZ" sz="18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. Alfons Mucha, Plakát Snění </a:t>
              </a:r>
            </a:p>
          </p:txBody>
        </p:sp>
      </p:grpSp>
      <p:sp>
        <p:nvSpPr>
          <p:cNvPr id="18437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Znaky secese</a:t>
            </a:r>
          </a:p>
        </p:txBody>
      </p:sp>
      <p:sp>
        <p:nvSpPr>
          <p:cNvPr id="12292" name="Content Placeholder 1"/>
          <p:cNvSpPr>
            <a:spLocks noGrp="1"/>
          </p:cNvSpPr>
          <p:nvPr>
            <p:ph idx="1"/>
          </p:nvPr>
        </p:nvSpPr>
        <p:spPr>
          <a:xfrm>
            <a:off x="242888" y="1106488"/>
            <a:ext cx="5321300" cy="5267325"/>
          </a:xfrm>
        </p:spPr>
        <p:txBody>
          <a:bodyPr/>
          <a:lstStyle/>
          <a:p>
            <a:r>
              <a:rPr lang="cs-CZ" smtClean="0"/>
              <a:t>inspirace přírodou</a:t>
            </a:r>
          </a:p>
          <a:p>
            <a:r>
              <a:rPr lang="cs-CZ" smtClean="0"/>
              <a:t>ornamentálnost, plošnost</a:t>
            </a:r>
          </a:p>
          <a:p>
            <a:r>
              <a:rPr lang="cs-CZ" smtClean="0"/>
              <a:t>ústředním znakem je stylizace</a:t>
            </a:r>
          </a:p>
          <a:p>
            <a:r>
              <a:rPr lang="cs-CZ" smtClean="0"/>
              <a:t>rozevláté plynule se vlnící křivky</a:t>
            </a:r>
          </a:p>
          <a:p>
            <a:r>
              <a:rPr lang="cs-CZ" smtClean="0"/>
              <a:t>záliba v neobvyklých lomených   barvách</a:t>
            </a:r>
          </a:p>
          <a:p>
            <a:r>
              <a:rPr lang="cs-CZ" smtClean="0"/>
              <a:t>oblíbená rostlina: lilie </a:t>
            </a:r>
          </a:p>
          <a:p>
            <a:r>
              <a:rPr lang="cs-CZ" smtClean="0"/>
              <a:t>oblíbené zvíře: páv, labuť</a:t>
            </a:r>
          </a:p>
          <a:p>
            <a:r>
              <a:rPr lang="cs-CZ" smtClean="0"/>
              <a:t>složitá symbolika</a:t>
            </a:r>
          </a:p>
          <a:p>
            <a:r>
              <a:rPr lang="cs-CZ" smtClean="0"/>
              <a:t>barvami secese jsou:</a:t>
            </a:r>
          </a:p>
          <a:p>
            <a:pPr lvl="1"/>
            <a:r>
              <a:rPr lang="cs-CZ" smtClean="0"/>
              <a:t>žlutá, modrá, zelená, černá a  bílá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35128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1229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WordArt 4" descr="k--k"/>
          <p:cNvSpPr>
            <a:spLocks noChangeArrowheads="1" noChangeShapeType="1" noTextEdit="1"/>
          </p:cNvSpPr>
          <p:nvPr/>
        </p:nvSpPr>
        <p:spPr bwMode="auto">
          <a:xfrm>
            <a:off x="539552" y="2204864"/>
            <a:ext cx="8136904" cy="1944216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  <p:txBody>
          <a:bodyPr wrap="none" fromWordArt="1">
            <a:prstTxWarp prst="textPlain">
              <a:avLst>
                <a:gd name="adj" fmla="val 50190"/>
              </a:avLst>
            </a:prstTxWarp>
          </a:bodyPr>
          <a:lstStyle/>
          <a:p>
            <a:pPr algn="ctr" eaLnBrk="0" hangingPunct="0">
              <a:defRPr/>
            </a:pPr>
            <a:r>
              <a:rPr lang="cs-CZ" sz="3600" kern="10" dirty="0">
                <a:ln w="1270">
                  <a:solidFill>
                    <a:srgbClr val="000000"/>
                  </a:solidFill>
                  <a:round/>
                  <a:headEnd/>
                  <a:tailEnd/>
                </a:ln>
                <a:blipFill dpi="0" rotWithShape="0">
                  <a:blip r:embed="rId2"/>
                  <a:srcRect/>
                  <a:stretch>
                    <a:fillRect/>
                  </a:stretch>
                </a:blip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Algerian" panose="04020705040A02060702" pitchFamily="82" charset="0"/>
                <a:cs typeface="Arial" panose="020B0604020202020204" pitchFamily="34" charset="0"/>
              </a:rPr>
              <a:t>ARCHITEKTURA</a:t>
            </a:r>
          </a:p>
        </p:txBody>
      </p:sp>
    </p:spTree>
    <p:extLst>
      <p:ext uri="{BB962C8B-B14F-4D97-AF65-F5344CB8AC3E}">
        <p14:creationId xmlns:p14="http://schemas.microsoft.com/office/powerpoint/2010/main" val="111663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4800" b="1" dirty="0" smtClean="0">
                <a:solidFill>
                  <a:srgbClr val="990099"/>
                </a:solidFill>
              </a:rPr>
              <a:t>Znaky</a:t>
            </a:r>
            <a:endParaRPr lang="cs-CZ" b="1" dirty="0">
              <a:solidFill>
                <a:srgbClr val="990099"/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38113" y="1125538"/>
            <a:ext cx="6516687" cy="5551487"/>
          </a:xfrm>
        </p:spPr>
        <p:txBody>
          <a:bodyPr/>
          <a:lstStyle/>
          <a:p>
            <a:pPr eaLnBrk="1" hangingPunct="1">
              <a:buClr>
                <a:srgbClr val="990099"/>
              </a:buClr>
              <a:buFont typeface="Wingdings" panose="05000000000000000000" pitchFamily="2" charset="2"/>
              <a:buChar char="ü"/>
            </a:pPr>
            <a:r>
              <a:rPr lang="cs-CZ" sz="2200" smtClean="0"/>
              <a:t>vzniká jako reakce na historizující slohy</a:t>
            </a:r>
          </a:p>
          <a:p>
            <a:pPr eaLnBrk="1" hangingPunct="1">
              <a:buClr>
                <a:srgbClr val="990099"/>
              </a:buClr>
              <a:buFont typeface="Wingdings" panose="05000000000000000000" pitchFamily="2" charset="2"/>
              <a:buChar char="ü"/>
            </a:pPr>
            <a:r>
              <a:rPr lang="cs-CZ" sz="2200" smtClean="0"/>
              <a:t>vytváří základ pro vznik moderní architektury</a:t>
            </a:r>
          </a:p>
          <a:p>
            <a:pPr eaLnBrk="1" hangingPunct="1">
              <a:buClr>
                <a:srgbClr val="990099"/>
              </a:buClr>
              <a:buFont typeface="Wingdings" panose="05000000000000000000" pitchFamily="2" charset="2"/>
              <a:buChar char="ü"/>
            </a:pPr>
            <a:r>
              <a:rPr lang="cs-CZ" sz="2200" smtClean="0"/>
              <a:t>estetické užití nových materiálů (železo, sklo, keramický obklad) a uplatnění technického pokroku v architektuře (skeletové konstrukce)</a:t>
            </a:r>
          </a:p>
          <a:p>
            <a:pPr eaLnBrk="1" hangingPunct="1">
              <a:buClr>
                <a:srgbClr val="990099"/>
              </a:buClr>
              <a:buFont typeface="Wingdings" panose="05000000000000000000" pitchFamily="2" charset="2"/>
              <a:buChar char="ü"/>
            </a:pPr>
            <a:r>
              <a:rPr lang="cs-CZ" sz="2200" smtClean="0"/>
              <a:t>vyžívá se v členění fasád, které jsou plné dynamického ornamentu a asymetrie a ve vnitřní dekoraci z lehkých a štíhlých tvarů</a:t>
            </a:r>
          </a:p>
          <a:p>
            <a:pPr eaLnBrk="1" hangingPunct="1">
              <a:buClr>
                <a:srgbClr val="990099"/>
              </a:buClr>
              <a:buFont typeface="Wingdings" panose="05000000000000000000" pitchFamily="2" charset="2"/>
              <a:buChar char="ü"/>
            </a:pPr>
            <a:r>
              <a:rPr lang="cs-CZ" sz="2200" smtClean="0"/>
              <a:t>secesní architektura se vyvíjela ve dvou proudech: </a:t>
            </a:r>
          </a:p>
          <a:p>
            <a:pPr lvl="1" eaLnBrk="1" hangingPunct="1">
              <a:buClr>
                <a:srgbClr val="990099"/>
              </a:buClr>
              <a:buFont typeface="Bookman Old Style" panose="02050604050505020204" pitchFamily="18" charset="0"/>
              <a:buChar char="−"/>
            </a:pPr>
            <a:r>
              <a:rPr lang="cs-CZ" sz="2200" smtClean="0"/>
              <a:t>jeden se víc inspiroval organickou hmotou</a:t>
            </a:r>
          </a:p>
          <a:p>
            <a:pPr lvl="1" eaLnBrk="1" hangingPunct="1">
              <a:buClr>
                <a:srgbClr val="990099"/>
              </a:buClr>
              <a:buFont typeface="Bookman Old Style" panose="02050604050505020204" pitchFamily="18" charset="0"/>
              <a:buChar char="−"/>
            </a:pPr>
            <a:r>
              <a:rPr lang="cs-CZ" sz="2200" smtClean="0"/>
              <a:t>druhý byl geometrický</a:t>
            </a:r>
          </a:p>
        </p:txBody>
      </p:sp>
      <p:grpSp>
        <p:nvGrpSpPr>
          <p:cNvPr id="16388" name="Skupina 2"/>
          <p:cNvGrpSpPr>
            <a:grpSpLocks/>
          </p:cNvGrpSpPr>
          <p:nvPr/>
        </p:nvGrpSpPr>
        <p:grpSpPr bwMode="auto">
          <a:xfrm>
            <a:off x="5435600" y="403225"/>
            <a:ext cx="3708400" cy="6400800"/>
            <a:chOff x="5399287" y="263229"/>
            <a:chExt cx="3709242" cy="6401064"/>
          </a:xfrm>
        </p:grpSpPr>
        <p:pic>
          <p:nvPicPr>
            <p:cNvPr id="11268" name="Picture 4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620352" y="263229"/>
              <a:ext cx="2065806" cy="571523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 rot="10800000" flipV="1">
              <a:off x="5399287" y="6018154"/>
              <a:ext cx="3709242" cy="646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pPr>
                <a:defRPr/>
              </a:pPr>
              <a:r>
                <a:rPr lang="cs-CZ" dirty="0">
                  <a:solidFill>
                    <a:srgbClr val="000000"/>
                  </a:solidFill>
                  <a:latin typeface="Bookman Old Style" panose="02050604050505020204" pitchFamily="18" charset="0"/>
                  <a:cs typeface="+mn-cs"/>
                </a:rPr>
                <a:t>6</a:t>
              </a:r>
              <a:r>
                <a:rPr lang="cs-CZ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+mn-cs"/>
                </a:rPr>
                <a:t>. </a:t>
              </a:r>
              <a:r>
                <a:rPr lang="cs-CZ" dirty="0">
                  <a:solidFill>
                    <a:srgbClr val="000000"/>
                  </a:solidFill>
                  <a:latin typeface="Bookman Old Style" panose="02050604050505020204" pitchFamily="18" charset="0"/>
                  <a:cs typeface="+mn-cs"/>
                </a:rPr>
                <a:t>Ch. R. Mackintosh – Návrh nástěnné dekorace, 1896-1897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369220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75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75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75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75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92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75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75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75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45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Victor Horta </a:t>
            </a:r>
            <a:b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(1861 – 1947) </a:t>
            </a:r>
            <a:endParaRPr lang="cs-CZ" sz="4000" b="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99780" y="4991418"/>
            <a:ext cx="8836471" cy="1677942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</a:pPr>
            <a:r>
              <a:rPr lang="cs-CZ" dirty="0" smtClean="0">
                <a:latin typeface="Bookman Old Style" panose="02050604050505020204" pitchFamily="18" charset="0"/>
              </a:rPr>
              <a:t>ústředním prostorem jeho staveb je schodiště</a:t>
            </a:r>
          </a:p>
          <a:p>
            <a:pPr lvl="1" eaLnBrk="1" hangingPunct="1">
              <a:lnSpc>
                <a:spcPct val="80000"/>
              </a:lnSpc>
            </a:pPr>
            <a:r>
              <a:rPr lang="cs-CZ" dirty="0" smtClean="0">
                <a:latin typeface="Bookman Old Style" panose="02050604050505020204" pitchFamily="18" charset="0"/>
              </a:rPr>
              <a:t>používal květinový dekor, drahé materiály a především stavbu řešil až do posledního detailu jako jednotné umělecké dílo (</a:t>
            </a:r>
            <a:r>
              <a:rPr lang="cs-CZ" dirty="0" err="1" smtClean="0">
                <a:latin typeface="Bookman Old Style" panose="02050604050505020204" pitchFamily="18" charset="0"/>
              </a:rPr>
              <a:t>Gesamtkunstwerk</a:t>
            </a:r>
            <a:r>
              <a:rPr lang="cs-CZ" dirty="0" smtClean="0">
                <a:latin typeface="Bookman Old Style" panose="02050604050505020204" pitchFamily="18" charset="0"/>
              </a:rPr>
              <a:t>)</a:t>
            </a:r>
          </a:p>
        </p:txBody>
      </p:sp>
      <p:pic>
        <p:nvPicPr>
          <p:cNvPr id="16392" name="Picture 8" descr="File:Signature Victor Horta 1900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0" y="1693863"/>
            <a:ext cx="2238375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4" name="Picture 10" descr="http://flandershistory.be/hort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300" y="242888"/>
            <a:ext cx="1536700" cy="2019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455613" y="2257425"/>
            <a:ext cx="106471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</a:pPr>
            <a:r>
              <a:rPr lang="cs-CZ" sz="1400" dirty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7</a:t>
            </a:r>
            <a:r>
              <a:rPr lang="cs-CZ" sz="14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. </a:t>
            </a:r>
            <a:r>
              <a:rPr lang="cs-CZ" sz="1400" dirty="0" smtClean="0">
                <a:solidFill>
                  <a:srgbClr val="000000"/>
                </a:solidFill>
                <a:cs typeface="Arial" panose="020B0604020202020204" pitchFamily="34" charset="0"/>
              </a:rPr>
              <a:t>▲, </a:t>
            </a:r>
            <a:r>
              <a:rPr lang="cs-CZ" sz="1400" dirty="0">
                <a:solidFill>
                  <a:srgbClr val="000000"/>
                </a:solidFill>
                <a:cs typeface="Arial" panose="020B0604020202020204" pitchFamily="34" charset="0"/>
              </a:rPr>
              <a:t>8</a:t>
            </a:r>
            <a:r>
              <a:rPr lang="cs-CZ" sz="1400" dirty="0" smtClean="0">
                <a:solidFill>
                  <a:srgbClr val="000000"/>
                </a:solidFill>
                <a:cs typeface="Arial" panose="020B0604020202020204" pitchFamily="34" charset="0"/>
              </a:rPr>
              <a:t>. </a:t>
            </a:r>
            <a:r>
              <a:rPr lang="cs-CZ" sz="14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►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199780" y="2911700"/>
            <a:ext cx="4992579" cy="136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90099"/>
              </a:buClr>
              <a:buSzPct val="120000"/>
              <a:buFont typeface="Courier New" panose="02070309020205020404" pitchFamily="49" charset="0"/>
              <a:buChar char="o"/>
              <a:defRPr sz="2400">
                <a:solidFill>
                  <a:schemeClr val="tx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90099"/>
              </a:buClr>
              <a:buFont typeface="Arial" panose="020B0604020202020204" pitchFamily="34" charset="0"/>
              <a:buChar char="‒"/>
              <a:defRPr sz="2400">
                <a:solidFill>
                  <a:schemeClr val="tx1"/>
                </a:solidFill>
                <a:latin typeface="Bookman Old Style" panose="02050604050505020204" pitchFamily="18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Bookman Old Style" panose="02050604050505020204" pitchFamily="18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Bookman Old Style" panose="02050604050505020204" pitchFamily="18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ookman Old Style" panose="02050604050505020204" pitchFamily="18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cs-CZ" kern="0" dirty="0" smtClean="0"/>
              <a:t>belgický secesní architekt</a:t>
            </a:r>
          </a:p>
          <a:p>
            <a:pPr eaLnBrk="1" hangingPunct="1">
              <a:lnSpc>
                <a:spcPct val="80000"/>
              </a:lnSpc>
            </a:pPr>
            <a:r>
              <a:rPr lang="cs-CZ" kern="0" dirty="0" smtClean="0"/>
              <a:t>byl jedním z průkopníků secese</a:t>
            </a:r>
          </a:p>
          <a:p>
            <a:pPr lvl="1" eaLnBrk="1" hangingPunct="1">
              <a:lnSpc>
                <a:spcPct val="80000"/>
              </a:lnSpc>
            </a:pPr>
            <a:r>
              <a:rPr lang="cs-CZ" kern="0" dirty="0" smtClean="0"/>
              <a:t>uplatňoval </a:t>
            </a:r>
            <a:r>
              <a:rPr lang="cs-CZ" kern="0" dirty="0"/>
              <a:t>volnější dispozici staveb a zaváděl nové materiály </a:t>
            </a:r>
          </a:p>
          <a:p>
            <a:pPr lvl="1" eaLnBrk="1" hangingPunct="1">
              <a:lnSpc>
                <a:spcPct val="80000"/>
              </a:lnSpc>
            </a:pPr>
            <a:endParaRPr lang="cs-CZ" kern="0" dirty="0" smtClean="0"/>
          </a:p>
        </p:txBody>
      </p:sp>
      <p:grpSp>
        <p:nvGrpSpPr>
          <p:cNvPr id="5" name="Group 4"/>
          <p:cNvGrpSpPr/>
          <p:nvPr/>
        </p:nvGrpSpPr>
        <p:grpSpPr>
          <a:xfrm>
            <a:off x="4852655" y="1565116"/>
            <a:ext cx="4051248" cy="3089313"/>
            <a:chOff x="4852655" y="1565116"/>
            <a:chExt cx="4051248" cy="3089313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852655" y="1565116"/>
              <a:ext cx="4051248" cy="27029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Rectangle 3"/>
            <p:cNvSpPr/>
            <p:nvPr/>
          </p:nvSpPr>
          <p:spPr>
            <a:xfrm>
              <a:off x="6012160" y="4285097"/>
              <a:ext cx="220727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latin typeface="Calisto MT" panose="02040603050505030304" pitchFamily="18" charset="0"/>
                </a:rPr>
                <a:t>9. Palác </a:t>
              </a:r>
              <a:r>
                <a:rPr lang="cs-CZ" dirty="0" err="1">
                  <a:latin typeface="Calisto MT" panose="02040603050505030304" pitchFamily="18" charset="0"/>
                </a:rPr>
                <a:t>Tassel</a:t>
              </a:r>
              <a:r>
                <a:rPr lang="cs-CZ" dirty="0">
                  <a:latin typeface="Calisto MT" panose="02040603050505030304" pitchFamily="18" charset="0"/>
                </a:rPr>
                <a:t>, </a:t>
              </a:r>
              <a:r>
                <a:rPr lang="cs-CZ" dirty="0" smtClean="0">
                  <a:latin typeface="Calisto MT" panose="02040603050505030304" pitchFamily="18" charset="0"/>
                </a:rPr>
                <a:t>1890</a:t>
              </a:r>
              <a:endParaRPr lang="cs-CZ" dirty="0">
                <a:latin typeface="Calisto MT" panose="0204060305050503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51600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7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7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2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75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75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uiExpand="1" build="p" autoUpdateAnimBg="0"/>
      <p:bldP spid="10" grpId="0"/>
      <p:bldP spid="12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 </a:t>
            </a:r>
            <a:r>
              <a:rPr lang="nl-NL" dirty="0" smtClean="0"/>
              <a:t>Henry van de Velde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(1863 – 1957)</a:t>
            </a:r>
          </a:p>
        </p:txBody>
      </p:sp>
      <p:sp>
        <p:nvSpPr>
          <p:cNvPr id="22531" name="Zástupný symbol pro obsah 1"/>
          <p:cNvSpPr>
            <a:spLocks noGrp="1"/>
          </p:cNvSpPr>
          <p:nvPr>
            <p:ph idx="1"/>
          </p:nvPr>
        </p:nvSpPr>
        <p:spPr>
          <a:xfrm>
            <a:off x="276083" y="3793033"/>
            <a:ext cx="4464050" cy="4525963"/>
          </a:xfrm>
        </p:spPr>
        <p:txBody>
          <a:bodyPr/>
          <a:lstStyle/>
          <a:p>
            <a:r>
              <a:rPr lang="cs-CZ" dirty="0" smtClean="0"/>
              <a:t>belgický malíř, návrhář a architekt</a:t>
            </a:r>
          </a:p>
          <a:p>
            <a:r>
              <a:rPr lang="en-US" dirty="0" err="1" smtClean="0"/>
              <a:t>jed</a:t>
            </a:r>
            <a:r>
              <a:rPr lang="cs-CZ" dirty="0" smtClean="0"/>
              <a:t>en</a:t>
            </a:r>
            <a:r>
              <a:rPr lang="en-US" dirty="0" smtClean="0"/>
              <a:t> z </a:t>
            </a:r>
            <a:r>
              <a:rPr lang="en-US" dirty="0" err="1" smtClean="0"/>
              <a:t>představitelů</a:t>
            </a:r>
            <a:r>
              <a:rPr lang="en-US" dirty="0" smtClean="0"/>
              <a:t> </a:t>
            </a:r>
            <a:r>
              <a:rPr lang="en-US" dirty="0" err="1" smtClean="0"/>
              <a:t>hnutí</a:t>
            </a:r>
            <a:r>
              <a:rPr lang="en-US" dirty="0" smtClean="0"/>
              <a:t> Art and Crafts</a:t>
            </a:r>
            <a:endParaRPr lang="cs-CZ" dirty="0" smtClean="0"/>
          </a:p>
          <a:p>
            <a:r>
              <a:rPr lang="cs-CZ" dirty="0" smtClean="0"/>
              <a:t>návrhy nábytku, kovových předmětů, textilií a knižních vazeb</a:t>
            </a:r>
          </a:p>
          <a:p>
            <a:endParaRPr lang="cs-CZ" dirty="0" smtClean="0"/>
          </a:p>
        </p:txBody>
      </p:sp>
      <p:grpSp>
        <p:nvGrpSpPr>
          <p:cNvPr id="22532" name="Skupina 2"/>
          <p:cNvGrpSpPr>
            <a:grpSpLocks/>
          </p:cNvGrpSpPr>
          <p:nvPr/>
        </p:nvGrpSpPr>
        <p:grpSpPr bwMode="auto">
          <a:xfrm>
            <a:off x="5220072" y="1502822"/>
            <a:ext cx="4297363" cy="4949825"/>
            <a:chOff x="4389202" y="1417638"/>
            <a:chExt cx="4297597" cy="4950232"/>
          </a:xfrm>
        </p:grpSpPr>
        <p:sp>
          <p:nvSpPr>
            <p:cNvPr id="26631" name="Obdélník 4"/>
            <p:cNvSpPr>
              <a:spLocks noChangeArrowheads="1"/>
            </p:cNvSpPr>
            <p:nvPr/>
          </p:nvSpPr>
          <p:spPr bwMode="auto">
            <a:xfrm>
              <a:off x="4389202" y="5998493"/>
              <a:ext cx="4297597" cy="369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cs-CZ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11. </a:t>
              </a:r>
              <a:r>
                <a:rPr lang="nl-NL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Chemnitz, </a:t>
              </a:r>
              <a:r>
                <a:rPr lang="cs-CZ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Německo</a:t>
              </a:r>
              <a:r>
                <a:rPr lang="nl-NL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: Villa Esche</a:t>
              </a:r>
              <a:endParaRPr lang="cs-CZ" sz="1800" dirty="0" smtClean="0">
                <a:solidFill>
                  <a:srgbClr val="000000"/>
                </a:solidFill>
                <a:latin typeface="Calisto MT" panose="02040603050505030304" pitchFamily="18" charset="0"/>
                <a:cs typeface="Arial" panose="020B0604020202020204" pitchFamily="34" charset="0"/>
              </a:endParaRPr>
            </a:p>
          </p:txBody>
        </p:sp>
        <p:pic>
          <p:nvPicPr>
            <p:cNvPr id="19463" name="Picture 7" descr="Soubor:Chemnitz Villa Esche Seite 2005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695607" y="1417638"/>
              <a:ext cx="3332343" cy="45263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Group 6"/>
          <p:cNvGrpSpPr/>
          <p:nvPr/>
        </p:nvGrpSpPr>
        <p:grpSpPr>
          <a:xfrm>
            <a:off x="210853" y="1196752"/>
            <a:ext cx="4572000" cy="2458864"/>
            <a:chOff x="-54104" y="879604"/>
            <a:chExt cx="4572000" cy="2458864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8019" y="879604"/>
              <a:ext cx="2538562" cy="181253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-54104" y="2692137"/>
              <a:ext cx="4572000" cy="64633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dirty="0" smtClean="0">
                  <a:latin typeface="Calisto MT" panose="02040603050505030304" pitchFamily="18" charset="0"/>
                </a:rPr>
                <a:t>10. Henry </a:t>
              </a:r>
              <a:r>
                <a:rPr lang="cs-CZ" dirty="0">
                  <a:latin typeface="Calisto MT" panose="02040603050505030304" pitchFamily="18" charset="0"/>
                </a:rPr>
                <a:t>Van de </a:t>
              </a:r>
              <a:r>
                <a:rPr lang="cs-CZ" dirty="0" err="1">
                  <a:latin typeface="Calisto MT" panose="02040603050505030304" pitchFamily="18" charset="0"/>
                </a:rPr>
                <a:t>Velde</a:t>
              </a:r>
              <a:r>
                <a:rPr lang="cs-CZ" dirty="0">
                  <a:latin typeface="Calisto MT" panose="02040603050505030304" pitchFamily="18" charset="0"/>
                </a:rPr>
                <a:t> </a:t>
              </a:r>
              <a:r>
                <a:rPr lang="cs-CZ" dirty="0" smtClean="0">
                  <a:latin typeface="Calisto MT" panose="02040603050505030304" pitchFamily="18" charset="0"/>
                </a:rPr>
                <a:t>v jeho ateliéru, </a:t>
              </a:r>
              <a:r>
                <a:rPr lang="cs-CZ" dirty="0" smtClean="0">
                  <a:latin typeface="Calisto MT" panose="02040603050505030304" pitchFamily="18" charset="0"/>
                </a:rPr>
                <a:t>Vý</a:t>
              </a:r>
              <a:r>
                <a:rPr lang="cs-CZ" dirty="0" smtClean="0">
                  <a:latin typeface="Calisto MT" panose="02040603050505030304" pitchFamily="18" charset="0"/>
                </a:rPr>
                <a:t>mar</a:t>
              </a:r>
              <a:r>
                <a:rPr lang="cs-CZ" dirty="0">
                  <a:latin typeface="Calisto MT" panose="02040603050505030304" pitchFamily="18" charset="0"/>
                </a:rPr>
                <a:t>. </a:t>
              </a:r>
              <a:r>
                <a:rPr lang="cs-CZ" dirty="0" smtClean="0">
                  <a:latin typeface="Calisto MT" panose="02040603050505030304" pitchFamily="18" charset="0"/>
                </a:rPr>
                <a:t>Fotografie Louis </a:t>
              </a:r>
              <a:r>
                <a:rPr lang="cs-CZ" dirty="0" err="1">
                  <a:latin typeface="Calisto MT" panose="02040603050505030304" pitchFamily="18" charset="0"/>
                </a:rPr>
                <a:t>Held</a:t>
              </a:r>
              <a:r>
                <a:rPr lang="cs-CZ" dirty="0">
                  <a:latin typeface="Calisto MT" panose="02040603050505030304" pitchFamily="18" charset="0"/>
                </a:rPr>
                <a:t>, 1910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138286" y="1475881"/>
            <a:ext cx="1330521" cy="2284108"/>
            <a:chOff x="4138286" y="1475881"/>
            <a:chExt cx="1330521" cy="228410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38286" y="1475881"/>
              <a:ext cx="1330521" cy="2044927"/>
            </a:xfrm>
            <a:prstGeom prst="rect">
              <a:avLst/>
            </a:prstGeom>
          </p:spPr>
        </p:pic>
        <p:sp>
          <p:nvSpPr>
            <p:cNvPr id="15" name="TextovéPole 9"/>
            <p:cNvSpPr txBox="1">
              <a:spLocks noChangeArrowheads="1"/>
            </p:cNvSpPr>
            <p:nvPr/>
          </p:nvSpPr>
          <p:spPr bwMode="auto">
            <a:xfrm>
              <a:off x="4915232" y="3421435"/>
              <a:ext cx="43794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6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12</a:t>
              </a:r>
              <a:endParaRPr lang="cs-CZ" sz="14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8917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2531" grpId="0" uiExpand="1" build="p" autoUpdateAnimBg="0" advAuto="50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Charles </a:t>
            </a:r>
            <a:r>
              <a:rPr lang="cs-CZ" sz="4400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Rennie</a:t>
            </a:r>
            <a:r>
              <a:rPr lang="cs-CZ" sz="4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Mackintosh </a:t>
            </a:r>
            <a:br>
              <a:rPr lang="cs-CZ" sz="4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(1868 – 1928)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116162" y="1562894"/>
            <a:ext cx="5329237" cy="37322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100" dirty="0" smtClean="0">
                <a:latin typeface="Bookman Old Style" panose="02050604050505020204" pitchFamily="18" charset="0"/>
              </a:rPr>
              <a:t>skotský architekt a designer</a:t>
            </a:r>
          </a:p>
          <a:p>
            <a:pPr eaLnBrk="1" hangingPunct="1">
              <a:lnSpc>
                <a:spcPct val="80000"/>
              </a:lnSpc>
            </a:pPr>
            <a:r>
              <a:rPr lang="cs-CZ" sz="2100" dirty="0" smtClean="0">
                <a:latin typeface="Bookman Old Style" panose="02050604050505020204" pitchFamily="18" charset="0"/>
              </a:rPr>
              <a:t>je zakladatelskou osobností geometrického proudu secese</a:t>
            </a:r>
          </a:p>
          <a:p>
            <a:pPr eaLnBrk="1" hangingPunct="1">
              <a:lnSpc>
                <a:spcPct val="80000"/>
              </a:lnSpc>
            </a:pPr>
            <a:r>
              <a:rPr lang="cs-CZ" sz="2100" dirty="0" smtClean="0">
                <a:latin typeface="Bookman Old Style" panose="02050604050505020204" pitchFamily="18" charset="0"/>
              </a:rPr>
              <a:t>jeho stěžejní dílo SCHOOL OF ART v Glasgow je inspirováno papírovými stěnami japonské tradiční architektury a je bez dekoru</a:t>
            </a:r>
          </a:p>
          <a:p>
            <a:pPr eaLnBrk="1" hangingPunct="1">
              <a:lnSpc>
                <a:spcPct val="80000"/>
              </a:lnSpc>
            </a:pPr>
            <a:r>
              <a:rPr lang="cs-CZ" sz="2100" dirty="0" smtClean="0">
                <a:latin typeface="Bookman Old Style" panose="02050604050505020204" pitchFamily="18" charset="0"/>
              </a:rPr>
              <a:t>secesní charakter se projevuje jen v asymetričnosti a prohnuté zdi zábradlí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6301691" y="1052736"/>
            <a:ext cx="2445188" cy="3473021"/>
            <a:chOff x="5940152" y="1628800"/>
            <a:chExt cx="3194566" cy="4876941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40152" y="1628800"/>
              <a:ext cx="2978359" cy="441238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28678" name="TextovéPole 3"/>
            <p:cNvSpPr txBox="1">
              <a:spLocks noChangeArrowheads="1"/>
            </p:cNvSpPr>
            <p:nvPr/>
          </p:nvSpPr>
          <p:spPr bwMode="auto">
            <a:xfrm>
              <a:off x="8604448" y="6073549"/>
              <a:ext cx="530270" cy="432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13</a:t>
              </a:r>
            </a:p>
          </p:txBody>
        </p:sp>
      </p:grp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692785" y="4396982"/>
            <a:ext cx="2865249" cy="2194323"/>
            <a:chOff x="6209932" y="4576481"/>
            <a:chExt cx="2865249" cy="2194036"/>
          </a:xfrm>
        </p:grpSpPr>
        <p:pic>
          <p:nvPicPr>
            <p:cNvPr id="8" name="Picture 2" descr="http://blog.makedesignedobjects.com/wp-content/uploads/2010/09/mackintosh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704771" y="4576481"/>
              <a:ext cx="2370410" cy="219403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3"/>
            <p:cNvSpPr txBox="1">
              <a:spLocks noChangeArrowheads="1"/>
            </p:cNvSpPr>
            <p:nvPr/>
          </p:nvSpPr>
          <p:spPr bwMode="auto">
            <a:xfrm>
              <a:off x="6209932" y="6462780"/>
              <a:ext cx="405880" cy="307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14</a:t>
              </a:r>
            </a:p>
          </p:txBody>
        </p:sp>
      </p:grp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3724463" y="4470827"/>
            <a:ext cx="5329237" cy="3732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90099"/>
              </a:buClr>
              <a:buSzPct val="120000"/>
              <a:buFont typeface="Courier New" panose="02070309020205020404" pitchFamily="49" charset="0"/>
              <a:buChar char="o"/>
              <a:defRPr sz="2400">
                <a:solidFill>
                  <a:schemeClr val="tx1"/>
                </a:solidFill>
                <a:latin typeface="Bookman Old Style" panose="020506040505050202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90099"/>
              </a:buClr>
              <a:buFont typeface="Arial" panose="020B0604020202020204" pitchFamily="34" charset="0"/>
              <a:buChar char="‒"/>
              <a:defRPr sz="2400">
                <a:solidFill>
                  <a:schemeClr val="tx1"/>
                </a:solidFill>
                <a:latin typeface="Bookman Old Style" panose="02050604050505020204" pitchFamily="18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Bookman Old Style" panose="02050604050505020204" pitchFamily="18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Bookman Old Style" panose="02050604050505020204" pitchFamily="18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Bookman Old Style" panose="02050604050505020204" pitchFamily="18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cs-CZ" sz="2100" kern="0" dirty="0" smtClean="0"/>
              <a:t>jeho nábytek v strohých, pravoúhlých tvarech se dodnes vyrábí v replikách</a:t>
            </a:r>
          </a:p>
          <a:p>
            <a:pPr eaLnBrk="1" hangingPunct="1">
              <a:lnSpc>
                <a:spcPct val="80000"/>
              </a:lnSpc>
            </a:pPr>
            <a:r>
              <a:rPr lang="cs-CZ" sz="2100" kern="0" dirty="0" smtClean="0"/>
              <a:t>kladl důraz na charakter materiálů a způsob rozvržení prostorů se zřetelem na jejich určení</a:t>
            </a:r>
          </a:p>
        </p:txBody>
      </p:sp>
    </p:spTree>
    <p:extLst>
      <p:ext uri="{BB962C8B-B14F-4D97-AF65-F5344CB8AC3E}">
        <p14:creationId xmlns:p14="http://schemas.microsoft.com/office/powerpoint/2010/main" val="40113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-107950" y="188913"/>
            <a:ext cx="9251950" cy="941387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rgbClr val="000074"/>
                </a:solidFill>
              </a:rPr>
              <a:t>Budova umělecké školy v Glasgow,1896-99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204668" y="1557338"/>
            <a:ext cx="6895724" cy="5211277"/>
            <a:chOff x="962025" y="1131364"/>
            <a:chExt cx="7410364" cy="563843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62025" y="1131364"/>
              <a:ext cx="7219698" cy="530573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9701" name="TextovéPole 3"/>
            <p:cNvSpPr txBox="1">
              <a:spLocks noChangeArrowheads="1"/>
            </p:cNvSpPr>
            <p:nvPr/>
          </p:nvSpPr>
          <p:spPr bwMode="auto">
            <a:xfrm>
              <a:off x="7936217" y="6436789"/>
              <a:ext cx="436172" cy="333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4179958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156" y="1417638"/>
            <a:ext cx="6967438" cy="1735138"/>
          </a:xfrm>
        </p:spPr>
        <p:txBody>
          <a:bodyPr/>
          <a:lstStyle/>
          <a:p>
            <a:r>
              <a:rPr lang="cs-CZ" dirty="0" smtClean="0"/>
              <a:t>česko-rakouský architekt, designér a malíř</a:t>
            </a:r>
          </a:p>
          <a:p>
            <a:r>
              <a:rPr lang="cs-CZ" dirty="0" smtClean="0"/>
              <a:t>pracoval s kovem, textiliemi a grafikou</a:t>
            </a:r>
          </a:p>
          <a:p>
            <a:r>
              <a:rPr lang="cs-CZ" dirty="0" smtClean="0"/>
              <a:t>byl důležitou osobností secesního hnutí ve Vídni</a:t>
            </a:r>
          </a:p>
        </p:txBody>
      </p:sp>
      <p:grpSp>
        <p:nvGrpSpPr>
          <p:cNvPr id="10" name="Group 9"/>
          <p:cNvGrpSpPr>
            <a:grpSpLocks/>
          </p:cNvGrpSpPr>
          <p:nvPr/>
        </p:nvGrpSpPr>
        <p:grpSpPr bwMode="auto">
          <a:xfrm>
            <a:off x="6893371" y="896938"/>
            <a:ext cx="2143125" cy="2274887"/>
            <a:chOff x="6941656" y="846138"/>
            <a:chExt cx="2069286" cy="2439237"/>
          </a:xfrm>
        </p:grpSpPr>
        <p:pic>
          <p:nvPicPr>
            <p:cNvPr id="4100" name="Picture 4" descr="Soubor:Joseph Maria Olbrich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1656" y="846138"/>
              <a:ext cx="2069286" cy="2439237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782" name="TextovéPole 3"/>
            <p:cNvSpPr txBox="1">
              <a:spLocks noChangeArrowheads="1"/>
            </p:cNvSpPr>
            <p:nvPr/>
          </p:nvSpPr>
          <p:spPr bwMode="auto">
            <a:xfrm>
              <a:off x="8516801" y="2943022"/>
              <a:ext cx="391896" cy="3300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16</a:t>
              </a: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/>
              <a:t>Joseph Maria </a:t>
            </a:r>
            <a:r>
              <a:rPr lang="cs-CZ" dirty="0" err="1" smtClean="0"/>
              <a:t>Olbrich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(1867 – 1908)</a:t>
            </a:r>
            <a:endParaRPr lang="cs-CZ" sz="3200" dirty="0">
              <a:solidFill>
                <a:schemeClr val="tx1"/>
              </a:solidFill>
              <a:effectLst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452438" y="2789238"/>
            <a:ext cx="6118225" cy="4105275"/>
            <a:chOff x="451910" y="2789681"/>
            <a:chExt cx="6118753" cy="4105275"/>
          </a:xfrm>
        </p:grpSpPr>
        <p:grpSp>
          <p:nvGrpSpPr>
            <p:cNvPr id="32777" name="Group 10"/>
            <p:cNvGrpSpPr>
              <a:grpSpLocks/>
            </p:cNvGrpSpPr>
            <p:nvPr/>
          </p:nvGrpSpPr>
          <p:grpSpPr bwMode="auto">
            <a:xfrm>
              <a:off x="451910" y="2789681"/>
              <a:ext cx="5185222" cy="4105275"/>
              <a:chOff x="457200" y="2769106"/>
              <a:chExt cx="5185023" cy="4104093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7200" y="2769106"/>
                <a:ext cx="5185023" cy="410409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32780" name="TextovéPole 3"/>
              <p:cNvSpPr txBox="1">
                <a:spLocks noChangeArrowheads="1"/>
              </p:cNvSpPr>
              <p:nvPr/>
            </p:nvSpPr>
            <p:spPr bwMode="auto">
              <a:xfrm>
                <a:off x="5011833" y="6152504"/>
                <a:ext cx="405899" cy="3076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0" hangingPunct="0">
                  <a:spcBef>
                    <a:spcPct val="0"/>
                  </a:spcBef>
                  <a:buFontTx/>
                  <a:buNone/>
                </a:pPr>
                <a:r>
                  <a:rPr lang="cs-CZ" sz="1400" dirty="0" smtClean="0">
                    <a:solidFill>
                      <a:srgbClr val="000000"/>
                    </a:solidFill>
                    <a:latin typeface="Bookman Old Style" panose="02050604050505020204" pitchFamily="18" charset="0"/>
                    <a:cs typeface="Arial" panose="020B0604020202020204" pitchFamily="34" charset="0"/>
                  </a:rPr>
                  <a:t>17</a:t>
                </a:r>
              </a:p>
            </p:txBody>
          </p:sp>
        </p:grpSp>
        <p:sp>
          <p:nvSpPr>
            <p:cNvPr id="9" name="Rectangle 8"/>
            <p:cNvSpPr/>
            <p:nvPr/>
          </p:nvSpPr>
          <p:spPr>
            <a:xfrm>
              <a:off x="826592" y="6390131"/>
              <a:ext cx="5744071" cy="460375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it-IT" sz="2400" kern="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anose="02050604050505020204" pitchFamily="18" charset="0"/>
                  <a:cs typeface="Arial" panose="020B0604020202020204" pitchFamily="34" charset="0"/>
                </a:rPr>
                <a:t>Budova secese</a:t>
              </a:r>
              <a:r>
                <a:rPr lang="cs-CZ" sz="2400" kern="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anose="02050604050505020204" pitchFamily="18" charset="0"/>
                  <a:cs typeface="Arial" panose="020B0604020202020204" pitchFamily="34" charset="0"/>
                </a:rPr>
                <a:t>,</a:t>
              </a:r>
              <a:r>
                <a:rPr lang="it-IT" sz="2400" kern="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anose="02050604050505020204" pitchFamily="18" charset="0"/>
                  <a:cs typeface="Arial" panose="020B0604020202020204" pitchFamily="34" charset="0"/>
                </a:rPr>
                <a:t> Vídeň 1898</a:t>
              </a:r>
              <a:endParaRPr lang="cs-CZ" sz="1100" dirty="0">
                <a:solidFill>
                  <a:srgbClr val="000000"/>
                </a:solidFill>
                <a:latin typeface="Blackadder ITC" panose="04020505051007020D02" pitchFamily="82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4"/>
          <p:cNvGrpSpPr>
            <a:grpSpLocks/>
          </p:cNvGrpSpPr>
          <p:nvPr/>
        </p:nvGrpSpPr>
        <p:grpSpPr bwMode="auto">
          <a:xfrm>
            <a:off x="5824537" y="3076575"/>
            <a:ext cx="2859117" cy="3541677"/>
            <a:chOff x="5599365" y="3055814"/>
            <a:chExt cx="2917951" cy="3430431"/>
          </a:xfrm>
        </p:grpSpPr>
        <p:pic>
          <p:nvPicPr>
            <p:cNvPr id="4098" name="Picture 2" descr="http://upload.wikimedia.org/wikipedia/commons/6/69/Secession_Vienna_June_2006_005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599365" y="3055814"/>
              <a:ext cx="2499917" cy="333205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776" name="TextovéPole 3"/>
            <p:cNvSpPr txBox="1">
              <a:spLocks noChangeArrowheads="1"/>
            </p:cNvSpPr>
            <p:nvPr/>
          </p:nvSpPr>
          <p:spPr bwMode="auto">
            <a:xfrm>
              <a:off x="8103084" y="6188135"/>
              <a:ext cx="414232" cy="298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46766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Hector </a:t>
            </a:r>
            <a:r>
              <a:rPr lang="cs-CZ" dirty="0" err="1" smtClean="0"/>
              <a:t>Guimard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(1867 – 1942)</a:t>
            </a:r>
          </a:p>
        </p:txBody>
      </p:sp>
      <p:sp>
        <p:nvSpPr>
          <p:cNvPr id="79875" name="Content Placeholder 2"/>
          <p:cNvSpPr>
            <a:spLocks noGrp="1"/>
          </p:cNvSpPr>
          <p:nvPr>
            <p:ph idx="1"/>
          </p:nvPr>
        </p:nvSpPr>
        <p:spPr>
          <a:xfrm>
            <a:off x="179958" y="1454150"/>
            <a:ext cx="4824090" cy="364172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latin typeface="Bookman Old Style" panose="02050604050505020204" pitchFamily="18" charset="0"/>
              </a:rPr>
              <a:t>francouzský architekt</a:t>
            </a:r>
          </a:p>
          <a:p>
            <a:pPr>
              <a:defRPr/>
            </a:pPr>
            <a:r>
              <a:rPr lang="cs-CZ" dirty="0" smtClean="0">
                <a:latin typeface="Bookman Old Style" panose="02050604050505020204" pitchFamily="18" charset="0"/>
              </a:rPr>
              <a:t>působil na přelomu 19. a 20. století v Paříži, kde vytvořil mnoho staveb</a:t>
            </a:r>
          </a:p>
          <a:p>
            <a:pPr>
              <a:defRPr/>
            </a:pPr>
            <a:r>
              <a:rPr lang="cs-CZ" dirty="0" smtClean="0">
                <a:latin typeface="Bookman Old Style" panose="02050604050505020204" pitchFamily="18" charset="0"/>
              </a:rPr>
              <a:t>k </a:t>
            </a:r>
            <a:r>
              <a:rPr lang="cs-CZ" dirty="0">
                <a:latin typeface="Bookman Old Style" panose="02050604050505020204" pitchFamily="18" charset="0"/>
              </a:rPr>
              <a:t>jeho nejznámějším dílům </a:t>
            </a:r>
            <a:r>
              <a:rPr lang="cs-CZ" dirty="0" smtClean="0">
                <a:latin typeface="Bookman Old Style" panose="02050604050505020204" pitchFamily="18" charset="0"/>
              </a:rPr>
              <a:t>patří vstupy do stanic zdejšího metra</a:t>
            </a:r>
          </a:p>
          <a:p>
            <a:pPr lvl="1">
              <a:defRPr/>
            </a:pPr>
            <a:r>
              <a:rPr lang="cs-CZ" sz="2000" dirty="0">
                <a:latin typeface="Bookman Old Style" panose="02050604050505020204" pitchFamily="18" charset="0"/>
              </a:rPr>
              <a:t>vegetabilní kovové prvky a dekorativní užití písma</a:t>
            </a:r>
          </a:p>
          <a:p>
            <a:pPr marL="457200" lvl="1" indent="0">
              <a:buFontTx/>
              <a:buNone/>
              <a:defRPr/>
            </a:pPr>
            <a:endParaRPr lang="cs-CZ" sz="2400" dirty="0" smtClean="0"/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5219700" y="1773238"/>
            <a:ext cx="3673479" cy="4895852"/>
            <a:chOff x="5220072" y="1772816"/>
            <a:chExt cx="3673850" cy="4896590"/>
          </a:xfrm>
        </p:grpSpPr>
        <p:pic>
          <p:nvPicPr>
            <p:cNvPr id="7170" name="Picture 2" descr="http://upload.wikimedia.org/wikipedia/commons/5/5f/La_station_art_nouveau_de_la_porte_Dauphine_%28Hector_Guimard%29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220072" y="1772816"/>
              <a:ext cx="3592876" cy="460920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801" name="TextovéPole 3"/>
            <p:cNvSpPr txBox="1">
              <a:spLocks noChangeArrowheads="1"/>
            </p:cNvSpPr>
            <p:nvPr/>
          </p:nvSpPr>
          <p:spPr bwMode="auto">
            <a:xfrm>
              <a:off x="8488001" y="6361583"/>
              <a:ext cx="405921" cy="3078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19</a:t>
              </a:r>
            </a:p>
          </p:txBody>
        </p:sp>
      </p:grp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116013" y="4978400"/>
            <a:ext cx="3141671" cy="1835140"/>
            <a:chOff x="1115616" y="4941168"/>
            <a:chExt cx="3142260" cy="1834714"/>
          </a:xfrm>
        </p:grpSpPr>
        <p:pic>
          <p:nvPicPr>
            <p:cNvPr id="7172" name="Picture 4" descr="File:Guimard subway escutcheons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15616" y="4941168"/>
              <a:ext cx="2808813" cy="17648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799" name="TextovéPole 3"/>
            <p:cNvSpPr txBox="1">
              <a:spLocks noChangeArrowheads="1"/>
            </p:cNvSpPr>
            <p:nvPr/>
          </p:nvSpPr>
          <p:spPr bwMode="auto">
            <a:xfrm>
              <a:off x="3851920" y="6468176"/>
              <a:ext cx="405956" cy="3077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5979945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987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323850" y="2060575"/>
            <a:ext cx="8569325" cy="4537075"/>
          </a:xfrm>
        </p:spPr>
        <p:txBody>
          <a:bodyPr/>
          <a:lstStyle/>
          <a:p>
            <a:pPr marL="0" indent="0">
              <a:buFont typeface="Courier New" panose="02070309020205020404" pitchFamily="49" charset="0"/>
              <a:buNone/>
            </a:pPr>
            <a:r>
              <a:rPr lang="cs-CZ" sz="2000" dirty="0" smtClean="0">
                <a:hlinkClick r:id="rId2"/>
              </a:rPr>
              <a:t>http://tvstav.cz/prehrat-video/2151-antonio-gaudi-svet-slavi-160-let-od-narozeni-spanelskeho-architekta-1</a:t>
            </a:r>
            <a:endParaRPr lang="cs-CZ" sz="2000" dirty="0" smtClean="0"/>
          </a:p>
          <a:p>
            <a:pPr marL="0" indent="0">
              <a:buFont typeface="Courier New" panose="02070309020205020404" pitchFamily="49" charset="0"/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Které město je spojováno s osobností A. </a:t>
            </a:r>
            <a:r>
              <a:rPr lang="cs-CZ" sz="2000" dirty="0" err="1" smtClean="0"/>
              <a:t>Gaudího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Kterým architektonickým slohem byl nejvíce ovlivněn v jeho rané tvorbě?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 čem spočívala originalita jeho staveb?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Jakou roli sehrál v jeho tvůrčím i osobním životě hrabě </a:t>
            </a:r>
            <a:r>
              <a:rPr lang="cs-CZ" sz="2000" dirty="0" err="1" smtClean="0"/>
              <a:t>Eusebi</a:t>
            </a:r>
            <a:r>
              <a:rPr lang="cs-CZ" sz="2000" dirty="0" smtClean="0"/>
              <a:t> Güell</a:t>
            </a:r>
            <a:r>
              <a:rPr lang="cs-CZ" sz="2000" dirty="0" smtClean="0">
                <a:latin typeface="Book Antiqua" panose="02040602050305030304" pitchFamily="18" charset="0"/>
              </a:rPr>
              <a:t>;</a:t>
            </a:r>
            <a:r>
              <a:rPr lang="cs-CZ" sz="2000" dirty="0" smtClean="0"/>
              <a:t> které stavby mu například pomohl realizovat?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se jmenuje jeho nejvýznačnější stavba – katedrála v Barceloně? Kdy byla postavena a v jakém slohu? Co jste se o ní ještě dozvěděli?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9810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2400" dirty="0" smtClean="0"/>
              <a:t>Prohlédněte si následující ukázku o španělském architektovi Antoniu </a:t>
            </a:r>
            <a:r>
              <a:rPr lang="cs-CZ" sz="2400" dirty="0" err="1" smtClean="0"/>
              <a:t>Gaudím</a:t>
            </a:r>
            <a:r>
              <a:rPr lang="cs-CZ" sz="2400" dirty="0" smtClean="0"/>
              <a:t> a odpovězte na otázky: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57175"/>
            <a:ext cx="822960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kern="0" dirty="0" smtClean="0">
                <a:solidFill>
                  <a:srgbClr val="990099"/>
                </a:solidFill>
              </a:rPr>
              <a:t>Interaktivní úkol</a:t>
            </a:r>
            <a:endParaRPr lang="cs-CZ" kern="0" dirty="0">
              <a:solidFill>
                <a:srgbClr val="99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7711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>
              <a:defRPr/>
            </a:pPr>
            <a:r>
              <a:rPr lang="cs-CZ" sz="3600" dirty="0" smtClean="0"/>
              <a:t>Řešení úkolu:</a:t>
            </a:r>
            <a:endParaRPr lang="cs-CZ" sz="3600" dirty="0"/>
          </a:p>
        </p:txBody>
      </p:sp>
      <p:sp>
        <p:nvSpPr>
          <p:cNvPr id="3584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761038"/>
          </a:xfrm>
        </p:spPr>
        <p:txBody>
          <a:bodyPr/>
          <a:lstStyle/>
          <a:p>
            <a:pPr marL="457200" indent="-457200">
              <a:buFontTx/>
              <a:buAutoNum type="arabicPeriod"/>
            </a:pPr>
            <a:r>
              <a:rPr lang="cs-CZ" sz="2200" dirty="0" smtClean="0"/>
              <a:t>Barcelona – centrum Katalánska.</a:t>
            </a:r>
          </a:p>
          <a:p>
            <a:pPr marL="457200" indent="-457200">
              <a:buFontTx/>
              <a:buAutoNum type="arabicPeriod"/>
            </a:pPr>
            <a:r>
              <a:rPr lang="cs-CZ" sz="2200" dirty="0" smtClean="0"/>
              <a:t>Po studiích ovlivněn gotikou (byl silně věřící), později secesí.</a:t>
            </a:r>
          </a:p>
          <a:p>
            <a:pPr marL="457200" indent="-457200">
              <a:buFontTx/>
              <a:buAutoNum type="arabicPeriod"/>
            </a:pPr>
            <a:r>
              <a:rPr lang="cs-CZ" sz="2200" dirty="0" smtClean="0"/>
              <a:t>Charakteristická je plasticita fasád jeho staveb i dalších prvků umístěných v exteriéru </a:t>
            </a:r>
            <a:r>
              <a:rPr lang="cs-CZ" sz="2200" dirty="0" smtClean="0">
                <a:latin typeface="Book Antiqua" panose="02040602050305030304" pitchFamily="18" charset="0"/>
              </a:rPr>
              <a:t>→</a:t>
            </a:r>
            <a:r>
              <a:rPr lang="cs-CZ" sz="2200" dirty="0" smtClean="0"/>
              <a:t> vyvolání pocitu určitého pohybu, fantasknosti a napětí. Stavby připomínají svým pojetím sochařská díla a byly finančně náročné.</a:t>
            </a:r>
          </a:p>
          <a:p>
            <a:pPr marL="457200" indent="-457200">
              <a:buFontTx/>
              <a:buAutoNum type="arabicPeriod"/>
            </a:pPr>
            <a:r>
              <a:rPr lang="cs-CZ" sz="2200" dirty="0" smtClean="0"/>
              <a:t>Spojovala je mnohaletá spolupráce a celoživotní přátelství. Realizovány např. tyto stavby: Park Güell, Terezínská kolej, bytové domy Casa </a:t>
            </a:r>
            <a:r>
              <a:rPr lang="cs-CZ" sz="2200" dirty="0" err="1" smtClean="0"/>
              <a:t>Batló</a:t>
            </a:r>
            <a:r>
              <a:rPr lang="cs-CZ" sz="2200" dirty="0" smtClean="0"/>
              <a:t>, Casa Milá…</a:t>
            </a:r>
          </a:p>
          <a:p>
            <a:pPr marL="457200" indent="-457200">
              <a:buFontTx/>
              <a:buAutoNum type="arabicPeriod"/>
            </a:pPr>
            <a:r>
              <a:rPr lang="cs-CZ" sz="2200" dirty="0" err="1" smtClean="0"/>
              <a:t>Sagrada</a:t>
            </a:r>
            <a:r>
              <a:rPr lang="cs-CZ" sz="2200" dirty="0" smtClean="0"/>
              <a:t> </a:t>
            </a:r>
            <a:r>
              <a:rPr lang="cs-CZ" sz="2200" dirty="0" err="1" smtClean="0"/>
              <a:t>Familia</a:t>
            </a:r>
            <a:r>
              <a:rPr lang="cs-CZ" sz="2200" dirty="0" smtClean="0"/>
              <a:t> – neogotická katedrála, výstavba započata roku 1884 a trvá dodnes</a:t>
            </a:r>
            <a:r>
              <a:rPr lang="cs-CZ" sz="2200" dirty="0" smtClean="0">
                <a:latin typeface="Book Antiqua" panose="02040602050305030304" pitchFamily="18" charset="0"/>
              </a:rPr>
              <a:t>; </a:t>
            </a:r>
            <a:r>
              <a:rPr lang="cs-CZ" sz="2200" dirty="0" err="1" smtClean="0"/>
              <a:t>Gaudí</a:t>
            </a:r>
            <a:r>
              <a:rPr lang="cs-CZ" sz="2200" dirty="0" smtClean="0"/>
              <a:t> na ní pracoval posledních15 let života</a:t>
            </a:r>
            <a:r>
              <a:rPr lang="cs-CZ" sz="2200" dirty="0" smtClean="0">
                <a:latin typeface="Book Antiqua" panose="02040602050305030304" pitchFamily="18" charset="0"/>
              </a:rPr>
              <a:t>;</a:t>
            </a:r>
            <a:r>
              <a:rPr lang="cs-CZ" sz="2200" dirty="0" smtClean="0"/>
              <a:t> předpoklad dokončení mezi léty 2026 – 2028</a:t>
            </a:r>
            <a:r>
              <a:rPr lang="cs-CZ" sz="2200" dirty="0" smtClean="0">
                <a:latin typeface="Book Antiqua" panose="02040602050305030304" pitchFamily="18" charset="0"/>
              </a:rPr>
              <a:t>;</a:t>
            </a:r>
            <a:r>
              <a:rPr lang="cs-CZ" sz="2200" dirty="0" smtClean="0"/>
              <a:t> má18 věží, je na seznamu památek UNESCO…</a:t>
            </a:r>
          </a:p>
        </p:txBody>
      </p:sp>
    </p:spTree>
    <p:extLst>
      <p:ext uri="{BB962C8B-B14F-4D97-AF65-F5344CB8AC3E}">
        <p14:creationId xmlns:p14="http://schemas.microsoft.com/office/powerpoint/2010/main" val="288228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fornian FB" pitchFamily="18" charset="0"/>
              </a:rPr>
              <a:t/>
            </a:r>
            <a:br>
              <a:rPr lang="cs-CZ" sz="40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fornian FB" pitchFamily="18" charset="0"/>
              </a:rPr>
            </a:br>
            <a:r>
              <a:rPr lang="cs-CZ" sz="4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Antonio </a:t>
            </a:r>
            <a:r>
              <a:rPr lang="cs-CZ" sz="44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G</a:t>
            </a:r>
            <a:r>
              <a:rPr lang="cs-CZ" sz="4400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audí</a:t>
            </a:r>
            <a:r>
              <a:rPr lang="cs-CZ" sz="4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4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4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(1852 – 1926)</a:t>
            </a:r>
            <a:br>
              <a:rPr lang="cs-CZ" sz="3200" b="0" dirty="0" smtClean="0">
                <a:solidFill>
                  <a:schemeClr val="tx1"/>
                </a:solidFill>
                <a:effectLst/>
              </a:rPr>
            </a:br>
            <a:endParaRPr lang="cs-CZ" sz="3600" b="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600200"/>
            <a:ext cx="4968875" cy="4924425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Clr>
                <a:srgbClr val="6699FF"/>
              </a:buClr>
              <a:defRPr/>
            </a:pPr>
            <a:endParaRPr lang="cs-CZ" sz="1400" b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katalánský architekt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Barcelona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nesnažil </a:t>
            </a:r>
            <a:r>
              <a:rPr lang="cs-CZ" sz="2800" dirty="0"/>
              <a:t>se napodobit žádný jiný </a:t>
            </a:r>
            <a:r>
              <a:rPr lang="cs-CZ" sz="2800" dirty="0" smtClean="0"/>
              <a:t>styl, byl naprosto originální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inspirace přírodou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organické tvary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kombinace různých materiálů – cihly, železobeton i přírodní kámen, porcelán, glazovaná keramika…</a:t>
            </a:r>
          </a:p>
        </p:txBody>
      </p:sp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8407400" y="5514975"/>
            <a:ext cx="40588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</a:pPr>
            <a:r>
              <a:rPr lang="cs-CZ" sz="14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21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778" y="5720555"/>
            <a:ext cx="2795587" cy="42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3"/>
          <p:cNvSpPr txBox="1">
            <a:spLocks noChangeArrowheads="1"/>
          </p:cNvSpPr>
          <p:nvPr/>
        </p:nvSpPr>
        <p:spPr bwMode="auto">
          <a:xfrm>
            <a:off x="8407400" y="6042221"/>
            <a:ext cx="40588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</a:pPr>
            <a:r>
              <a:rPr lang="cs-CZ" sz="14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22</a:t>
            </a:r>
          </a:p>
        </p:txBody>
      </p:sp>
      <p:pic>
        <p:nvPicPr>
          <p:cNvPr id="22537" name="Picture 9" descr="https://upload.wikimedia.org/wikipedia/commons/4/42/Antoni_gaud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3113" y="1835150"/>
            <a:ext cx="2822575" cy="3679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63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7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 autoUpdateAnimBg="0" advAuto="500"/>
      <p:bldP spid="5" grpId="0" autoUpdateAnimBg="0"/>
      <p:bldP spid="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3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941388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Californian FB" pitchFamily="18" charset="0"/>
              </a:rPr>
              <a:t>Chrám </a:t>
            </a:r>
            <a:r>
              <a:rPr lang="cs-CZ" b="1" dirty="0" err="1" smtClean="0">
                <a:latin typeface="Californian FB" pitchFamily="18" charset="0"/>
              </a:rPr>
              <a:t>Sagrada</a:t>
            </a:r>
            <a:r>
              <a:rPr lang="cs-CZ" b="1" dirty="0" smtClean="0">
                <a:latin typeface="Californian FB" pitchFamily="18" charset="0"/>
              </a:rPr>
              <a:t> </a:t>
            </a:r>
            <a:r>
              <a:rPr lang="cs-CZ" b="1" dirty="0" err="1" smtClean="0">
                <a:latin typeface="Californian FB" pitchFamily="18" charset="0"/>
              </a:rPr>
              <a:t>Familia</a:t>
            </a:r>
            <a:endParaRPr lang="cs-CZ" b="1" dirty="0" smtClean="0">
              <a:latin typeface="Californian FB" pitchFamily="18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322" y="1577975"/>
            <a:ext cx="4392166" cy="478631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400" dirty="0" smtClean="0">
                <a:latin typeface="Bookman Old Style" panose="02050604050505020204" pitchFamily="18" charset="0"/>
              </a:rPr>
              <a:t>nachází se v Barceloně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400" dirty="0" smtClean="0">
                <a:latin typeface="Bookman Old Style" panose="02050604050505020204" pitchFamily="18" charset="0"/>
              </a:rPr>
              <a:t>pracoval na něm od </a:t>
            </a:r>
            <a:r>
              <a:rPr lang="cs-CZ" sz="2400" dirty="0" smtClean="0">
                <a:latin typeface="Bookman Old Style" panose="02050604050505020204" pitchFamily="18" charset="0"/>
              </a:rPr>
              <a:t>roku 1883 </a:t>
            </a:r>
            <a:r>
              <a:rPr lang="cs-CZ" sz="2400" dirty="0" smtClean="0">
                <a:latin typeface="Bookman Old Style" panose="02050604050505020204" pitchFamily="18" charset="0"/>
              </a:rPr>
              <a:t>až do své smrti roku 1926, práce pokračují dodnes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400" dirty="0" smtClean="0">
                <a:latin typeface="Bookman Old Style" panose="02050604050505020204" pitchFamily="18" charset="0"/>
              </a:rPr>
              <a:t>toto neobyčejné stavební dílo mělo podnítit návrat k učení římskokatolické církve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400" dirty="0" smtClean="0">
                <a:latin typeface="Bookman Old Style" panose="02050604050505020204" pitchFamily="18" charset="0"/>
              </a:rPr>
              <a:t>katedrála je velmi bohatá na křesťanské symboly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400" dirty="0" smtClean="0">
                <a:latin typeface="Bookman Old Style" panose="02050604050505020204" pitchFamily="18" charset="0"/>
              </a:rPr>
              <a:t>má představovat Krista obklopeného apoštoly, evangelisty a Pannou Marií</a:t>
            </a:r>
          </a:p>
        </p:txBody>
      </p:sp>
      <p:grpSp>
        <p:nvGrpSpPr>
          <p:cNvPr id="7" name="Skupina 3"/>
          <p:cNvGrpSpPr/>
          <p:nvPr/>
        </p:nvGrpSpPr>
        <p:grpSpPr>
          <a:xfrm>
            <a:off x="457200" y="1596489"/>
            <a:ext cx="3810000" cy="4900880"/>
            <a:chOff x="478076" y="1464598"/>
            <a:chExt cx="3810000" cy="4900880"/>
          </a:xfrm>
        </p:grpSpPr>
        <p:sp>
          <p:nvSpPr>
            <p:cNvPr id="8" name="TextovéPole 3"/>
            <p:cNvSpPr txBox="1">
              <a:spLocks noChangeArrowheads="1"/>
            </p:cNvSpPr>
            <p:nvPr/>
          </p:nvSpPr>
          <p:spPr bwMode="auto">
            <a:xfrm>
              <a:off x="491040" y="6057701"/>
              <a:ext cx="40588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23</a:t>
              </a:r>
            </a:p>
          </p:txBody>
        </p:sp>
        <p:pic>
          <p:nvPicPr>
            <p:cNvPr id="9" name="Obrázek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8076" y="1464598"/>
              <a:ext cx="3810000" cy="4572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59358067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25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2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 autoUpdateAnimBg="0"/>
      <p:bldP spid="22531" grpId="0" uiExpand="1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932363" y="230188"/>
            <a:ext cx="3692525" cy="922337"/>
          </a:xfrm>
        </p:spPr>
        <p:txBody>
          <a:bodyPr/>
          <a:lstStyle/>
          <a:p>
            <a:pPr eaLnBrk="1" hangingPunct="1">
              <a:defRPr/>
            </a:pPr>
            <a:r>
              <a:rPr lang="cs-CZ" b="0" dirty="0" smtClean="0">
                <a:solidFill>
                  <a:srgbClr val="000074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</a:rPr>
              <a:t>Casa Milà</a:t>
            </a:r>
            <a:r>
              <a:rPr lang="cs-CZ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</a:rPr>
              <a:t/>
            </a:r>
            <a:br>
              <a:rPr lang="cs-CZ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</a:rPr>
            </a:br>
            <a:r>
              <a:rPr lang="pl-PL" sz="2000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</a:rPr>
              <a:t>1906-1910</a:t>
            </a:r>
            <a:endParaRPr lang="cs-CZ" sz="2000" b="0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anose="02050604050505020204" pitchFamily="18" charset="0"/>
            </a:endParaRPr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448175" y="1352550"/>
            <a:ext cx="4483100" cy="17240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300" dirty="0" smtClean="0"/>
              <a:t>La </a:t>
            </a:r>
            <a:r>
              <a:rPr lang="cs-CZ" sz="2300" dirty="0" err="1" smtClean="0"/>
              <a:t>Pedrera</a:t>
            </a:r>
            <a:r>
              <a:rPr lang="cs-CZ" sz="2300" dirty="0" smtClean="0"/>
              <a:t> („kamenolom")</a:t>
            </a:r>
          </a:p>
          <a:p>
            <a:pPr eaLnBrk="1" hangingPunct="1">
              <a:lnSpc>
                <a:spcPct val="9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300" dirty="0" smtClean="0"/>
              <a:t>fasáda domu má všechno zakřivené, hrbaté a vypadá jako skála erodovaná mořem a větrem a je vyrobena z vápence</a:t>
            </a: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323850" y="333375"/>
            <a:ext cx="4011613" cy="2971799"/>
            <a:chOff x="323528" y="378396"/>
            <a:chExt cx="4011612" cy="2972105"/>
          </a:xfrm>
        </p:grpSpPr>
        <p:sp>
          <p:nvSpPr>
            <p:cNvPr id="45069" name="TextovéPole 3"/>
            <p:cNvSpPr txBox="1">
              <a:spLocks noChangeArrowheads="1"/>
            </p:cNvSpPr>
            <p:nvPr/>
          </p:nvSpPr>
          <p:spPr bwMode="auto">
            <a:xfrm>
              <a:off x="323528" y="3042692"/>
              <a:ext cx="405880" cy="3078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24</a:t>
              </a:r>
            </a:p>
          </p:txBody>
        </p:sp>
        <p:pic>
          <p:nvPicPr>
            <p:cNvPr id="28683" name="Picture 11" descr="http://upload.wikimedia.org/wikipedia/commons/0/00/Casa_mila_ag1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23528" y="378396"/>
              <a:ext cx="4011612" cy="267521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Rectangle 7"/>
          <p:cNvSpPr txBox="1">
            <a:spLocks noChangeArrowheads="1"/>
          </p:cNvSpPr>
          <p:nvPr/>
        </p:nvSpPr>
        <p:spPr bwMode="auto">
          <a:xfrm>
            <a:off x="2574925" y="3444875"/>
            <a:ext cx="6321425" cy="77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20000"/>
              <a:buFontTx/>
              <a:buBlip>
                <a:blip r:embed="rId3"/>
              </a:buBlip>
              <a:defRPr sz="2400">
                <a:solidFill>
                  <a:schemeClr val="tx1"/>
                </a:solidFill>
                <a:latin typeface="Calisto MT" panose="0204060305050503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Calisto MT" panose="02040603050505030304" pitchFamily="18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  <a:buClr>
                <a:srgbClr val="990099"/>
              </a:buClr>
              <a:buFont typeface="Courier New" pitchFamily="49" charset="0"/>
              <a:buChar char="o"/>
              <a:defRPr/>
            </a:pPr>
            <a:r>
              <a:rPr lang="cs-CZ" sz="2300" kern="0" dirty="0" smtClean="0">
                <a:solidFill>
                  <a:srgbClr val="000000"/>
                </a:solidFill>
                <a:latin typeface="Bookman Old Style" panose="02050604050505020204" pitchFamily="18" charset="0"/>
              </a:rPr>
              <a:t>na balkonech jsou pokroucené tvary vykované ze železa</a:t>
            </a:r>
          </a:p>
        </p:txBody>
      </p:sp>
      <p:sp>
        <p:nvSpPr>
          <p:cNvPr id="11" name="Rectangle 7"/>
          <p:cNvSpPr txBox="1">
            <a:spLocks noChangeArrowheads="1"/>
          </p:cNvSpPr>
          <p:nvPr/>
        </p:nvSpPr>
        <p:spPr bwMode="auto">
          <a:xfrm>
            <a:off x="5292725" y="4214068"/>
            <a:ext cx="3887788" cy="252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SzPct val="120000"/>
              <a:buFontTx/>
              <a:buBlip>
                <a:blip r:embed="rId3"/>
              </a:buBlip>
              <a:defRPr sz="2400">
                <a:solidFill>
                  <a:schemeClr val="tx1"/>
                </a:solidFill>
                <a:latin typeface="Calisto MT" panose="0204060305050503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Calisto MT" panose="02040603050505030304" pitchFamily="18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alisto MT" panose="02040603050505030304" pitchFamily="18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  <a:buClr>
                <a:srgbClr val="990099"/>
              </a:buClr>
              <a:buFont typeface="Courier New" pitchFamily="49" charset="0"/>
              <a:buChar char="o"/>
              <a:defRPr/>
            </a:pPr>
            <a:r>
              <a:rPr lang="cs-CZ" sz="2300" kern="0" dirty="0" smtClean="0">
                <a:solidFill>
                  <a:srgbClr val="000000"/>
                </a:solidFill>
                <a:latin typeface="Bookman Old Style" panose="02050604050505020204" pitchFamily="18" charset="0"/>
              </a:rPr>
              <a:t>střecha je pokrytá bílou keramikou, jako zvlněná krajina s komíny a ventilačními vývody v podobě abstraktních postav s nepřirozenými obrysy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2751138" y="4270375"/>
            <a:ext cx="2505075" cy="2419350"/>
            <a:chOff x="2751492" y="4269903"/>
            <a:chExt cx="2504076" cy="2419181"/>
          </a:xfrm>
        </p:grpSpPr>
        <p:pic>
          <p:nvPicPr>
            <p:cNvPr id="26632" name="Picture 8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759426" y="4269903"/>
              <a:ext cx="2496142" cy="213186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5068" name="TextovéPole 3"/>
            <p:cNvSpPr txBox="1">
              <a:spLocks noChangeArrowheads="1"/>
            </p:cNvSpPr>
            <p:nvPr/>
          </p:nvSpPr>
          <p:spPr bwMode="auto">
            <a:xfrm>
              <a:off x="2751492" y="6381328"/>
              <a:ext cx="405718" cy="307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26</a:t>
              </a:r>
            </a:p>
          </p:txBody>
        </p:sp>
      </p:grp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315913" y="3455988"/>
            <a:ext cx="2220912" cy="3233737"/>
            <a:chOff x="316062" y="3455392"/>
            <a:chExt cx="2220441" cy="3233711"/>
          </a:xfrm>
        </p:grpSpPr>
        <p:pic>
          <p:nvPicPr>
            <p:cNvPr id="45065" name="Picture 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455392"/>
              <a:ext cx="2212975" cy="29503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5066" name="TextovéPole 3"/>
            <p:cNvSpPr txBox="1">
              <a:spLocks noChangeArrowheads="1"/>
            </p:cNvSpPr>
            <p:nvPr/>
          </p:nvSpPr>
          <p:spPr bwMode="auto">
            <a:xfrm>
              <a:off x="316062" y="6381328"/>
              <a:ext cx="405794" cy="307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8511394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3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3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6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7" grpId="0" build="p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4978896" cy="1143000"/>
          </a:xfrm>
        </p:spPr>
        <p:txBody>
          <a:bodyPr/>
          <a:lstStyle/>
          <a:p>
            <a:r>
              <a:rPr lang="cs-CZ" dirty="0" err="1"/>
              <a:t>Casa</a:t>
            </a:r>
            <a:r>
              <a:rPr lang="cs-CZ" dirty="0"/>
              <a:t> </a:t>
            </a:r>
            <a:r>
              <a:rPr lang="cs-CZ" dirty="0" err="1" smtClean="0"/>
              <a:t>Batlló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err="1"/>
              <a:t>Batllóův</a:t>
            </a:r>
            <a:r>
              <a:rPr lang="cs-CZ" dirty="0"/>
              <a:t> dům)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30720"/>
            <a:ext cx="4834880" cy="4525963"/>
          </a:xfrm>
        </p:spPr>
        <p:txBody>
          <a:bodyPr/>
          <a:lstStyle/>
          <a:p>
            <a:r>
              <a:rPr lang="cs-CZ" dirty="0"/>
              <a:t>obytný dům z roku 1877 přestavěl </a:t>
            </a:r>
            <a:r>
              <a:rPr lang="cs-CZ" dirty="0" err="1"/>
              <a:t>Gaudí</a:t>
            </a:r>
            <a:r>
              <a:rPr lang="cs-CZ" dirty="0"/>
              <a:t> v letech 1905-1907 na objednávku textilního magnáta </a:t>
            </a:r>
            <a:r>
              <a:rPr lang="cs-CZ" dirty="0" err="1"/>
              <a:t>Josepa</a:t>
            </a:r>
            <a:r>
              <a:rPr lang="cs-CZ" dirty="0"/>
              <a:t> </a:t>
            </a:r>
            <a:r>
              <a:rPr lang="cs-CZ" dirty="0" err="1"/>
              <a:t>Batlló</a:t>
            </a:r>
            <a:r>
              <a:rPr lang="cs-CZ" dirty="0"/>
              <a:t> i </a:t>
            </a:r>
            <a:r>
              <a:rPr lang="cs-CZ" dirty="0" err="1"/>
              <a:t>Casanovase</a:t>
            </a:r>
            <a:endParaRPr lang="cs-CZ" dirty="0"/>
          </a:p>
          <a:p>
            <a:r>
              <a:rPr lang="cs-CZ" dirty="0"/>
              <a:t>dynamická improvizace na téma bydlení a krásy</a:t>
            </a:r>
          </a:p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220072" y="443026"/>
            <a:ext cx="3309430" cy="6105313"/>
            <a:chOff x="5220072" y="443026"/>
            <a:chExt cx="3309430" cy="610531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443026"/>
              <a:ext cx="2733366" cy="610531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3"/>
            <p:cNvSpPr txBox="1">
              <a:spLocks noChangeArrowheads="1"/>
            </p:cNvSpPr>
            <p:nvPr/>
          </p:nvSpPr>
          <p:spPr bwMode="auto">
            <a:xfrm>
              <a:off x="5220072" y="6237608"/>
              <a:ext cx="40588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27</a:t>
              </a:r>
              <a:endParaRPr lang="cs-CZ" sz="14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1953404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842962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anose="02050604050505020204" pitchFamily="18" charset="0"/>
              </a:rPr>
              <a:t>Park Güell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052736"/>
            <a:ext cx="5472113" cy="38163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200" dirty="0" smtClean="0"/>
              <a:t>v Barceloně </a:t>
            </a:r>
            <a:r>
              <a:rPr lang="cs-CZ" sz="2200" dirty="0" smtClean="0">
                <a:latin typeface="Book Antiqua" panose="02040602050305030304" pitchFamily="18" charset="0"/>
              </a:rPr>
              <a:t>→ </a:t>
            </a:r>
            <a:r>
              <a:rPr lang="cs-CZ" sz="2200" dirty="0" smtClean="0"/>
              <a:t>v letech 1900-1914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200" dirty="0" smtClean="0"/>
              <a:t>původně to mělo být zahradní město, dnes městské sady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200" dirty="0" smtClean="0"/>
              <a:t>stavby jsou pokryty barevnou glazovanou keramikou</a:t>
            </a:r>
          </a:p>
          <a:p>
            <a:pPr lvl="1" eaLnBrk="1" hangingPunct="1">
              <a:lnSpc>
                <a:spcPct val="80000"/>
              </a:lnSpc>
              <a:buClr>
                <a:srgbClr val="990099"/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pro mozaiky </a:t>
            </a:r>
            <a:r>
              <a:rPr lang="cs-CZ" dirty="0" err="1" smtClean="0"/>
              <a:t>Gaudí</a:t>
            </a:r>
            <a:r>
              <a:rPr lang="cs-CZ" dirty="0" smtClean="0"/>
              <a:t> používá rozbité keramické dlaždice, desky a poháry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200" dirty="0" smtClean="0"/>
              <a:t>nejvýraznější a nejznámější je "</a:t>
            </a:r>
            <a:r>
              <a:rPr lang="cs-CZ" sz="2200" b="1" i="1" dirty="0" smtClean="0"/>
              <a:t>lavice</a:t>
            </a:r>
            <a:r>
              <a:rPr lang="cs-CZ" sz="2200" dirty="0" smtClean="0"/>
              <a:t>" jako had z říše fantazie</a:t>
            </a:r>
          </a:p>
          <a:p>
            <a:pPr eaLnBrk="1" hangingPunct="1">
              <a:lnSpc>
                <a:spcPct val="80000"/>
              </a:lnSpc>
              <a:buClr>
                <a:srgbClr val="990099"/>
              </a:buClr>
              <a:buFont typeface="Courier New" panose="02070309020205020404" pitchFamily="49" charset="0"/>
              <a:buChar char="o"/>
            </a:pPr>
            <a:r>
              <a:rPr lang="cs-CZ" sz="2200" dirty="0" smtClean="0"/>
              <a:t>rozvlněné linie, zářivé barvy, směs různých materiálů – mozaiky s rozmanitým abstraktním dekorem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84213" y="4559300"/>
            <a:ext cx="4491048" cy="2346325"/>
            <a:chOff x="833438" y="4578350"/>
            <a:chExt cx="4492496" cy="2346325"/>
          </a:xfrm>
        </p:grpSpPr>
        <p:pic>
          <p:nvPicPr>
            <p:cNvPr id="50182" name="Picture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3438" y="4578350"/>
              <a:ext cx="4289425" cy="2346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0183" name="TextovéPole 3"/>
            <p:cNvSpPr txBox="1">
              <a:spLocks noChangeArrowheads="1"/>
            </p:cNvSpPr>
            <p:nvPr/>
          </p:nvSpPr>
          <p:spPr bwMode="auto">
            <a:xfrm>
              <a:off x="4919923" y="6443463"/>
              <a:ext cx="406011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29</a:t>
              </a:r>
            </a:p>
          </p:txBody>
        </p:sp>
      </p:grpSp>
      <p:grpSp>
        <p:nvGrpSpPr>
          <p:cNvPr id="10" name="Skupina 4"/>
          <p:cNvGrpSpPr/>
          <p:nvPr/>
        </p:nvGrpSpPr>
        <p:grpSpPr>
          <a:xfrm>
            <a:off x="5796136" y="1294999"/>
            <a:ext cx="2749723" cy="5283302"/>
            <a:chOff x="6196214" y="449159"/>
            <a:chExt cx="2749723" cy="5283302"/>
          </a:xfrm>
        </p:grpSpPr>
        <p:sp>
          <p:nvSpPr>
            <p:cNvPr id="11" name="TextovéPole 3"/>
            <p:cNvSpPr txBox="1">
              <a:spLocks noChangeArrowheads="1"/>
            </p:cNvSpPr>
            <p:nvPr/>
          </p:nvSpPr>
          <p:spPr bwMode="auto">
            <a:xfrm>
              <a:off x="8526638" y="5424684"/>
              <a:ext cx="40588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28</a:t>
              </a:r>
            </a:p>
          </p:txBody>
        </p:sp>
        <p:pic>
          <p:nvPicPr>
            <p:cNvPr id="12" name="Obrázek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96214" y="449159"/>
              <a:ext cx="2749723" cy="49515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41590853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25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autoUpdateAnimBg="0"/>
      <p:bldP spid="24579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4371975" y="3759200"/>
            <a:ext cx="4737103" cy="2982900"/>
            <a:chOff x="4298950" y="3903663"/>
            <a:chExt cx="4737587" cy="2981585"/>
          </a:xfrm>
        </p:grpSpPr>
        <p:pic>
          <p:nvPicPr>
            <p:cNvPr id="44038" name="Picture 5" descr="http://farm2.static.flickr.com/1288/681540204_1323ecc5c3_o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298950" y="3903663"/>
              <a:ext cx="4394649" cy="292288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280" name="TextovéPole 3"/>
            <p:cNvSpPr txBox="1">
              <a:spLocks noChangeArrowheads="1"/>
            </p:cNvSpPr>
            <p:nvPr/>
          </p:nvSpPr>
          <p:spPr bwMode="auto">
            <a:xfrm>
              <a:off x="8630616" y="6577607"/>
              <a:ext cx="405921" cy="3076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32</a:t>
              </a:r>
            </a:p>
          </p:txBody>
        </p:sp>
      </p:grp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384175" y="468313"/>
            <a:ext cx="3683000" cy="5697537"/>
            <a:chOff x="272523" y="584884"/>
            <a:chExt cx="3683081" cy="5312881"/>
          </a:xfrm>
        </p:grpSpPr>
        <p:sp>
          <p:nvSpPr>
            <p:cNvPr id="54277" name="TextovéPole 3"/>
            <p:cNvSpPr txBox="1">
              <a:spLocks noChangeArrowheads="1"/>
            </p:cNvSpPr>
            <p:nvPr/>
          </p:nvSpPr>
          <p:spPr bwMode="auto">
            <a:xfrm>
              <a:off x="272523" y="5582068"/>
              <a:ext cx="2311902" cy="3156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6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30. Krytá promenáda</a:t>
              </a:r>
            </a:p>
          </p:txBody>
        </p:sp>
        <p:pic>
          <p:nvPicPr>
            <p:cNvPr id="1026" name="Picture 2" descr="http://upload.wikimedia.org/wikipedia/commons/2/20/Colonnadeparkguell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72523" y="584884"/>
              <a:ext cx="3683081" cy="491911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4355976" y="404664"/>
            <a:ext cx="4815434" cy="3240360"/>
            <a:chOff x="4361922" y="475321"/>
            <a:chExt cx="4621128" cy="3240360"/>
          </a:xfrm>
        </p:grpSpPr>
        <p:sp>
          <p:nvSpPr>
            <p:cNvPr id="54282" name="TextovéPole 3"/>
            <p:cNvSpPr txBox="1">
              <a:spLocks noChangeArrowheads="1"/>
            </p:cNvSpPr>
            <p:nvPr/>
          </p:nvSpPr>
          <p:spPr bwMode="auto">
            <a:xfrm>
              <a:off x="8577170" y="3407904"/>
              <a:ext cx="40588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400" dirty="0" smtClean="0">
                  <a:solidFill>
                    <a:srgbClr val="000000"/>
                  </a:solidFill>
                  <a:latin typeface="Bookman Old Style" panose="02050604050505020204" pitchFamily="18" charset="0"/>
                  <a:cs typeface="Arial" panose="020B0604020202020204" pitchFamily="34" charset="0"/>
                </a:rPr>
                <a:t>31</a:t>
              </a: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1922" y="475321"/>
              <a:ext cx="4278025" cy="32085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492856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WordArt 4" descr="k--k"/>
          <p:cNvSpPr>
            <a:spLocks noChangeArrowheads="1" noChangeShapeType="1" noTextEdit="1"/>
          </p:cNvSpPr>
          <p:nvPr/>
        </p:nvSpPr>
        <p:spPr bwMode="auto">
          <a:xfrm>
            <a:off x="539552" y="2204864"/>
            <a:ext cx="8136904" cy="1944216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  <p:txBody>
          <a:bodyPr wrap="none" fromWordArt="1">
            <a:prstTxWarp prst="textPlain">
              <a:avLst>
                <a:gd name="adj" fmla="val 50190"/>
              </a:avLst>
            </a:prstTxWarp>
          </a:bodyPr>
          <a:lstStyle/>
          <a:p>
            <a:pPr algn="ctr" eaLnBrk="0" hangingPunct="0">
              <a:defRPr/>
            </a:pPr>
            <a:r>
              <a:rPr lang="cs-CZ" sz="3600" kern="10" dirty="0">
                <a:ln w="1270">
                  <a:solidFill>
                    <a:srgbClr val="000000"/>
                  </a:solidFill>
                  <a:round/>
                  <a:headEnd/>
                  <a:tailEnd/>
                </a:ln>
                <a:blipFill dpi="0" rotWithShape="0">
                  <a:blip r:embed="rId2"/>
                  <a:srcRect/>
                  <a:stretch>
                    <a:fillRect/>
                  </a:stretch>
                </a:blip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Algerian" panose="04020705040A02060702" pitchFamily="82" charset="0"/>
                <a:cs typeface="Arial" panose="020B0604020202020204" pitchFamily="34" charset="0"/>
              </a:rPr>
              <a:t>UŽITÉ UMĚNÍ</a:t>
            </a:r>
          </a:p>
        </p:txBody>
      </p:sp>
    </p:spTree>
    <p:extLst>
      <p:ext uri="{BB962C8B-B14F-4D97-AF65-F5344CB8AC3E}">
        <p14:creationId xmlns:p14="http://schemas.microsoft.com/office/powerpoint/2010/main" val="34658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E265">
                <a:alpha val="69000"/>
              </a:srgbClr>
            </a:gs>
            <a:gs pos="0">
              <a:srgbClr val="990099">
                <a:alpha val="54000"/>
              </a:srgbClr>
            </a:gs>
            <a:gs pos="0">
              <a:schemeClr val="bg1"/>
            </a:gs>
            <a:gs pos="56000">
              <a:srgbClr val="E8E8E8">
                <a:alpha val="71000"/>
              </a:srgbClr>
            </a:gs>
            <a:gs pos="41000">
              <a:schemeClr val="bg2">
                <a:lumMod val="40000"/>
                <a:lumOff val="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Louis </a:t>
            </a:r>
            <a:r>
              <a:rPr lang="cs-CZ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Comfort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Tiffany</a:t>
            </a:r>
            <a:b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(1848 – 1933)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1716088"/>
            <a:ext cx="4968875" cy="51419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800080"/>
              </a:buClr>
              <a:buSzTx/>
            </a:pPr>
            <a:r>
              <a:rPr lang="cs-CZ" sz="2100" dirty="0" smtClean="0">
                <a:latin typeface="Bookman Old Style" panose="02050604050505020204" pitchFamily="18" charset="0"/>
              </a:rPr>
              <a:t>americký umělec a návrhář</a:t>
            </a:r>
          </a:p>
          <a:p>
            <a:pPr eaLnBrk="1" hangingPunct="1">
              <a:lnSpc>
                <a:spcPct val="80000"/>
              </a:lnSpc>
              <a:buClr>
                <a:srgbClr val="800080"/>
              </a:buClr>
              <a:buSzTx/>
            </a:pPr>
            <a:r>
              <a:rPr lang="cs-CZ" sz="2000" dirty="0" smtClean="0">
                <a:latin typeface="Bookman Old Style" panose="02050604050505020204" pitchFamily="18" charset="0"/>
              </a:rPr>
              <a:t>zakladatel světoznámé šperkařské firmy Tiffany &amp; </a:t>
            </a:r>
            <a:r>
              <a:rPr lang="cs-CZ" sz="2000" dirty="0" err="1" smtClean="0">
                <a:latin typeface="Bookman Old Style" panose="02050604050505020204" pitchFamily="18" charset="0"/>
              </a:rPr>
              <a:t>company</a:t>
            </a:r>
            <a:r>
              <a:rPr lang="cs-CZ" sz="2000" dirty="0" smtClean="0">
                <a:latin typeface="Bookman Old Style" panose="02050604050505020204" pitchFamily="18" charset="0"/>
              </a:rPr>
              <a:t> </a:t>
            </a:r>
          </a:p>
          <a:p>
            <a:pPr eaLnBrk="1" hangingPunct="1">
              <a:lnSpc>
                <a:spcPct val="80000"/>
              </a:lnSpc>
              <a:buClr>
                <a:srgbClr val="800080"/>
              </a:buClr>
              <a:buSzTx/>
            </a:pPr>
            <a:r>
              <a:rPr lang="cs-CZ" sz="2100" dirty="0" smtClean="0">
                <a:latin typeface="Bookman Old Style" panose="02050604050505020204" pitchFamily="18" charset="0"/>
              </a:rPr>
              <a:t>pracoval v dekorativních uměních</a:t>
            </a:r>
          </a:p>
          <a:p>
            <a:pPr lvl="1" eaLnBrk="1" hangingPunct="1">
              <a:lnSpc>
                <a:spcPct val="80000"/>
              </a:lnSpc>
              <a:buClr>
                <a:srgbClr val="800080"/>
              </a:buClr>
            </a:pPr>
            <a:r>
              <a:rPr lang="cs-CZ" sz="2000" dirty="0" smtClean="0">
                <a:latin typeface="Bookman Old Style" panose="02050604050505020204" pitchFamily="18" charset="0"/>
              </a:rPr>
              <a:t>navrhoval okna z barevného skla a lampy, mozaiky, foukané sklo, keramiku, klenoty, smalty </a:t>
            </a:r>
          </a:p>
          <a:p>
            <a:pPr eaLnBrk="1" hangingPunct="1">
              <a:lnSpc>
                <a:spcPct val="80000"/>
              </a:lnSpc>
              <a:buClr>
                <a:srgbClr val="800080"/>
              </a:buClr>
              <a:buSzTx/>
            </a:pPr>
            <a:r>
              <a:rPr lang="cs-CZ" sz="2100" dirty="0" smtClean="0">
                <a:latin typeface="Bookman Old Style" panose="02050604050505020204" pitchFamily="18" charset="0"/>
              </a:rPr>
              <a:t>oživil téměř zapomenutou řemeslnou tradici kostelních vitráží díky nápadu nahradit olověný profil měděným plechem a jeho spojování cínem</a:t>
            </a:r>
          </a:p>
          <a:p>
            <a:pPr eaLnBrk="1" hangingPunct="1">
              <a:lnSpc>
                <a:spcPct val="80000"/>
              </a:lnSpc>
              <a:buClr>
                <a:srgbClr val="800080"/>
              </a:buClr>
              <a:buSzTx/>
            </a:pPr>
            <a:r>
              <a:rPr lang="cs-CZ" sz="2100" dirty="0" smtClean="0">
                <a:latin typeface="Bookman Old Style" panose="02050604050505020204" pitchFamily="18" charset="0"/>
              </a:rPr>
              <a:t>experimentoval s novými metodami a technikami využití skla</a:t>
            </a:r>
          </a:p>
        </p:txBody>
      </p:sp>
      <p:grpSp>
        <p:nvGrpSpPr>
          <p:cNvPr id="56324" name="Skupina 2"/>
          <p:cNvGrpSpPr>
            <a:grpSpLocks/>
          </p:cNvGrpSpPr>
          <p:nvPr/>
        </p:nvGrpSpPr>
        <p:grpSpPr bwMode="auto">
          <a:xfrm>
            <a:off x="5475347" y="1716088"/>
            <a:ext cx="3208337" cy="4920694"/>
            <a:chOff x="286036" y="-1215799"/>
            <a:chExt cx="2457450" cy="3820740"/>
          </a:xfrm>
        </p:grpSpPr>
        <p:pic>
          <p:nvPicPr>
            <p:cNvPr id="82950" name="Picture 6" descr="http://upload.wikimedia.org/wikipedia/commons/2/26/Tifftree.JPG?uselang=ru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86036" y="-1215799"/>
              <a:ext cx="2457450" cy="35339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326" name="TextovéPole 1"/>
            <p:cNvSpPr txBox="1">
              <a:spLocks noChangeArrowheads="1"/>
            </p:cNvSpPr>
            <p:nvPr/>
          </p:nvSpPr>
          <p:spPr bwMode="auto">
            <a:xfrm>
              <a:off x="453356" y="2318168"/>
              <a:ext cx="1995031" cy="2867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0" hangingPunct="0">
                <a:spcBef>
                  <a:spcPct val="0"/>
                </a:spcBef>
                <a:buFontTx/>
                <a:buNone/>
              </a:pPr>
              <a:r>
                <a:rPr lang="cs-CZ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33. Vitráž – Strom života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28113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225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225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475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725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975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7225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8475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/>
      <p:bldP spid="60419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83568" y="987450"/>
            <a:ext cx="3655293" cy="5405420"/>
            <a:chOff x="755576" y="987450"/>
            <a:chExt cx="3655293" cy="5405420"/>
          </a:xfrm>
        </p:grpSpPr>
        <p:sp>
          <p:nvSpPr>
            <p:cNvPr id="57351" name="Obdélník 11"/>
            <p:cNvSpPr>
              <a:spLocks noChangeArrowheads="1"/>
            </p:cNvSpPr>
            <p:nvPr/>
          </p:nvSpPr>
          <p:spPr bwMode="auto">
            <a:xfrm>
              <a:off x="1331640" y="6023538"/>
              <a:ext cx="250902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34. Lampa I, </a:t>
              </a:r>
              <a:r>
                <a:rPr lang="cs-CZ" sz="1800" dirty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1910-1920</a:t>
              </a:r>
              <a:endParaRPr lang="cs-CZ" sz="1800" dirty="0" smtClean="0">
                <a:solidFill>
                  <a:srgbClr val="000000"/>
                </a:solidFill>
                <a:latin typeface="Calisto MT" panose="02040603050505030304" pitchFamily="18" charset="0"/>
                <a:cs typeface="Arial" panose="020B0604020202020204" pitchFamily="34" charset="0"/>
              </a:endParaRPr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55576" y="987450"/>
              <a:ext cx="3655293" cy="48737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6" name="Skupina 5"/>
          <p:cNvGrpSpPr/>
          <p:nvPr/>
        </p:nvGrpSpPr>
        <p:grpSpPr>
          <a:xfrm>
            <a:off x="4769480" y="1952926"/>
            <a:ext cx="3834968" cy="4439944"/>
            <a:chOff x="4716016" y="1952926"/>
            <a:chExt cx="3834968" cy="4439944"/>
          </a:xfrm>
        </p:grpSpPr>
        <p:sp>
          <p:nvSpPr>
            <p:cNvPr id="57349" name="Obdélník 14"/>
            <p:cNvSpPr>
              <a:spLocks noChangeArrowheads="1"/>
            </p:cNvSpPr>
            <p:nvPr/>
          </p:nvSpPr>
          <p:spPr bwMode="auto">
            <a:xfrm>
              <a:off x="6012160" y="6023538"/>
              <a:ext cx="146706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</a:pPr>
              <a:r>
                <a:rPr lang="cs-CZ" sz="1800" dirty="0" smtClean="0">
                  <a:solidFill>
                    <a:srgbClr val="000000"/>
                  </a:solidFill>
                  <a:latin typeface="Calisto MT" panose="02040603050505030304" pitchFamily="18" charset="0"/>
                  <a:cs typeface="Arial" panose="020B0604020202020204" pitchFamily="34" charset="0"/>
                </a:rPr>
                <a:t>35. Lampa II</a:t>
              </a:r>
            </a:p>
          </p:txBody>
        </p:sp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16016" y="1952926"/>
              <a:ext cx="3834968" cy="39082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92976752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WordArt 4" descr="k--k"/>
          <p:cNvSpPr>
            <a:spLocks noChangeArrowheads="1" noChangeShapeType="1" noTextEdit="1"/>
          </p:cNvSpPr>
          <p:nvPr/>
        </p:nvSpPr>
        <p:spPr bwMode="auto">
          <a:xfrm>
            <a:off x="1323526" y="1404707"/>
            <a:ext cx="6480720" cy="1584176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  <p:txBody>
          <a:bodyPr wrap="none" fromWordArt="1">
            <a:prstTxWarp prst="textPlain">
              <a:avLst>
                <a:gd name="adj" fmla="val 50190"/>
              </a:avLst>
            </a:prstTxWarp>
          </a:bodyPr>
          <a:lstStyle/>
          <a:p>
            <a:pPr algn="ctr" eaLnBrk="0" hangingPunct="0">
              <a:defRPr/>
            </a:pPr>
            <a:r>
              <a:rPr lang="cs-CZ" sz="3600" kern="10" dirty="0">
                <a:ln w="1270">
                  <a:solidFill>
                    <a:srgbClr val="000000"/>
                  </a:solidFill>
                  <a:round/>
                  <a:headEnd/>
                  <a:tailEnd/>
                </a:ln>
                <a:blipFill dpi="0" rotWithShape="0">
                  <a:blip r:embed="rId2"/>
                  <a:srcRect/>
                  <a:stretch>
                    <a:fillRect/>
                  </a:stretch>
                </a:blip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Algerian" panose="04020705040A02060702" pitchFamily="82" charset="0"/>
                <a:cs typeface="Arial" panose="020B0604020202020204" pitchFamily="34" charset="0"/>
              </a:rPr>
              <a:t>OPAKOVÁNÍ</a:t>
            </a:r>
          </a:p>
        </p:txBody>
      </p:sp>
    </p:spTree>
    <p:extLst>
      <p:ext uri="{BB962C8B-B14F-4D97-AF65-F5344CB8AC3E}">
        <p14:creationId xmlns:p14="http://schemas.microsoft.com/office/powerpoint/2010/main" val="7986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107950" y="200025"/>
            <a:ext cx="6248400" cy="920750"/>
          </a:xfrm>
        </p:spPr>
        <p:txBody>
          <a:bodyPr/>
          <a:lstStyle/>
          <a:p>
            <a:pPr algn="l"/>
            <a:r>
              <a:rPr lang="cs-CZ" sz="2000" b="1" smtClean="0">
                <a:solidFill>
                  <a:srgbClr val="990099"/>
                </a:solidFill>
                <a:effectLst/>
              </a:rPr>
              <a:t>Spojte ukázky děl secesní architektury a užitého umění  s jejich tvůrci. Víte o jaké stavby se jedná?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588125" y="974725"/>
            <a:ext cx="200977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Palác </a:t>
            </a:r>
            <a:r>
              <a:rPr lang="cs-CZ" sz="2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Tassel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871913" y="1781175"/>
            <a:ext cx="1997075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Dům secese ve Vídní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011863" y="4633913"/>
            <a:ext cx="2490787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Umělecká škola v Glasgow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567488" y="3032125"/>
            <a:ext cx="160496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Casa Milá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602038" y="4638675"/>
            <a:ext cx="1195387" cy="830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Lampa</a:t>
            </a:r>
          </a:p>
          <a:p>
            <a:pPr algn="ctr"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(vitráž)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04838" y="4638675"/>
            <a:ext cx="1887537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Vstup do metra v Paříži</a:t>
            </a:r>
          </a:p>
        </p:txBody>
      </p:sp>
      <p:grpSp>
        <p:nvGrpSpPr>
          <p:cNvPr id="37" name="Group 36"/>
          <p:cNvGrpSpPr>
            <a:grpSpLocks/>
          </p:cNvGrpSpPr>
          <p:nvPr/>
        </p:nvGrpSpPr>
        <p:grpSpPr bwMode="auto">
          <a:xfrm>
            <a:off x="6356350" y="190500"/>
            <a:ext cx="2441575" cy="1992313"/>
            <a:chOff x="6356733" y="190911"/>
            <a:chExt cx="2440535" cy="1991133"/>
          </a:xfrm>
        </p:grpSpPr>
        <p:pic>
          <p:nvPicPr>
            <p:cNvPr id="20" name="Picture 2" descr="http://upload.wikimedia.org/wikipedia/commons/a/af/Tassel_House_stairway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356733" y="190911"/>
              <a:ext cx="2415146" cy="194353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"/>
            <p:cNvSpPr txBox="1">
              <a:spLocks noChangeArrowheads="1"/>
            </p:cNvSpPr>
            <p:nvPr/>
          </p:nvSpPr>
          <p:spPr bwMode="auto">
            <a:xfrm>
              <a:off x="8425951" y="1782231"/>
              <a:ext cx="371317" cy="3998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  <a:defRPr/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36" name="Group 35"/>
          <p:cNvGrpSpPr>
            <a:grpSpLocks/>
          </p:cNvGrpSpPr>
          <p:nvPr/>
        </p:nvGrpSpPr>
        <p:grpSpPr bwMode="auto">
          <a:xfrm>
            <a:off x="3990975" y="1341438"/>
            <a:ext cx="1811338" cy="2397125"/>
            <a:chOff x="3990680" y="1340769"/>
            <a:chExt cx="1812182" cy="2397568"/>
          </a:xfrm>
        </p:grpSpPr>
        <p:pic>
          <p:nvPicPr>
            <p:cNvPr id="12" name="Picture 2" descr="http://upload.wikimedia.org/wikipedia/commons/6/69/Secession_Vienna_June_2006_005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990680" y="1340769"/>
              <a:ext cx="1772476" cy="23975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"/>
            <p:cNvSpPr txBox="1">
              <a:spLocks noChangeArrowheads="1"/>
            </p:cNvSpPr>
            <p:nvPr/>
          </p:nvSpPr>
          <p:spPr bwMode="auto">
            <a:xfrm>
              <a:off x="5432802" y="3338213"/>
              <a:ext cx="370060" cy="4001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  <a:defRPr/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A</a:t>
              </a:r>
            </a:p>
          </p:txBody>
        </p:sp>
      </p:grpSp>
      <p:grpSp>
        <p:nvGrpSpPr>
          <p:cNvPr id="38" name="Group 37"/>
          <p:cNvGrpSpPr>
            <a:grpSpLocks/>
          </p:cNvGrpSpPr>
          <p:nvPr/>
        </p:nvGrpSpPr>
        <p:grpSpPr bwMode="auto">
          <a:xfrm>
            <a:off x="6065838" y="2411413"/>
            <a:ext cx="2732087" cy="2035175"/>
            <a:chOff x="6066063" y="2412113"/>
            <a:chExt cx="2731205" cy="2033773"/>
          </a:xfrm>
        </p:grpSpPr>
        <p:pic>
          <p:nvPicPr>
            <p:cNvPr id="6" name="Picture 11" descr="http://upload.wikimedia.org/wikipedia/commons/0/00/Casa_mila_ag1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066063" y="2412113"/>
              <a:ext cx="2731205" cy="199569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3"/>
            <p:cNvSpPr txBox="1">
              <a:spLocks noChangeArrowheads="1"/>
            </p:cNvSpPr>
            <p:nvPr/>
          </p:nvSpPr>
          <p:spPr bwMode="auto">
            <a:xfrm>
              <a:off x="8371955" y="4046112"/>
              <a:ext cx="371355" cy="399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  <a:defRPr/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C</a:t>
              </a:r>
            </a:p>
          </p:txBody>
        </p:sp>
      </p:grpSp>
      <p:grpSp>
        <p:nvGrpSpPr>
          <p:cNvPr id="35" name="Group 34"/>
          <p:cNvGrpSpPr>
            <a:grpSpLocks/>
          </p:cNvGrpSpPr>
          <p:nvPr/>
        </p:nvGrpSpPr>
        <p:grpSpPr bwMode="auto">
          <a:xfrm>
            <a:off x="5768975" y="4638675"/>
            <a:ext cx="3028950" cy="2060575"/>
            <a:chOff x="5769335" y="4638367"/>
            <a:chExt cx="3027933" cy="2060262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 bwMode="auto">
            <a:xfrm>
              <a:off x="5769335" y="4638367"/>
              <a:ext cx="3027933" cy="202375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8" name="TextovéPole 3"/>
            <p:cNvSpPr txBox="1">
              <a:spLocks noChangeArrowheads="1"/>
            </p:cNvSpPr>
            <p:nvPr/>
          </p:nvSpPr>
          <p:spPr bwMode="auto">
            <a:xfrm>
              <a:off x="8425918" y="6298640"/>
              <a:ext cx="342785" cy="3999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  <a:defRPr/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F</a:t>
              </a:r>
            </a:p>
          </p:txBody>
        </p:sp>
      </p:grpSp>
      <p:grpSp>
        <p:nvGrpSpPr>
          <p:cNvPr id="33" name="Group 32"/>
          <p:cNvGrpSpPr>
            <a:grpSpLocks/>
          </p:cNvGrpSpPr>
          <p:nvPr/>
        </p:nvGrpSpPr>
        <p:grpSpPr bwMode="auto">
          <a:xfrm>
            <a:off x="588963" y="3871913"/>
            <a:ext cx="2043112" cy="2789237"/>
            <a:chOff x="589187" y="3871458"/>
            <a:chExt cx="2042565" cy="2789879"/>
          </a:xfrm>
        </p:grpSpPr>
        <p:pic>
          <p:nvPicPr>
            <p:cNvPr id="15" name="Picture 2" descr="http://upload.wikimedia.org/wikipedia/commons/5/5f/La_station_art_nouveau_de_la_porte_Dauphine_%28Hector_Guimard%29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589187" y="3871458"/>
              <a:ext cx="2042565" cy="273271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3"/>
            <p:cNvSpPr txBox="1">
              <a:spLocks noChangeArrowheads="1"/>
            </p:cNvSpPr>
            <p:nvPr/>
          </p:nvSpPr>
          <p:spPr bwMode="auto">
            <a:xfrm>
              <a:off x="2241332" y="6261195"/>
              <a:ext cx="371376" cy="400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  <a:defRPr/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D</a:t>
              </a:r>
            </a:p>
          </p:txBody>
        </p:sp>
      </p:grpSp>
      <p:sp>
        <p:nvSpPr>
          <p:cNvPr id="61455" name="Content Placeholder 2"/>
          <p:cNvSpPr>
            <a:spLocks noGrp="1"/>
          </p:cNvSpPr>
          <p:nvPr>
            <p:ph idx="1"/>
          </p:nvPr>
        </p:nvSpPr>
        <p:spPr>
          <a:xfrm>
            <a:off x="250825" y="1341438"/>
            <a:ext cx="3744913" cy="2663825"/>
          </a:xfrm>
        </p:spPr>
        <p:txBody>
          <a:bodyPr/>
          <a:lstStyle/>
          <a:p>
            <a:pPr marL="0" indent="0">
              <a:buFont typeface="Courier New" panose="02070309020205020404" pitchFamily="49" charset="0"/>
              <a:buNone/>
            </a:pPr>
            <a:r>
              <a:rPr lang="cs-CZ" sz="2000" b="1" smtClean="0"/>
              <a:t>Victor Horta</a:t>
            </a:r>
          </a:p>
          <a:p>
            <a:pPr marL="0" indent="0">
              <a:buFont typeface="Courier New" panose="02070309020205020404" pitchFamily="49" charset="0"/>
              <a:buNone/>
            </a:pPr>
            <a:r>
              <a:rPr lang="cs-CZ" sz="2000" b="1" smtClean="0"/>
              <a:t>Antonio Gaudí</a:t>
            </a:r>
          </a:p>
          <a:p>
            <a:pPr marL="0" indent="0">
              <a:buFont typeface="Courier New" panose="02070309020205020404" pitchFamily="49" charset="0"/>
              <a:buNone/>
            </a:pPr>
            <a:r>
              <a:rPr lang="cs-CZ" sz="2000" b="1" smtClean="0"/>
              <a:t>Charles R. Mackintosh</a:t>
            </a:r>
          </a:p>
          <a:p>
            <a:pPr marL="0" indent="0">
              <a:buFont typeface="Courier New" panose="02070309020205020404" pitchFamily="49" charset="0"/>
              <a:buNone/>
            </a:pPr>
            <a:r>
              <a:rPr lang="cs-CZ" sz="2000" b="1" smtClean="0"/>
              <a:t>Louis C. Tiffany</a:t>
            </a:r>
          </a:p>
          <a:p>
            <a:pPr marL="0" indent="0">
              <a:buFont typeface="Courier New" panose="02070309020205020404" pitchFamily="49" charset="0"/>
              <a:buNone/>
            </a:pPr>
            <a:r>
              <a:rPr lang="cs-CZ" sz="2000" b="1" smtClean="0"/>
              <a:t>Josef M. Olbrich</a:t>
            </a:r>
          </a:p>
          <a:p>
            <a:pPr marL="0" indent="0">
              <a:buFont typeface="Courier New" panose="02070309020205020404" pitchFamily="49" charset="0"/>
              <a:buNone/>
            </a:pPr>
            <a:r>
              <a:rPr lang="cs-CZ" sz="2000" b="1" smtClean="0"/>
              <a:t>Hector Guimard</a:t>
            </a:r>
          </a:p>
        </p:txBody>
      </p:sp>
      <p:cxnSp>
        <p:nvCxnSpPr>
          <p:cNvPr id="22" name="Straight Arrow Connector 21"/>
          <p:cNvCxnSpPr/>
          <p:nvPr/>
        </p:nvCxnSpPr>
        <p:spPr>
          <a:xfrm flipV="1">
            <a:off x="2233613" y="1219200"/>
            <a:ext cx="4325937" cy="338138"/>
          </a:xfrm>
          <a:prstGeom prst="straightConnector1">
            <a:avLst/>
          </a:prstGeom>
          <a:ln w="38100" cap="rnd">
            <a:solidFill>
              <a:srgbClr val="990099"/>
            </a:solidFill>
            <a:bevel/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481263" y="1962150"/>
            <a:ext cx="3981450" cy="1352550"/>
          </a:xfrm>
          <a:prstGeom prst="straightConnector1">
            <a:avLst/>
          </a:prstGeom>
          <a:ln w="38100" cap="rnd">
            <a:solidFill>
              <a:srgbClr val="990099"/>
            </a:solidFill>
            <a:bevel/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3503613" y="2317750"/>
            <a:ext cx="2508250" cy="2549525"/>
          </a:xfrm>
          <a:prstGeom prst="straightConnector1">
            <a:avLst/>
          </a:prstGeom>
          <a:ln w="38100" cap="rnd">
            <a:solidFill>
              <a:srgbClr val="990099"/>
            </a:solidFill>
            <a:bevel/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2762250" y="2303463"/>
            <a:ext cx="1430338" cy="727075"/>
          </a:xfrm>
          <a:prstGeom prst="straightConnector1">
            <a:avLst/>
          </a:prstGeom>
          <a:ln w="38100" cap="rnd">
            <a:solidFill>
              <a:srgbClr val="990099"/>
            </a:solidFill>
            <a:bevel/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1609725" y="3400425"/>
            <a:ext cx="1066800" cy="1209675"/>
          </a:xfrm>
          <a:prstGeom prst="straightConnector1">
            <a:avLst/>
          </a:prstGeom>
          <a:ln w="38100" cap="rnd">
            <a:solidFill>
              <a:srgbClr val="990099"/>
            </a:solidFill>
            <a:bevel/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3206300" y="3922528"/>
            <a:ext cx="2354713" cy="3027005"/>
            <a:chOff x="5925118" y="4137203"/>
            <a:chExt cx="2354713" cy="3027005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925118" y="4137203"/>
              <a:ext cx="2354713" cy="3027005"/>
            </a:xfrm>
            <a:prstGeom prst="rect">
              <a:avLst/>
            </a:prstGeom>
          </p:spPr>
        </p:pic>
        <p:sp>
          <p:nvSpPr>
            <p:cNvPr id="45" name="TextovéPole 3"/>
            <p:cNvSpPr txBox="1">
              <a:spLocks noChangeArrowheads="1"/>
            </p:cNvSpPr>
            <p:nvPr/>
          </p:nvSpPr>
          <p:spPr bwMode="auto">
            <a:xfrm>
              <a:off x="7659687" y="6532501"/>
              <a:ext cx="357188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0" hangingPunct="0">
                <a:spcBef>
                  <a:spcPct val="0"/>
                </a:spcBef>
                <a:buFontTx/>
                <a:buNone/>
                <a:defRPr/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Arial" panose="020B0604020202020204" pitchFamily="34" charset="0"/>
                </a:rPr>
                <a:t>E</a:t>
              </a:r>
            </a:p>
          </p:txBody>
        </p:sp>
      </p:grpSp>
      <p:cxnSp>
        <p:nvCxnSpPr>
          <p:cNvPr id="25" name="Straight Arrow Connector 24"/>
          <p:cNvCxnSpPr/>
          <p:nvPr/>
        </p:nvCxnSpPr>
        <p:spPr>
          <a:xfrm>
            <a:off x="2711450" y="2665413"/>
            <a:ext cx="1547813" cy="1887537"/>
          </a:xfrm>
          <a:prstGeom prst="straightConnector1">
            <a:avLst/>
          </a:prstGeom>
          <a:ln w="38100" cap="rnd">
            <a:solidFill>
              <a:srgbClr val="990099"/>
            </a:solidFill>
            <a:bevel/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87303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t="-2000" r="-2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4"/>
          <p:cNvSpPr>
            <a:spLocks noChangeArrowheads="1" noChangeShapeType="1" noTextEdit="1"/>
          </p:cNvSpPr>
          <p:nvPr/>
        </p:nvSpPr>
        <p:spPr bwMode="auto">
          <a:xfrm>
            <a:off x="1331640" y="2348880"/>
            <a:ext cx="6768752" cy="1944216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 wrap="none" fromWordArt="1">
            <a:prstTxWarp prst="textPlain">
              <a:avLst>
                <a:gd name="adj" fmla="val 50190"/>
              </a:avLst>
            </a:prstTxWarp>
          </a:bodyPr>
          <a:lstStyle/>
          <a:p>
            <a:pPr algn="ctr" eaLnBrk="0" hangingPunct="0">
              <a:defRPr/>
            </a:pPr>
            <a:r>
              <a:rPr lang="cs-CZ" sz="3600" kern="10" dirty="0">
                <a:ln w="28575">
                  <a:solidFill>
                    <a:srgbClr val="FFCC00"/>
                  </a:solidFill>
                  <a:round/>
                  <a:headEnd/>
                  <a:tailEnd/>
                </a:ln>
                <a:gradFill flip="none" rotWithShape="1">
                  <a:gsLst>
                    <a:gs pos="0">
                      <a:srgbClr val="000074">
                        <a:shade val="30000"/>
                        <a:satMod val="115000"/>
                      </a:srgbClr>
                    </a:gs>
                    <a:gs pos="50000">
                      <a:srgbClr val="000074">
                        <a:shade val="67500"/>
                        <a:satMod val="115000"/>
                      </a:srgbClr>
                    </a:gs>
                    <a:gs pos="100000">
                      <a:srgbClr val="000074">
                        <a:shade val="100000"/>
                        <a:satMod val="115000"/>
                      </a:srgbClr>
                    </a:gs>
                  </a:gsLst>
                  <a:lin ang="2700000" scaled="1"/>
                  <a:tileRect/>
                </a:gradFill>
                <a:latin typeface="Algerian" panose="04020705040A02060702" pitchFamily="82" charset="0"/>
                <a:cs typeface="Arial" panose="020B0604020202020204" pitchFamily="34" charset="0"/>
              </a:rPr>
              <a:t>KONEC</a:t>
            </a:r>
          </a:p>
        </p:txBody>
      </p:sp>
      <p:sp>
        <p:nvSpPr>
          <p:cNvPr id="59397" name="TextBox 1"/>
          <p:cNvSpPr txBox="1">
            <a:spLocks noChangeArrowheads="1"/>
          </p:cNvSpPr>
          <p:nvPr/>
        </p:nvSpPr>
        <p:spPr bwMode="auto">
          <a:xfrm>
            <a:off x="8674100" y="6488113"/>
            <a:ext cx="470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</a:pPr>
            <a:r>
              <a:rPr lang="cs-CZ" sz="1800" dirty="0" smtClean="0">
                <a:solidFill>
                  <a:srgbClr val="000000"/>
                </a:solidFill>
                <a:latin typeface="Bookman Old Style" panose="02050604050505020204" pitchFamily="18" charset="0"/>
                <a:cs typeface="Arial" panose="020B0604020202020204" pitchFamily="34" charset="0"/>
              </a:rPr>
              <a:t>36</a:t>
            </a:r>
          </a:p>
        </p:txBody>
      </p:sp>
    </p:spTree>
    <p:extLst>
      <p:ext uri="{BB962C8B-B14F-4D97-AF65-F5344CB8AC3E}">
        <p14:creationId xmlns:p14="http://schemas.microsoft.com/office/powerpoint/2010/main" val="37507494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62467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712"/>
            <a:ext cx="8642350" cy="5813425"/>
          </a:xfrm>
        </p:spPr>
        <p:txBody>
          <a:bodyPr/>
          <a:lstStyle/>
          <a:p>
            <a:pPr>
              <a:buFontTx/>
              <a:buAutoNum type="arabicPeriod"/>
            </a:pPr>
            <a:r>
              <a:rPr lang="cs-CZ" sz="1100" b="1" dirty="0" smtClean="0"/>
              <a:t>Váza od </a:t>
            </a:r>
            <a:r>
              <a:rPr lang="cs-CZ" sz="1100" b="1" dirty="0" err="1" smtClean="0"/>
              <a:t>Émile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Gallé</a:t>
            </a:r>
            <a:r>
              <a:rPr lang="cs-CZ" sz="1100" b="1" dirty="0" smtClean="0"/>
              <a:t>: </a:t>
            </a:r>
            <a:r>
              <a:rPr lang="en-US" sz="1100" dirty="0" smtClean="0"/>
              <a:t>RAMA. http://en.wikipedia.org [online]. [cit. 3.6.2013]. Dostupný pod licencí Creative Commons Attribution-Share Alike 2.0 France na WWW: </a:t>
            </a:r>
            <a:r>
              <a:rPr lang="en-US" sz="1100" dirty="0" smtClean="0">
                <a:hlinkClick r:id="rId2"/>
              </a:rPr>
              <a:t>http://en.wikipedia.org/wiki/File:Emile_Galle-Vase_mg_1814.jpg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J. Ruskin: </a:t>
            </a:r>
            <a:r>
              <a:rPr lang="cs-CZ" sz="1100" dirty="0" smtClean="0"/>
              <a:t>AUTOR NEUVEDEN. http://cs.wikipedia.org [online]. [cit. 11.6.2013]. Dostupný pod licencí public domain na WWW: </a:t>
            </a:r>
            <a:r>
              <a:rPr lang="cs-CZ" sz="1100" dirty="0" smtClean="0">
                <a:hlinkClick r:id="rId3"/>
              </a:rPr>
              <a:t>http://cs.wikipedia.org/wiki/Soubor:John_Ruskin_-_Project_Gutenberg_eText_13103.jpg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W. Morris – Foto: </a:t>
            </a:r>
            <a:r>
              <a:rPr lang="cs-CZ" sz="1100" dirty="0" smtClean="0"/>
              <a:t>HOLLYER, Frederick. http://cs.wikipedia.org/wiki/Soubor:William_Morris_age_53.jpg [online]. [cit. 11.6.2013]. Dostupný pod licencí public domain na WWW: </a:t>
            </a:r>
            <a:r>
              <a:rPr lang="cs-CZ" sz="1100" dirty="0" smtClean="0">
                <a:hlinkClick r:id="rId4"/>
              </a:rPr>
              <a:t>http://cs.wikipedia.org/wiki/Soubor:William_Morris_age_53.jpg/wiki/Soubor:William_Morris_age_53.jpg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William Morris – Artyčok: </a:t>
            </a:r>
            <a:r>
              <a:rPr lang="cs-CZ" sz="1100" dirty="0" smtClean="0"/>
              <a:t>AUTOR NEUVEDEN. http://commons.wikimedia.org [online]. [cit. 3.4.2013]. Dostupný pod licencí public domain na WWW: </a:t>
            </a:r>
            <a:r>
              <a:rPr lang="cs-CZ" sz="1100" dirty="0" smtClean="0">
                <a:hlinkClick r:id="rId5"/>
              </a:rPr>
              <a:t>http://commons.wikimedia.org/wiki/File:Artichoke_wallpaper_Morris_and_Co_J_H_Dearle_no_borders.jpg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Alfons Mucha – Snění: </a:t>
            </a:r>
            <a:r>
              <a:rPr lang="cs-CZ" sz="1100" dirty="0" smtClean="0"/>
              <a:t>AUTOR NEUVEDEN. http://commons.wikimedia.org [online]. [cit. 3.4.2013]. Dostupný pod licencí public domain na WWW: </a:t>
            </a:r>
            <a:r>
              <a:rPr lang="cs-CZ" sz="1100" dirty="0" smtClean="0">
                <a:hlinkClick r:id="rId6"/>
              </a:rPr>
              <a:t>http://commons.wikimedia.org/wiki/File:Alfons_mucha_obraz_1.jpg?uselang=cs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Ch. R. Mackintosh – Návrh nástěnné dekorace: </a:t>
            </a:r>
            <a:r>
              <a:rPr lang="cs-CZ" sz="1100" dirty="0" smtClean="0"/>
              <a:t>AUTOR NEUVEDEN. http://cs.wikipedia.org [online]. [cit. 3.6.2013]. Dostupný pod licencí public domain na WWW: </a:t>
            </a:r>
            <a:r>
              <a:rPr lang="cs-CZ" sz="1100" dirty="0" smtClean="0">
                <a:hlinkClick r:id="rId7"/>
              </a:rPr>
              <a:t>http://cs.wikipedia.org/wiki/Soubor:Charles_Rennie_Mackintosh_001.jpg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V. Horta – Foto: </a:t>
            </a:r>
            <a:r>
              <a:rPr lang="pt-BR" sz="1100" dirty="0" smtClean="0"/>
              <a:t>AUTOR NEUVEDEN. http://flandershistory.be [online]. [cit. 13.6.2013]. Dostupný na WWW: </a:t>
            </a:r>
            <a:r>
              <a:rPr lang="pt-BR" sz="1100" dirty="0" smtClean="0">
                <a:hlinkClick r:id="rId8"/>
              </a:rPr>
              <a:t>http://flandershistory.be/flandersSculptors.html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 Hortův podpis: </a:t>
            </a:r>
            <a:r>
              <a:rPr lang="cs-CZ" sz="1100" dirty="0" smtClean="0"/>
              <a:t>FERNANDEZ, Alberto </a:t>
            </a:r>
            <a:r>
              <a:rPr lang="cs-CZ" sz="1100" dirty="0" err="1" smtClean="0"/>
              <a:t>Fernandez</a:t>
            </a:r>
            <a:r>
              <a:rPr lang="cs-CZ" sz="1100" dirty="0" smtClean="0"/>
              <a:t>. http://en.wikipedia.or [online]. [cit. 13.6.2013]. Dostupný pod licencí public domain na WWW: </a:t>
            </a:r>
            <a:r>
              <a:rPr lang="cs-CZ" sz="1100" dirty="0" smtClean="0">
                <a:hlinkClick r:id="rId9"/>
              </a:rPr>
              <a:t>http://en.wikipedia.org/wiki/File:Signature_Victor_Horta_1900.svg</a:t>
            </a:r>
            <a:endParaRPr lang="cs-CZ" sz="1100" dirty="0" smtClean="0"/>
          </a:p>
          <a:p>
            <a:pPr>
              <a:buFontTx/>
              <a:buAutoNum type="arabicPeriod"/>
            </a:pPr>
            <a:r>
              <a:rPr lang="cs-CZ" sz="1100" b="1" dirty="0" smtClean="0"/>
              <a:t>V. Horta – Palác </a:t>
            </a:r>
            <a:r>
              <a:rPr lang="cs-CZ" sz="1100" b="1" dirty="0" err="1" smtClean="0"/>
              <a:t>Tassel</a:t>
            </a:r>
            <a:r>
              <a:rPr lang="cs-CZ" sz="1100" b="1" dirty="0" smtClean="0"/>
              <a:t>: </a:t>
            </a:r>
            <a:r>
              <a:rPr lang="cs-CZ" sz="1100" dirty="0"/>
              <a:t>TOWNSEND, Henry. </a:t>
            </a:r>
            <a:r>
              <a:rPr lang="cs-CZ" sz="1100" i="1" dirty="0"/>
              <a:t>http://commons.wikimedia.org</a:t>
            </a:r>
            <a:r>
              <a:rPr lang="cs-CZ" sz="1100" dirty="0"/>
              <a:t> [online]. [cit. 7.12.2013]. Dostupný pod licencí public domain na WWW: </a:t>
            </a: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commons.wikimedia.org/wiki/File:Tassel_House_stairway.JPG?uselang=fr</a:t>
            </a:r>
            <a:endParaRPr lang="cs-CZ" sz="1100" b="1" dirty="0" smtClean="0"/>
          </a:p>
          <a:p>
            <a:pPr lvl="0">
              <a:buFont typeface="+mj-lt"/>
              <a:buAutoNum type="arabicPeriod" startAt="10"/>
            </a:pPr>
            <a:r>
              <a:rPr lang="cs-CZ" sz="1100" b="1" dirty="0" smtClean="0">
                <a:solidFill>
                  <a:srgbClr val="000000"/>
                </a:solidFill>
              </a:rPr>
              <a:t>H</a:t>
            </a:r>
            <a:r>
              <a:rPr lang="cs-CZ" sz="1100" b="1" dirty="0">
                <a:solidFill>
                  <a:srgbClr val="000000"/>
                </a:solidFill>
              </a:rPr>
              <a:t>. van de </a:t>
            </a:r>
            <a:r>
              <a:rPr lang="cs-CZ" sz="1100" b="1" dirty="0" err="1">
                <a:solidFill>
                  <a:srgbClr val="000000"/>
                </a:solidFill>
              </a:rPr>
              <a:t>Velde</a:t>
            </a:r>
            <a:r>
              <a:rPr lang="cs-CZ" sz="1100" b="1" dirty="0">
                <a:solidFill>
                  <a:srgbClr val="000000"/>
                </a:solidFill>
              </a:rPr>
              <a:t> – Foto: </a:t>
            </a:r>
            <a:r>
              <a:rPr lang="pl-PL" sz="1100" dirty="0"/>
              <a:t>HELD, Louis. </a:t>
            </a:r>
            <a:r>
              <a:rPr lang="pl-PL" sz="1100" i="1" dirty="0"/>
              <a:t>http://commons.wikimedia.org</a:t>
            </a:r>
            <a:r>
              <a:rPr lang="pl-PL" sz="1100" dirty="0"/>
              <a:t> [online]. [cit. 7.12.2013]. Dostupný pod licencí public domain na WWW: </a:t>
            </a:r>
            <a:r>
              <a:rPr lang="pl-PL" sz="1100" dirty="0">
                <a:hlinkClick r:id="rId11"/>
              </a:rPr>
              <a:t>http://commons.wikimedia.org/wiki/File:Held_-_Henry_van_de_Velde_in_seinem_Atelier_in_Weimar,_</a:t>
            </a:r>
            <a:r>
              <a:rPr lang="pl-PL" sz="1100" dirty="0" smtClean="0">
                <a:hlinkClick r:id="rId11"/>
              </a:rPr>
              <a:t>1910.jpg</a:t>
            </a:r>
            <a:endParaRPr lang="pl-PL" sz="1100" dirty="0" smtClean="0"/>
          </a:p>
          <a:p>
            <a:pPr>
              <a:buFont typeface="+mj-lt"/>
              <a:buAutoNum type="arabicPeriod" startAt="10"/>
            </a:pPr>
            <a:r>
              <a:rPr lang="cs-CZ" sz="1100" b="1" dirty="0"/>
              <a:t>H. van de </a:t>
            </a:r>
            <a:r>
              <a:rPr lang="cs-CZ" sz="1100" b="1" dirty="0" err="1"/>
              <a:t>Velde</a:t>
            </a:r>
            <a:r>
              <a:rPr lang="cs-CZ" sz="1100" b="1" dirty="0"/>
              <a:t> – Chemnitz, Německo: </a:t>
            </a:r>
            <a:r>
              <a:rPr lang="cs-CZ" sz="1100" b="1" dirty="0" err="1"/>
              <a:t>Villa</a:t>
            </a:r>
            <a:r>
              <a:rPr lang="cs-CZ" sz="1100" b="1" dirty="0"/>
              <a:t> </a:t>
            </a:r>
            <a:r>
              <a:rPr lang="cs-CZ" sz="1100" b="1" dirty="0" err="1"/>
              <a:t>Esche</a:t>
            </a:r>
            <a:r>
              <a:rPr lang="cs-CZ" sz="1100" b="1" dirty="0"/>
              <a:t>: </a:t>
            </a:r>
            <a:r>
              <a:rPr lang="cs-CZ" sz="1100" dirty="0"/>
              <a:t>PRAEFCKE, Andreas. http://cs.wikipedia.org [online]. [cit. 3.6.2013]. Dostupný pod licencí Creative Commons Attribution-Share </a:t>
            </a:r>
            <a:r>
              <a:rPr lang="cs-CZ" sz="1100" dirty="0" err="1"/>
              <a:t>Alike</a:t>
            </a:r>
            <a:r>
              <a:rPr lang="cs-CZ" sz="1100" dirty="0"/>
              <a:t>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12"/>
              </a:rPr>
              <a:t>http://cs.wikipedia.org/wiki/Soubor:Chemnitz_Villa_Esche_Seite_2005.jpg</a:t>
            </a:r>
            <a:endParaRPr lang="cs-CZ" sz="1100" dirty="0"/>
          </a:p>
          <a:p>
            <a:pPr>
              <a:buFont typeface="+mj-lt"/>
              <a:buAutoNum type="arabicPeriod" startAt="10"/>
            </a:pPr>
            <a:r>
              <a:rPr lang="cs-CZ" sz="1100" b="1" dirty="0"/>
              <a:t> H. van de </a:t>
            </a:r>
            <a:r>
              <a:rPr lang="cs-CZ" sz="1100" b="1" dirty="0" err="1"/>
              <a:t>Velde</a:t>
            </a:r>
            <a:r>
              <a:rPr lang="cs-CZ" sz="1100" b="1" dirty="0"/>
              <a:t> – Židle: </a:t>
            </a:r>
            <a:r>
              <a:rPr lang="cs-CZ" sz="1100" dirty="0"/>
              <a:t>AUTOR NEUVEDEN. </a:t>
            </a:r>
            <a:r>
              <a:rPr lang="cs-CZ" sz="1100" i="1" dirty="0"/>
              <a:t>http://commons.wikimedia.org</a:t>
            </a:r>
            <a:r>
              <a:rPr lang="cs-CZ" sz="1100" dirty="0"/>
              <a:t> [online]. [cit. 13.6.2013]. Dostupný pod licencí Creative Commons Attribution-Share </a:t>
            </a:r>
            <a:r>
              <a:rPr lang="cs-CZ" sz="1100" dirty="0" err="1"/>
              <a:t>Alike</a:t>
            </a:r>
            <a:r>
              <a:rPr lang="cs-CZ" sz="1100" dirty="0"/>
              <a:t>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13"/>
              </a:rPr>
              <a:t>http://commons.wikimedia.org/wiki/File:Henry_van_de_Velde_-_Chair_-_1895.jpg</a:t>
            </a:r>
            <a:endParaRPr lang="cs-CZ" sz="1100" b="1" dirty="0"/>
          </a:p>
          <a:p>
            <a:pPr>
              <a:buFont typeface="+mj-lt"/>
              <a:buAutoNum type="arabicPeriod" startAt="10"/>
            </a:pPr>
            <a:r>
              <a:rPr lang="cs-CZ" sz="1100" b="1" dirty="0"/>
              <a:t>Ch. R. Mackintosh – Foto: </a:t>
            </a:r>
            <a:r>
              <a:rPr lang="cs-CZ" sz="1100" dirty="0">
                <a:solidFill>
                  <a:srgbClr val="333333"/>
                </a:solidFill>
              </a:rPr>
              <a:t>AUTOR NEUVEDEN. </a:t>
            </a:r>
            <a:r>
              <a:rPr lang="cs-CZ" sz="1100" i="1" dirty="0">
                <a:solidFill>
                  <a:srgbClr val="333333"/>
                </a:solidFill>
              </a:rPr>
              <a:t>http://cs.wikipedia.org</a:t>
            </a:r>
            <a:r>
              <a:rPr lang="cs-CZ" sz="1100" dirty="0">
                <a:solidFill>
                  <a:srgbClr val="333333"/>
                </a:solidFill>
              </a:rPr>
              <a:t> [online]. [cit. 16.6.2013]. Dostupný pod licencí Public domain na WWW: </a:t>
            </a:r>
            <a:r>
              <a:rPr lang="cs-CZ" sz="1100" dirty="0">
                <a:solidFill>
                  <a:srgbClr val="333333"/>
                </a:solidFill>
                <a:hlinkClick r:id="rId14"/>
              </a:rPr>
              <a:t>http://</a:t>
            </a:r>
            <a:r>
              <a:rPr lang="cs-CZ" sz="1100" dirty="0" smtClean="0">
                <a:solidFill>
                  <a:srgbClr val="333333"/>
                </a:solidFill>
                <a:hlinkClick r:id="rId14"/>
              </a:rPr>
              <a:t>cs.wikipedia.org/wiki/Soubor:Charles_Rennie_Mackintosh.jpg</a:t>
            </a:r>
            <a:endParaRPr lang="cs-CZ" sz="1100" dirty="0" smtClean="0">
              <a:solidFill>
                <a:srgbClr val="333333"/>
              </a:solidFill>
            </a:endParaRPr>
          </a:p>
          <a:p>
            <a:pPr>
              <a:buFont typeface="+mj-lt"/>
              <a:buAutoNum type="arabicPeriod" startAt="10"/>
            </a:pPr>
            <a:r>
              <a:rPr lang="cs-CZ" sz="1100" b="1" dirty="0"/>
              <a:t>Ch. R. Mackintosh – Židle: </a:t>
            </a:r>
            <a:r>
              <a:rPr lang="pt-BR" sz="1100" dirty="0">
                <a:solidFill>
                  <a:srgbClr val="333333"/>
                </a:solidFill>
              </a:rPr>
              <a:t>AUTOR NEUVEDEN. </a:t>
            </a:r>
            <a:r>
              <a:rPr lang="pt-BR" sz="1100" i="1" dirty="0">
                <a:solidFill>
                  <a:srgbClr val="333333"/>
                </a:solidFill>
              </a:rPr>
              <a:t>http://blog.makedesignedobjects.com</a:t>
            </a:r>
            <a:r>
              <a:rPr lang="pt-BR" sz="1100" dirty="0">
                <a:solidFill>
                  <a:srgbClr val="333333"/>
                </a:solidFill>
              </a:rPr>
              <a:t> [online]. [cit. 16.6.2013]. Dostupný na WWW: </a:t>
            </a:r>
            <a:r>
              <a:rPr lang="pt-BR" sz="1100" dirty="0">
                <a:solidFill>
                  <a:srgbClr val="333333"/>
                </a:solidFill>
                <a:hlinkClick r:id="rId15"/>
              </a:rPr>
              <a:t>http://blog.makedesignedobjects.com/wp-content/uploads/2010/09/mackintosh.jpg</a:t>
            </a:r>
            <a:endParaRPr lang="cs-CZ" sz="1100" b="1" dirty="0"/>
          </a:p>
          <a:p>
            <a:pPr marL="0" indent="0">
              <a:buNone/>
            </a:pP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37132615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Nadpis 1"/>
          <p:cNvSpPr>
            <a:spLocks noGrp="1"/>
          </p:cNvSpPr>
          <p:nvPr>
            <p:ph type="title"/>
          </p:nvPr>
        </p:nvSpPr>
        <p:spPr>
          <a:xfrm>
            <a:off x="457200" y="202159"/>
            <a:ext cx="8229600" cy="490537"/>
          </a:xfrm>
        </p:spPr>
        <p:txBody>
          <a:bodyPr/>
          <a:lstStyle/>
          <a:p>
            <a:r>
              <a:rPr lang="cs-CZ" dirty="0" smtClean="0"/>
              <a:t>Citace:</a:t>
            </a:r>
          </a:p>
        </p:txBody>
      </p:sp>
      <p:sp>
        <p:nvSpPr>
          <p:cNvPr id="63491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712"/>
            <a:ext cx="8642350" cy="6048672"/>
          </a:xfrm>
        </p:spPr>
        <p:txBody>
          <a:bodyPr/>
          <a:lstStyle/>
          <a:p>
            <a:pPr>
              <a:buFont typeface="+mj-lt"/>
              <a:buAutoNum type="arabicPeriod" startAt="15"/>
            </a:pPr>
            <a:r>
              <a:rPr lang="cs-CZ" sz="1100" b="1" dirty="0" smtClean="0"/>
              <a:t>Ch</a:t>
            </a:r>
            <a:r>
              <a:rPr lang="cs-CZ" sz="1100" b="1" dirty="0"/>
              <a:t>. R. Mackintosh – Budova umělecké školy v Glasgow: </a:t>
            </a:r>
            <a:r>
              <a:rPr lang="cs-CZ" sz="1100" dirty="0">
                <a:solidFill>
                  <a:srgbClr val="333333"/>
                </a:solidFill>
              </a:rPr>
              <a:t>MCWALTER, </a:t>
            </a:r>
            <a:r>
              <a:rPr lang="cs-CZ" sz="1100" dirty="0" err="1">
                <a:solidFill>
                  <a:srgbClr val="333333"/>
                </a:solidFill>
              </a:rPr>
              <a:t>Finlay</a:t>
            </a:r>
            <a:r>
              <a:rPr lang="cs-CZ" sz="1100" dirty="0">
                <a:solidFill>
                  <a:srgbClr val="333333"/>
                </a:solidFill>
              </a:rPr>
              <a:t>. </a:t>
            </a:r>
            <a:r>
              <a:rPr lang="cs-CZ" sz="1100" i="1" dirty="0">
                <a:solidFill>
                  <a:srgbClr val="333333"/>
                </a:solidFill>
              </a:rPr>
              <a:t>http://en.wikipedia.org</a:t>
            </a:r>
            <a:r>
              <a:rPr lang="cs-CZ" sz="1100" dirty="0">
                <a:solidFill>
                  <a:srgbClr val="333333"/>
                </a:solidFill>
              </a:rPr>
              <a:t> [online]. [cit. 16.6.2013]. Dostupný pod licencí Creative Commons Attribution-Share </a:t>
            </a:r>
            <a:r>
              <a:rPr lang="cs-CZ" sz="1100" dirty="0" err="1">
                <a:solidFill>
                  <a:srgbClr val="333333"/>
                </a:solidFill>
              </a:rPr>
              <a:t>Alike</a:t>
            </a:r>
            <a:r>
              <a:rPr lang="cs-CZ" sz="1100" dirty="0">
                <a:solidFill>
                  <a:srgbClr val="333333"/>
                </a:solidFill>
              </a:rPr>
              <a:t> 3.0 na WWW: </a:t>
            </a:r>
            <a:r>
              <a:rPr lang="cs-CZ" sz="1100" dirty="0">
                <a:solidFill>
                  <a:srgbClr val="333333"/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srgbClr val="333333"/>
                </a:solidFill>
                <a:hlinkClick r:id="rId3"/>
              </a:rPr>
              <a:t>en.wikipedia.org/wiki/File:Wfm_glasgow_school_of_art.jpg</a:t>
            </a:r>
            <a:endParaRPr lang="pl-PL" sz="1100" dirty="0"/>
          </a:p>
          <a:p>
            <a:pPr lvl="0">
              <a:buFont typeface="+mj-lt"/>
              <a:buAutoNum type="arabicPeriod" startAt="15"/>
            </a:pPr>
            <a:r>
              <a:rPr lang="cs-CZ" sz="1100" b="1" dirty="0" smtClean="0">
                <a:solidFill>
                  <a:srgbClr val="000000"/>
                </a:solidFill>
              </a:rPr>
              <a:t>J</a:t>
            </a:r>
            <a:r>
              <a:rPr lang="cs-CZ" sz="1100" b="1" dirty="0">
                <a:solidFill>
                  <a:srgbClr val="000000"/>
                </a:solidFill>
              </a:rPr>
              <a:t>. M. </a:t>
            </a:r>
            <a:r>
              <a:rPr lang="cs-CZ" sz="1100" b="1" dirty="0" err="1">
                <a:solidFill>
                  <a:srgbClr val="000000"/>
                </a:solidFill>
              </a:rPr>
              <a:t>Olbrich</a:t>
            </a:r>
            <a:r>
              <a:rPr lang="cs-CZ" sz="1100" b="1" dirty="0">
                <a:solidFill>
                  <a:srgbClr val="000000"/>
                </a:solidFill>
              </a:rPr>
              <a:t> – Foto: </a:t>
            </a:r>
            <a:r>
              <a:rPr lang="cs-CZ" sz="1100" dirty="0">
                <a:solidFill>
                  <a:srgbClr val="333333"/>
                </a:solidFill>
              </a:rPr>
              <a:t>AUTOR NEUVEDEN. </a:t>
            </a:r>
            <a:r>
              <a:rPr lang="cs-CZ" sz="1100" i="1" dirty="0">
                <a:solidFill>
                  <a:srgbClr val="333333"/>
                </a:solidFill>
              </a:rPr>
              <a:t>http://cs.wikipedia.org</a:t>
            </a:r>
            <a:r>
              <a:rPr lang="cs-CZ" sz="1100" dirty="0">
                <a:solidFill>
                  <a:srgbClr val="333333"/>
                </a:solidFill>
              </a:rPr>
              <a:t> [online]. [cit. 16.6.2013]. Dostupný pod licencí Public domain na WWW: </a:t>
            </a:r>
            <a:r>
              <a:rPr lang="cs-CZ" sz="1100" dirty="0">
                <a:solidFill>
                  <a:srgbClr val="333333"/>
                </a:solidFill>
                <a:hlinkClick r:id="rId4"/>
              </a:rPr>
              <a:t>http://cs.wikipedia.org/wiki/Soubor:Joseph_Maria_Olbrich.jpg</a:t>
            </a:r>
            <a:endParaRPr lang="cs-CZ" sz="1100" b="1" dirty="0">
              <a:solidFill>
                <a:srgbClr val="000000"/>
              </a:solidFill>
            </a:endParaRPr>
          </a:p>
          <a:p>
            <a:pPr lvl="0">
              <a:buFont typeface="+mj-lt"/>
              <a:buAutoNum type="arabicPeriod" startAt="15"/>
            </a:pPr>
            <a:r>
              <a:rPr lang="cs-CZ" sz="1100" b="1" dirty="0">
                <a:solidFill>
                  <a:srgbClr val="000000"/>
                </a:solidFill>
              </a:rPr>
              <a:t>J. M. </a:t>
            </a:r>
            <a:r>
              <a:rPr lang="cs-CZ" sz="1100" b="1" dirty="0" err="1">
                <a:solidFill>
                  <a:srgbClr val="000000"/>
                </a:solidFill>
              </a:rPr>
              <a:t>Olbrich</a:t>
            </a:r>
            <a:r>
              <a:rPr lang="cs-CZ" sz="1100" b="1" dirty="0">
                <a:solidFill>
                  <a:srgbClr val="000000"/>
                </a:solidFill>
              </a:rPr>
              <a:t> – Budova secese I: </a:t>
            </a:r>
            <a:r>
              <a:rPr lang="en-US" sz="1100" dirty="0">
                <a:solidFill>
                  <a:srgbClr val="333333"/>
                </a:solidFill>
              </a:rPr>
              <a:t>GRYFFINDOR. </a:t>
            </a:r>
            <a:r>
              <a:rPr lang="en-US" sz="1100" i="1" dirty="0">
                <a:solidFill>
                  <a:srgbClr val="333333"/>
                </a:solidFill>
              </a:rPr>
              <a:t>http://en.wikipedia.org</a:t>
            </a:r>
            <a:r>
              <a:rPr lang="en-US" sz="1100" dirty="0">
                <a:solidFill>
                  <a:srgbClr val="333333"/>
                </a:solidFill>
              </a:rPr>
              <a:t> [online]. [cit. 16.6.2013]. Dostupný pod licencí Creative Commons Attribution-Share Alike 3.0 na WWW: </a:t>
            </a:r>
            <a:r>
              <a:rPr lang="en-US" sz="1100" dirty="0">
                <a:solidFill>
                  <a:srgbClr val="333333"/>
                </a:solidFill>
                <a:hlinkClick r:id="rId5"/>
              </a:rPr>
              <a:t>http://en.wikipedia.org/wiki/File:Secession_Vienna_June_2006_017.jpg</a:t>
            </a:r>
            <a:endParaRPr lang="cs-CZ" sz="1100" dirty="0">
              <a:solidFill>
                <a:srgbClr val="333333"/>
              </a:solidFill>
            </a:endParaRPr>
          </a:p>
          <a:p>
            <a:pPr>
              <a:buFont typeface="+mj-lt"/>
              <a:buAutoNum type="arabicPeriod" startAt="15"/>
            </a:pPr>
            <a:r>
              <a:rPr lang="cs-CZ" sz="1100" b="1" dirty="0">
                <a:solidFill>
                  <a:srgbClr val="000000"/>
                </a:solidFill>
              </a:rPr>
              <a:t>J. M. </a:t>
            </a:r>
            <a:r>
              <a:rPr lang="cs-CZ" sz="1100" b="1" dirty="0" err="1">
                <a:solidFill>
                  <a:srgbClr val="000000"/>
                </a:solidFill>
              </a:rPr>
              <a:t>Olbrich</a:t>
            </a:r>
            <a:r>
              <a:rPr lang="cs-CZ" sz="1100" b="1" dirty="0">
                <a:solidFill>
                  <a:srgbClr val="000000"/>
                </a:solidFill>
              </a:rPr>
              <a:t> – Budova secese II: </a:t>
            </a:r>
            <a:r>
              <a:rPr lang="en-US" sz="1100" dirty="0">
                <a:solidFill>
                  <a:srgbClr val="333333"/>
                </a:solidFill>
              </a:rPr>
              <a:t>GRYFFINDOR. </a:t>
            </a:r>
            <a:r>
              <a:rPr lang="en-US" sz="1100" i="1" dirty="0">
                <a:solidFill>
                  <a:srgbClr val="333333"/>
                </a:solidFill>
              </a:rPr>
              <a:t>http://commons.wikimedia.org</a:t>
            </a:r>
            <a:r>
              <a:rPr lang="en-US" sz="1100" dirty="0">
                <a:solidFill>
                  <a:srgbClr val="333333"/>
                </a:solidFill>
              </a:rPr>
              <a:t> [online]. [cit. 16.6.2013]. Dostupný pod licencí Creative Commons Attribution-Share Alike 3.0 na WWW: </a:t>
            </a:r>
            <a:r>
              <a:rPr lang="en-US" sz="1100" dirty="0">
                <a:solidFill>
                  <a:srgbClr val="333333"/>
                </a:solidFill>
                <a:hlinkClick r:id="rId6"/>
              </a:rPr>
              <a:t>http://</a:t>
            </a:r>
            <a:r>
              <a:rPr lang="en-US" sz="1100" dirty="0" smtClean="0">
                <a:solidFill>
                  <a:srgbClr val="333333"/>
                </a:solidFill>
                <a:hlinkClick r:id="rId6"/>
              </a:rPr>
              <a:t>commons.wikimedia.org/wiki/File:Secession_Vienna_June_2006_005.jpg</a:t>
            </a:r>
            <a:endParaRPr lang="cs-CZ" sz="1100" dirty="0" smtClean="0">
              <a:solidFill>
                <a:srgbClr val="333333"/>
              </a:solidFill>
            </a:endParaRPr>
          </a:p>
          <a:p>
            <a:pPr>
              <a:buFont typeface="+mj-lt"/>
              <a:buAutoNum type="arabicPeriod" startAt="15"/>
            </a:pPr>
            <a:r>
              <a:rPr lang="cs-CZ" sz="1100" b="1" dirty="0" smtClean="0">
                <a:solidFill>
                  <a:srgbClr val="000000"/>
                </a:solidFill>
              </a:rPr>
              <a:t>H</a:t>
            </a:r>
            <a:r>
              <a:rPr lang="cs-CZ" sz="1100" b="1" dirty="0">
                <a:solidFill>
                  <a:srgbClr val="000000"/>
                </a:solidFill>
              </a:rPr>
              <a:t>. </a:t>
            </a:r>
            <a:r>
              <a:rPr lang="cs-CZ" sz="1100" b="1" dirty="0" err="1">
                <a:solidFill>
                  <a:srgbClr val="000000"/>
                </a:solidFill>
              </a:rPr>
              <a:t>Guimard</a:t>
            </a:r>
            <a:r>
              <a:rPr lang="cs-CZ" sz="1100" b="1" dirty="0">
                <a:solidFill>
                  <a:srgbClr val="000000"/>
                </a:solidFill>
              </a:rPr>
              <a:t> – Vstup do stanice metra: </a:t>
            </a:r>
            <a:r>
              <a:rPr lang="cs-CZ" sz="1100" dirty="0">
                <a:solidFill>
                  <a:srgbClr val="333333"/>
                </a:solidFill>
              </a:rPr>
              <a:t>DALBÉRA, Jean-</a:t>
            </a:r>
            <a:r>
              <a:rPr lang="cs-CZ" sz="1100" dirty="0" err="1">
                <a:solidFill>
                  <a:srgbClr val="333333"/>
                </a:solidFill>
              </a:rPr>
              <a:t>Pierre</a:t>
            </a:r>
            <a:r>
              <a:rPr lang="cs-CZ" sz="1100" dirty="0">
                <a:solidFill>
                  <a:srgbClr val="333333"/>
                </a:solidFill>
              </a:rPr>
              <a:t>. </a:t>
            </a:r>
            <a:r>
              <a:rPr lang="cs-CZ" sz="1100" i="1" dirty="0">
                <a:solidFill>
                  <a:srgbClr val="333333"/>
                </a:solidFill>
              </a:rPr>
              <a:t>http://commons.wikimedia.org</a:t>
            </a:r>
            <a:r>
              <a:rPr lang="cs-CZ" sz="1100" dirty="0">
                <a:solidFill>
                  <a:srgbClr val="333333"/>
                </a:solidFill>
              </a:rPr>
              <a:t> [online]. [cit. 16.6.2013]. Dostupný pod licencí Creative Commons </a:t>
            </a:r>
            <a:r>
              <a:rPr lang="cs-CZ" sz="1100" dirty="0" err="1">
                <a:solidFill>
                  <a:srgbClr val="333333"/>
                </a:solidFill>
              </a:rPr>
              <a:t>Attribution</a:t>
            </a:r>
            <a:r>
              <a:rPr lang="cs-CZ" sz="1100" dirty="0">
                <a:solidFill>
                  <a:srgbClr val="333333"/>
                </a:solidFill>
              </a:rPr>
              <a:t> 2.0 </a:t>
            </a:r>
            <a:r>
              <a:rPr lang="cs-CZ" sz="1100" dirty="0" err="1">
                <a:solidFill>
                  <a:srgbClr val="333333"/>
                </a:solidFill>
              </a:rPr>
              <a:t>Generic</a:t>
            </a:r>
            <a:r>
              <a:rPr lang="cs-CZ" sz="1100" dirty="0">
                <a:solidFill>
                  <a:srgbClr val="333333"/>
                </a:solidFill>
              </a:rPr>
              <a:t> </a:t>
            </a:r>
            <a:r>
              <a:rPr lang="cs-CZ" sz="1100" dirty="0" err="1">
                <a:solidFill>
                  <a:srgbClr val="333333"/>
                </a:solidFill>
              </a:rPr>
              <a:t>license</a:t>
            </a:r>
            <a:r>
              <a:rPr lang="cs-CZ" sz="1100" dirty="0">
                <a:solidFill>
                  <a:srgbClr val="333333"/>
                </a:solidFill>
              </a:rPr>
              <a:t> na WWW: </a:t>
            </a:r>
            <a:r>
              <a:rPr lang="cs-CZ" sz="1100" dirty="0">
                <a:solidFill>
                  <a:srgbClr val="333333"/>
                </a:solidFill>
                <a:hlinkClick r:id="rId7"/>
              </a:rPr>
              <a:t>http://commons.wikimedia.org/wiki/File:La_station_art_nouveau_de_la_porte_Dauphine_(Hector_Guimard).jpg</a:t>
            </a:r>
            <a:endParaRPr lang="cs-CZ" sz="1100" dirty="0">
              <a:solidFill>
                <a:srgbClr val="333333"/>
              </a:solidFill>
            </a:endParaRPr>
          </a:p>
          <a:p>
            <a:pPr lvl="0">
              <a:buFont typeface="+mj-lt"/>
              <a:buAutoNum type="arabicPeriod" startAt="15"/>
            </a:pPr>
            <a:r>
              <a:rPr lang="cs-CZ" sz="1100" b="1" dirty="0">
                <a:solidFill>
                  <a:srgbClr val="000000"/>
                </a:solidFill>
              </a:rPr>
              <a:t>H. </a:t>
            </a:r>
            <a:r>
              <a:rPr lang="cs-CZ" sz="1100" b="1" dirty="0" err="1">
                <a:solidFill>
                  <a:srgbClr val="000000"/>
                </a:solidFill>
              </a:rPr>
              <a:t>Guimard</a:t>
            </a:r>
            <a:r>
              <a:rPr lang="cs-CZ" sz="1100" b="1" dirty="0">
                <a:solidFill>
                  <a:srgbClr val="000000"/>
                </a:solidFill>
              </a:rPr>
              <a:t> – Detail mříže: </a:t>
            </a:r>
            <a:r>
              <a:rPr lang="en-US" sz="1100" dirty="0">
                <a:solidFill>
                  <a:srgbClr val="333333"/>
                </a:solidFill>
              </a:rPr>
              <a:t>BOST, Olivier. </a:t>
            </a:r>
            <a:r>
              <a:rPr lang="en-US" sz="1100" i="1" dirty="0">
                <a:solidFill>
                  <a:srgbClr val="333333"/>
                </a:solidFill>
              </a:rPr>
              <a:t>http://commons.wikimedia.org</a:t>
            </a:r>
            <a:r>
              <a:rPr lang="en-US" sz="1100" dirty="0">
                <a:solidFill>
                  <a:srgbClr val="333333"/>
                </a:solidFill>
              </a:rPr>
              <a:t> [online]. [cit. 16.6.2013]. Dostupný pod licencí Creative Commons Attribution-Share Alike 3.0 na WWW: </a:t>
            </a:r>
            <a:r>
              <a:rPr lang="en-US" sz="1100" dirty="0">
                <a:solidFill>
                  <a:srgbClr val="333333"/>
                </a:solidFill>
                <a:hlinkClick r:id="rId8"/>
              </a:rPr>
              <a:t>http://commons.wikimedia.org/wiki/File:Guimard_subway_escutcheons.jpg</a:t>
            </a:r>
            <a:endParaRPr lang="cs-CZ" sz="1100" b="1" dirty="0">
              <a:solidFill>
                <a:srgbClr val="000000"/>
              </a:solidFill>
            </a:endParaRPr>
          </a:p>
          <a:p>
            <a:pPr lvl="0">
              <a:buFont typeface="+mj-lt"/>
              <a:buAutoNum type="arabicPeriod" startAt="15"/>
            </a:pPr>
            <a:r>
              <a:rPr lang="cs-CZ" sz="1100" b="1" dirty="0">
                <a:solidFill>
                  <a:srgbClr val="000000"/>
                </a:solidFill>
              </a:rPr>
              <a:t>A.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Foto z roku 1878: </a:t>
            </a:r>
            <a:r>
              <a:rPr lang="cs-CZ" sz="1100" dirty="0">
                <a:solidFill>
                  <a:srgbClr val="000000"/>
                </a:solidFill>
              </a:rPr>
              <a:t>AUDOUARD, </a:t>
            </a:r>
            <a:r>
              <a:rPr lang="cs-CZ" sz="1100" dirty="0" err="1">
                <a:solidFill>
                  <a:srgbClr val="000000"/>
                </a:solidFill>
              </a:rPr>
              <a:t>Pau</a:t>
            </a:r>
            <a:r>
              <a:rPr lang="cs-CZ" sz="1100" dirty="0">
                <a:solidFill>
                  <a:srgbClr val="000000"/>
                </a:solidFill>
              </a:rPr>
              <a:t>. </a:t>
            </a:r>
            <a:r>
              <a:rPr lang="cs-CZ" sz="1100" i="1" dirty="0">
                <a:solidFill>
                  <a:srgbClr val="000000"/>
                </a:solidFill>
              </a:rPr>
              <a:t>https://cs.wikipedia.org</a:t>
            </a:r>
            <a:r>
              <a:rPr lang="cs-CZ" sz="1100" dirty="0">
                <a:solidFill>
                  <a:srgbClr val="000000"/>
                </a:solidFill>
              </a:rPr>
              <a:t> [online]. [cit. 10.6.2013]. Dostupný pod licencí public domain na WWW: </a:t>
            </a:r>
            <a:r>
              <a:rPr lang="cs-CZ" sz="1100" dirty="0">
                <a:solidFill>
                  <a:srgbClr val="000000"/>
                </a:solidFill>
                <a:hlinkClick r:id="rId9"/>
              </a:rPr>
              <a:t>https://cs.wikipedia.org/wiki/Soubor:Antoni_gaudi.jpg</a:t>
            </a:r>
            <a:endParaRPr lang="cs-CZ" sz="1100" dirty="0">
              <a:solidFill>
                <a:srgbClr val="000000"/>
              </a:solidFill>
            </a:endParaRPr>
          </a:p>
          <a:p>
            <a:pPr lvl="0">
              <a:buFont typeface="+mj-lt"/>
              <a:buAutoNum type="arabicPeriod" startAt="15"/>
            </a:pPr>
            <a:r>
              <a:rPr lang="cs-CZ" sz="1100" b="1" dirty="0">
                <a:solidFill>
                  <a:srgbClr val="000000"/>
                </a:solidFill>
              </a:rPr>
              <a:t>A.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Signatura: </a:t>
            </a:r>
            <a:r>
              <a:rPr lang="cs-CZ" sz="1100" dirty="0">
                <a:solidFill>
                  <a:srgbClr val="000000"/>
                </a:solidFill>
              </a:rPr>
              <a:t>archiv autora</a:t>
            </a:r>
            <a:endParaRPr lang="cs-CZ" sz="1100" b="1" dirty="0">
              <a:solidFill>
                <a:srgbClr val="000000"/>
              </a:solidFill>
            </a:endParaRPr>
          </a:p>
          <a:p>
            <a:pPr>
              <a:buFont typeface="+mj-lt"/>
              <a:buAutoNum type="arabicPeriod" startAt="15"/>
            </a:pPr>
            <a:r>
              <a:rPr lang="cs-CZ" sz="1100" b="1" dirty="0"/>
              <a:t>A. </a:t>
            </a:r>
            <a:r>
              <a:rPr lang="cs-CZ" sz="1100" b="1" dirty="0" err="1"/>
              <a:t>Gaudí</a:t>
            </a:r>
            <a:r>
              <a:rPr lang="cs-CZ" sz="1100" b="1" dirty="0"/>
              <a:t> – </a:t>
            </a:r>
            <a:r>
              <a:rPr lang="cs-CZ" sz="1100" b="1" dirty="0" err="1"/>
              <a:t>Sagrada</a:t>
            </a:r>
            <a:r>
              <a:rPr lang="cs-CZ" sz="1100" b="1" dirty="0"/>
              <a:t> </a:t>
            </a:r>
            <a:r>
              <a:rPr lang="cs-CZ" sz="1100" b="1" dirty="0" err="1"/>
              <a:t>Familia</a:t>
            </a:r>
            <a:r>
              <a:rPr lang="cs-CZ" sz="1100" b="1" dirty="0"/>
              <a:t>: </a:t>
            </a:r>
            <a:r>
              <a:rPr lang="en-US" sz="1100" dirty="0"/>
              <a:t>MONTREALAIS. </a:t>
            </a:r>
            <a:r>
              <a:rPr lang="en-US" sz="1100" i="1" dirty="0"/>
              <a:t>http://cs.wikipedia.org</a:t>
            </a:r>
            <a:r>
              <a:rPr lang="en-US" sz="1100" dirty="0"/>
              <a:t> [online]. [cit. 9.12.2013]. </a:t>
            </a:r>
            <a:r>
              <a:rPr lang="en-US" sz="1100" dirty="0" err="1"/>
              <a:t>Dostupný</a:t>
            </a:r>
            <a:r>
              <a:rPr lang="en-US" sz="1100" dirty="0"/>
              <a:t> pod </a:t>
            </a:r>
            <a:r>
              <a:rPr lang="en-US" sz="1100" dirty="0" err="1"/>
              <a:t>licencí</a:t>
            </a:r>
            <a:r>
              <a:rPr lang="en-US" sz="1100" dirty="0"/>
              <a:t> Creative Commons Attribution-Share Alike 3.0 </a:t>
            </a:r>
            <a:r>
              <a:rPr lang="en-US" sz="1100" dirty="0" err="1"/>
              <a:t>Unported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10"/>
              </a:rPr>
              <a:t>http://</a:t>
            </a:r>
            <a:r>
              <a:rPr lang="en-US" sz="1100" dirty="0" smtClean="0">
                <a:hlinkClick r:id="rId10"/>
              </a:rPr>
              <a:t>cs.wikipedia.org/wiki/Soubor:Sagradafamilia-overview.jpg</a:t>
            </a:r>
            <a:endParaRPr lang="cs-CZ" sz="1100" dirty="0" smtClean="0"/>
          </a:p>
          <a:p>
            <a:pPr>
              <a:buFont typeface="+mj-lt"/>
              <a:buAutoNum type="arabicPeriod" startAt="15"/>
            </a:pPr>
            <a:r>
              <a:rPr lang="cs-CZ" sz="1100" b="1" dirty="0" smtClean="0"/>
              <a:t>A</a:t>
            </a:r>
            <a:r>
              <a:rPr lang="cs-CZ" sz="1100" b="1" dirty="0"/>
              <a:t>. </a:t>
            </a:r>
            <a:r>
              <a:rPr lang="cs-CZ" sz="1100" b="1" dirty="0" err="1"/>
              <a:t>Gaudí</a:t>
            </a:r>
            <a:r>
              <a:rPr lang="cs-CZ" sz="1100" b="1" dirty="0"/>
              <a:t> – Casa Milá: </a:t>
            </a:r>
            <a:r>
              <a:rPr lang="en-US" sz="1100" dirty="0"/>
              <a:t>GAILLARD, Arnaud. </a:t>
            </a:r>
            <a:r>
              <a:rPr lang="en-US" sz="1100" i="1" dirty="0"/>
              <a:t>http://commons.wikimedia.org</a:t>
            </a:r>
            <a:r>
              <a:rPr lang="en-US" sz="1100" dirty="0"/>
              <a:t> [online]. [cit. 13.6.2013]. Dostupný pod licencí Creative Commons Attribution-Share Alike 1.0 Generic </a:t>
            </a:r>
            <a:r>
              <a:rPr lang="en-US" sz="1100" dirty="0" err="1"/>
              <a:t>licence</a:t>
            </a:r>
            <a:r>
              <a:rPr lang="en-US" sz="1100" dirty="0"/>
              <a:t> na WWW: </a:t>
            </a:r>
            <a:r>
              <a:rPr lang="en-US" sz="1100" dirty="0">
                <a:hlinkClick r:id="rId11"/>
              </a:rPr>
              <a:t>http://commons.wikimedia.org/wiki/File:Casa_mila_ag1.jpg</a:t>
            </a:r>
            <a:endParaRPr lang="cs-CZ" sz="1100" dirty="0"/>
          </a:p>
          <a:p>
            <a:pPr>
              <a:buFont typeface="+mj-lt"/>
              <a:buAutoNum type="arabicPeriod" startAt="15"/>
            </a:pPr>
            <a:r>
              <a:rPr lang="es-ES" sz="1100" b="1" dirty="0"/>
              <a:t>A. Gaudí – </a:t>
            </a:r>
            <a:r>
              <a:rPr lang="cs-CZ" sz="1100" b="1" dirty="0"/>
              <a:t>b</a:t>
            </a:r>
            <a:r>
              <a:rPr lang="es-ES" sz="1100" b="1" dirty="0" err="1"/>
              <a:t>alkóny</a:t>
            </a:r>
            <a:r>
              <a:rPr lang="es-ES" sz="1100" b="1" dirty="0"/>
              <a:t> Casa </a:t>
            </a:r>
            <a:r>
              <a:rPr lang="es-ES" sz="1100" b="1" dirty="0" err="1"/>
              <a:t>Milá</a:t>
            </a:r>
            <a:r>
              <a:rPr lang="es-ES" sz="1100" b="1" dirty="0"/>
              <a:t>:</a:t>
            </a:r>
            <a:r>
              <a:rPr lang="cs-CZ" sz="1100" b="1" dirty="0"/>
              <a:t> </a:t>
            </a:r>
            <a:r>
              <a:rPr lang="pl-PL" sz="1100" dirty="0"/>
              <a:t>XAVIER. </a:t>
            </a:r>
            <a:r>
              <a:rPr lang="pl-PL" sz="1100" i="1" dirty="0"/>
              <a:t>http://cs.wikipedia.org</a:t>
            </a:r>
            <a:r>
              <a:rPr lang="pl-PL" sz="1100" dirty="0"/>
              <a:t> [online]. [cit. 14.6.2013]. Dostupný pod licencí public domain na WWW: </a:t>
            </a:r>
            <a:r>
              <a:rPr lang="pl-PL" sz="1100" dirty="0">
                <a:hlinkClick r:id="rId12"/>
              </a:rPr>
              <a:t>http://cs.wikipedia.org/wiki/Soubor:La_Pedrera_balc%C3%B3n.jpg</a:t>
            </a:r>
            <a:endParaRPr lang="cs-CZ" sz="1100" dirty="0"/>
          </a:p>
          <a:p>
            <a:pPr>
              <a:buFont typeface="+mj-lt"/>
              <a:buAutoNum type="arabicPeriod" startAt="15"/>
            </a:pPr>
            <a:r>
              <a:rPr lang="es-ES" sz="1100" b="1" dirty="0"/>
              <a:t>A. Gaudí – </a:t>
            </a:r>
            <a:r>
              <a:rPr lang="cs-CZ" sz="1100" b="1" dirty="0"/>
              <a:t>ventilační věže </a:t>
            </a:r>
            <a:r>
              <a:rPr lang="es-ES" sz="1100" b="1" dirty="0"/>
              <a:t>Casa </a:t>
            </a:r>
            <a:r>
              <a:rPr lang="es-ES" sz="1100" b="1" dirty="0" err="1"/>
              <a:t>Milá</a:t>
            </a:r>
            <a:r>
              <a:rPr lang="es-ES" sz="1100" b="1" dirty="0"/>
              <a:t>:</a:t>
            </a:r>
            <a:r>
              <a:rPr lang="cs-CZ" sz="1100" b="1" dirty="0"/>
              <a:t> </a:t>
            </a:r>
            <a:r>
              <a:rPr lang="cs-CZ" sz="1100" dirty="0"/>
              <a:t>MENESES, </a:t>
            </a:r>
            <a:r>
              <a:rPr lang="cs-CZ" sz="1100" dirty="0" err="1"/>
              <a:t>Jaume</a:t>
            </a:r>
            <a:r>
              <a:rPr lang="cs-CZ" sz="1100" dirty="0"/>
              <a:t>. </a:t>
            </a:r>
            <a:r>
              <a:rPr lang="cs-CZ" sz="1100" i="1" dirty="0"/>
              <a:t>http://cs.wikipedia.org</a:t>
            </a:r>
            <a:r>
              <a:rPr lang="cs-CZ" sz="1100" dirty="0"/>
              <a:t> [online]. [cit. 14.6.2013]. Dostupný pod licencí Creative Commons Uveďte autora-Zachovejte licenci 2.0 </a:t>
            </a:r>
            <a:r>
              <a:rPr lang="cs-CZ" sz="1100" dirty="0" err="1"/>
              <a:t>Generic</a:t>
            </a:r>
            <a:r>
              <a:rPr lang="cs-CZ" sz="1100" dirty="0"/>
              <a:t> na WWW: </a:t>
            </a:r>
            <a:r>
              <a:rPr lang="cs-CZ" sz="1100" dirty="0">
                <a:hlinkClick r:id="rId13"/>
              </a:rPr>
              <a:t>http://cs.wikipedia.org/wiki/Soubor:La_Pedrera_001.jpg</a:t>
            </a:r>
            <a:endParaRPr lang="cs-CZ" sz="1100" b="1" dirty="0"/>
          </a:p>
          <a:p>
            <a:pPr>
              <a:buFont typeface="+mj-lt"/>
              <a:buAutoNum type="arabicPeriod" startAt="15"/>
            </a:pPr>
            <a:r>
              <a:rPr lang="cs-CZ" sz="1100" b="1" dirty="0"/>
              <a:t>A. </a:t>
            </a:r>
            <a:r>
              <a:rPr lang="cs-CZ" sz="1100" b="1" dirty="0" err="1"/>
              <a:t>Gaudí</a:t>
            </a:r>
            <a:r>
              <a:rPr lang="cs-CZ" sz="1100" b="1" dirty="0"/>
              <a:t> – Casa </a:t>
            </a:r>
            <a:r>
              <a:rPr lang="cs-CZ" sz="1100" b="1" dirty="0" err="1"/>
              <a:t>Batló</a:t>
            </a:r>
            <a:r>
              <a:rPr lang="cs-CZ" sz="1100" b="1" dirty="0"/>
              <a:t>: </a:t>
            </a:r>
            <a:r>
              <a:rPr lang="cs-CZ" sz="1100" dirty="0"/>
              <a:t>CATARINELLA, </a:t>
            </a:r>
            <a:r>
              <a:rPr lang="cs-CZ" sz="1100" dirty="0" err="1"/>
              <a:t>Massimo</a:t>
            </a:r>
            <a:r>
              <a:rPr lang="cs-CZ" sz="1100" dirty="0"/>
              <a:t>. </a:t>
            </a:r>
            <a:r>
              <a:rPr lang="cs-CZ" sz="1100" i="1" dirty="0"/>
              <a:t>https://cs.wikipedia.org</a:t>
            </a:r>
            <a:r>
              <a:rPr lang="cs-CZ" sz="1100" dirty="0"/>
              <a:t> [online]. [cit. 10.6.2013]. Dostupný pod licencí Creative Commons Attribution-Share </a:t>
            </a:r>
            <a:r>
              <a:rPr lang="cs-CZ" sz="1100" dirty="0" err="1"/>
              <a:t>Alike</a:t>
            </a:r>
            <a:r>
              <a:rPr lang="cs-CZ" sz="1100" dirty="0"/>
              <a:t> 3.0 na WWW: </a:t>
            </a:r>
            <a:r>
              <a:rPr lang="cs-CZ" sz="1100" dirty="0">
                <a:hlinkClick r:id="rId14"/>
              </a:rPr>
              <a:t>https://</a:t>
            </a:r>
            <a:r>
              <a:rPr lang="cs-CZ" sz="1100" dirty="0" smtClean="0">
                <a:hlinkClick r:id="rId14"/>
              </a:rPr>
              <a:t>cs.wikipedia.org/wiki/Soubor:CasaBatllo.jpg</a:t>
            </a:r>
            <a:endParaRPr lang="cs-CZ" sz="1100" dirty="0" smtClean="0"/>
          </a:p>
          <a:p>
            <a:pPr>
              <a:buFont typeface="+mj-lt"/>
              <a:buAutoNum type="arabicPeriod" startAt="15"/>
            </a:pPr>
            <a:r>
              <a:rPr lang="cs-CZ" sz="1100" b="1" dirty="0"/>
              <a:t>A. </a:t>
            </a:r>
            <a:r>
              <a:rPr lang="cs-CZ" sz="1100" b="1" dirty="0" err="1"/>
              <a:t>Gaudí</a:t>
            </a:r>
            <a:r>
              <a:rPr lang="cs-CZ" sz="1100" b="1" dirty="0"/>
              <a:t> – Park </a:t>
            </a:r>
            <a:r>
              <a:rPr lang="cs-CZ" sz="1100" b="1" dirty="0" err="1"/>
              <a:t>Güell</a:t>
            </a:r>
            <a:r>
              <a:rPr lang="pt-BR" sz="1100" dirty="0"/>
              <a:t> GAGNON, Bernard. http://commons.wikimedia.org [online]. [cit. 3.12.2013]. Dostupný pod licencí Creative Commons Attribution-Share Alike 3.0 Unported na WWW: </a:t>
            </a:r>
            <a:r>
              <a:rPr lang="pt-BR" sz="1100" dirty="0">
                <a:hlinkClick r:id="rId15"/>
              </a:rPr>
              <a:t>http://commons.wikimedia.org/wiki/File:Park_G%C3%BCell_01.jpg</a:t>
            </a:r>
            <a:endParaRPr lang="cs-CZ" sz="1100" dirty="0"/>
          </a:p>
          <a:p>
            <a:pPr>
              <a:buFont typeface="+mj-lt"/>
              <a:buAutoNum type="arabicPeriod" startAt="15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380861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dirty="0" smtClean="0"/>
              <a:t>Citace:</a:t>
            </a:r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>
          <a:xfrm>
            <a:off x="250825" y="863997"/>
            <a:ext cx="8642350" cy="5877371"/>
          </a:xfrm>
        </p:spPr>
        <p:txBody>
          <a:bodyPr/>
          <a:lstStyle/>
          <a:p>
            <a:pPr lvl="0">
              <a:buFont typeface="+mj-lt"/>
              <a:buAutoNum type="arabicPeriod" startAt="29"/>
            </a:pPr>
            <a:r>
              <a:rPr lang="cs-CZ" sz="1100" b="1" dirty="0" smtClean="0">
                <a:solidFill>
                  <a:srgbClr val="000000"/>
                </a:solidFill>
              </a:rPr>
              <a:t>A</a:t>
            </a:r>
            <a:r>
              <a:rPr lang="cs-CZ" sz="1100" b="1" dirty="0">
                <a:solidFill>
                  <a:srgbClr val="000000"/>
                </a:solidFill>
              </a:rPr>
              <a:t>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detail s motivem ještěrky: </a:t>
            </a:r>
            <a:r>
              <a:rPr lang="en-US" sz="1100" dirty="0">
                <a:solidFill>
                  <a:srgbClr val="333333"/>
                </a:solidFill>
              </a:rPr>
              <a:t>BAIKONUR. </a:t>
            </a:r>
            <a:r>
              <a:rPr lang="en-US" sz="1100" i="1" dirty="0">
                <a:solidFill>
                  <a:srgbClr val="333333"/>
                </a:solidFill>
              </a:rPr>
              <a:t>https://commons.wikimedia.org</a:t>
            </a:r>
            <a:r>
              <a:rPr lang="en-US" sz="1100" dirty="0">
                <a:solidFill>
                  <a:srgbClr val="333333"/>
                </a:solidFill>
              </a:rPr>
              <a:t> [online]. [cit. 15.6.2013]. Dostupný pod licencí Creative Commons Attribution-Share Alike 3.0 na WWW: </a:t>
            </a:r>
            <a:r>
              <a:rPr lang="en-US" sz="1100" dirty="0">
                <a:solidFill>
                  <a:srgbClr val="333333"/>
                </a:solidFill>
                <a:hlinkClick r:id="rId3"/>
              </a:rPr>
              <a:t>https://commons.wikimedia.org/wiki/File:Fale_-_Spain_-_Barcelona_-_205.jpg?uselang=cs</a:t>
            </a:r>
            <a:endParaRPr lang="cs-CZ" sz="1100" b="1" dirty="0">
              <a:solidFill>
                <a:srgbClr val="000000"/>
              </a:solidFill>
            </a:endParaRPr>
          </a:p>
          <a:p>
            <a:pPr lvl="0">
              <a:buFont typeface="+mj-lt"/>
              <a:buAutoNum type="arabicPeriod" startAt="29"/>
            </a:pPr>
            <a:r>
              <a:rPr lang="cs-CZ" sz="1100" b="1" dirty="0">
                <a:solidFill>
                  <a:srgbClr val="000000"/>
                </a:solidFill>
              </a:rPr>
              <a:t>A.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Park Güell (krytá promenáda): </a:t>
            </a:r>
            <a:r>
              <a:rPr lang="cs-CZ" sz="1100" dirty="0">
                <a:solidFill>
                  <a:srgbClr val="000000"/>
                </a:solidFill>
              </a:rPr>
              <a:t>NEHRENER, Dennis N. </a:t>
            </a:r>
            <a:r>
              <a:rPr lang="cs-CZ" sz="1100" i="1" dirty="0">
                <a:solidFill>
                  <a:srgbClr val="000000"/>
                </a:solidFill>
              </a:rPr>
              <a:t>http://en.wikipedia.org</a:t>
            </a:r>
            <a:r>
              <a:rPr lang="cs-CZ" sz="1100" dirty="0">
                <a:solidFill>
                  <a:srgbClr val="000000"/>
                </a:solidFill>
              </a:rPr>
              <a:t> [online]. [cit. 16.6.2013]. Dostupný pod licencí public domain na WWW: </a:t>
            </a:r>
            <a:r>
              <a:rPr lang="cs-CZ" sz="1100" dirty="0">
                <a:solidFill>
                  <a:srgbClr val="000000"/>
                </a:solidFill>
                <a:hlinkClick r:id="rId4"/>
              </a:rPr>
              <a:t>http://en.wikipedia.org/wiki/File:Colonnadeparkguell.jpg</a:t>
            </a:r>
            <a:endParaRPr lang="cs-CZ" sz="1100" dirty="0">
              <a:solidFill>
                <a:srgbClr val="000000"/>
              </a:solidFill>
            </a:endParaRPr>
          </a:p>
          <a:p>
            <a:pPr lvl="0">
              <a:buFont typeface="+mj-lt"/>
              <a:buAutoNum type="arabicPeriod" startAt="29"/>
            </a:pPr>
            <a:r>
              <a:rPr lang="cs-CZ" sz="1100" b="1" dirty="0">
                <a:solidFill>
                  <a:srgbClr val="000000"/>
                </a:solidFill>
              </a:rPr>
              <a:t>A.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Park Güell (lavice): </a:t>
            </a:r>
            <a:r>
              <a:rPr lang="cs-CZ" sz="1100" dirty="0"/>
              <a:t>AUTOR NEUVEDEN. </a:t>
            </a:r>
            <a:r>
              <a:rPr lang="cs-CZ" sz="1100" i="1" dirty="0"/>
              <a:t>http://commons.wikimedia.org</a:t>
            </a:r>
            <a:r>
              <a:rPr lang="cs-CZ" sz="1100" dirty="0"/>
              <a:t> [online]. [cit. 9.12.2013]. 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</a:t>
            </a:r>
            <a:r>
              <a:rPr lang="cs-CZ" sz="1100" dirty="0" err="1"/>
              <a:t>Attribution-Share</a:t>
            </a:r>
            <a:r>
              <a:rPr lang="cs-CZ" sz="1100" dirty="0"/>
              <a:t> </a:t>
            </a:r>
            <a:r>
              <a:rPr lang="cs-CZ" sz="1100" dirty="0" err="1"/>
              <a:t>Alike</a:t>
            </a:r>
            <a:r>
              <a:rPr lang="cs-CZ" sz="1100" dirty="0"/>
              <a:t>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commons.wikimedia.org/wiki/File:Park_Guell_Terrace.JPG</a:t>
            </a:r>
            <a:endParaRPr lang="cs-CZ" sz="1100" dirty="0" smtClean="0"/>
          </a:p>
          <a:p>
            <a:pPr lvl="0">
              <a:buFont typeface="+mj-lt"/>
              <a:buAutoNum type="arabicPeriod" startAt="29"/>
            </a:pPr>
            <a:r>
              <a:rPr lang="cs-CZ" sz="1100" b="1" dirty="0" smtClean="0">
                <a:solidFill>
                  <a:srgbClr val="000000"/>
                </a:solidFill>
              </a:rPr>
              <a:t>A</a:t>
            </a:r>
            <a:r>
              <a:rPr lang="cs-CZ" sz="1100" b="1" dirty="0">
                <a:solidFill>
                  <a:srgbClr val="000000"/>
                </a:solidFill>
              </a:rPr>
              <a:t>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Park Güell</a:t>
            </a:r>
            <a:r>
              <a:rPr lang="cs-CZ" sz="1100" dirty="0">
                <a:solidFill>
                  <a:srgbClr val="333333"/>
                </a:solidFill>
              </a:rPr>
              <a:t> </a:t>
            </a:r>
            <a:r>
              <a:rPr lang="cs-CZ" sz="1100" b="1" dirty="0">
                <a:solidFill>
                  <a:srgbClr val="000000"/>
                </a:solidFill>
              </a:rPr>
              <a:t>(detail mozaiky: </a:t>
            </a:r>
            <a:r>
              <a:rPr lang="cs-CZ" sz="1100" dirty="0">
                <a:solidFill>
                  <a:srgbClr val="000000"/>
                </a:solidFill>
              </a:rPr>
              <a:t>AUTOR</a:t>
            </a:r>
            <a:r>
              <a:rPr lang="cs-CZ" sz="1100" b="1" dirty="0">
                <a:solidFill>
                  <a:srgbClr val="000000"/>
                </a:solidFill>
              </a:rPr>
              <a:t>  </a:t>
            </a:r>
            <a:r>
              <a:rPr lang="pt-BR" sz="1100" dirty="0">
                <a:solidFill>
                  <a:srgbClr val="333333"/>
                </a:solidFill>
              </a:rPr>
              <a:t>NEUVEDEN. </a:t>
            </a:r>
            <a:r>
              <a:rPr lang="pt-BR" sz="1100" i="1" dirty="0">
                <a:solidFill>
                  <a:srgbClr val="333333"/>
                </a:solidFill>
              </a:rPr>
              <a:t>http://www.barcelonaphotoblog.com</a:t>
            </a:r>
            <a:r>
              <a:rPr lang="pt-BR" sz="1100" dirty="0">
                <a:solidFill>
                  <a:srgbClr val="333333"/>
                </a:solidFill>
              </a:rPr>
              <a:t> [online]. [cit. </a:t>
            </a:r>
            <a:r>
              <a:rPr lang="pt-BR" sz="1100" dirty="0" smtClean="0">
                <a:solidFill>
                  <a:srgbClr val="333333"/>
                </a:solidFill>
              </a:rPr>
              <a:t>15.6.2013</a:t>
            </a:r>
            <a:r>
              <a:rPr lang="pt-BR" sz="1100" dirty="0">
                <a:solidFill>
                  <a:srgbClr val="333333"/>
                </a:solidFill>
              </a:rPr>
              <a:t>]. Dostupný na WWW: </a:t>
            </a:r>
            <a:r>
              <a:rPr lang="pt-BR" sz="1100" dirty="0">
                <a:solidFill>
                  <a:srgbClr val="333333"/>
                </a:solidFill>
                <a:hlinkClick r:id="rId6"/>
              </a:rPr>
              <a:t>http://i63.photobucket.com/albums/h135/carloslorenzo/MosaicWork-Trencadis-Gaudi-.</a:t>
            </a:r>
            <a:r>
              <a:rPr lang="pt-BR" sz="1100" dirty="0" smtClean="0">
                <a:solidFill>
                  <a:srgbClr val="333333"/>
                </a:solidFill>
                <a:hlinkClick r:id="rId6"/>
              </a:rPr>
              <a:t>jpg</a:t>
            </a:r>
            <a:endParaRPr lang="cs-CZ" sz="1100" dirty="0">
              <a:solidFill>
                <a:srgbClr val="333333"/>
              </a:solidFill>
            </a:endParaRPr>
          </a:p>
          <a:p>
            <a:pPr>
              <a:buFont typeface="+mj-lt"/>
              <a:buAutoNum type="arabicPeriod" startAt="29"/>
            </a:pPr>
            <a:r>
              <a:rPr lang="cs-CZ" sz="1100" b="1" dirty="0" smtClean="0">
                <a:solidFill>
                  <a:srgbClr val="000000"/>
                </a:solidFill>
              </a:rPr>
              <a:t>L</a:t>
            </a:r>
            <a:r>
              <a:rPr lang="cs-CZ" sz="1100" b="1" dirty="0">
                <a:solidFill>
                  <a:srgbClr val="000000"/>
                </a:solidFill>
              </a:rPr>
              <a:t>. C. </a:t>
            </a:r>
            <a:r>
              <a:rPr lang="cs-CZ" sz="1100" b="1" dirty="0" err="1">
                <a:solidFill>
                  <a:srgbClr val="000000"/>
                </a:solidFill>
              </a:rPr>
              <a:t>Tiffany</a:t>
            </a:r>
            <a:r>
              <a:rPr lang="cs-CZ" sz="1100" b="1" dirty="0">
                <a:solidFill>
                  <a:srgbClr val="000000"/>
                </a:solidFill>
              </a:rPr>
              <a:t> – Vitrážové okno: </a:t>
            </a:r>
            <a:r>
              <a:rPr lang="cs-CZ" sz="1100" dirty="0">
                <a:solidFill>
                  <a:srgbClr val="000000"/>
                </a:solidFill>
              </a:rPr>
              <a:t>AUTOR NEUVEDEN. http://commons.wikimedia.org [online]. [cit. 4.6.2013]. Dostupný pod licencí public domain na WWW: </a:t>
            </a:r>
            <a:r>
              <a:rPr lang="cs-CZ" sz="1100" dirty="0">
                <a:solidFill>
                  <a:srgbClr val="000000"/>
                </a:solidFill>
                <a:hlinkClick r:id="rId7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hlinkClick r:id="rId7"/>
              </a:rPr>
              <a:t>commons.wikimedia.org/wiki/File:Tifftree.JPG?uselang=ru</a:t>
            </a:r>
            <a:endParaRPr lang="cs-CZ" sz="1100" dirty="0" smtClean="0">
              <a:solidFill>
                <a:srgbClr val="000000"/>
              </a:solidFill>
            </a:endParaRPr>
          </a:p>
          <a:p>
            <a:pPr>
              <a:buFont typeface="+mj-lt"/>
              <a:buAutoNum type="arabicPeriod" startAt="29"/>
            </a:pPr>
            <a:r>
              <a:rPr lang="cs-CZ" sz="1100" b="1" dirty="0" smtClean="0"/>
              <a:t>L</a:t>
            </a:r>
            <a:r>
              <a:rPr lang="cs-CZ" sz="1100" b="1" dirty="0"/>
              <a:t>. C. </a:t>
            </a:r>
            <a:r>
              <a:rPr lang="cs-CZ" sz="1100" b="1" dirty="0" err="1"/>
              <a:t>Tiffany</a:t>
            </a:r>
            <a:r>
              <a:rPr lang="cs-CZ" sz="1100" b="1" dirty="0"/>
              <a:t> – Lampa I: </a:t>
            </a:r>
            <a:r>
              <a:rPr lang="pt-BR" sz="1100" dirty="0"/>
              <a:t>AUTOR NEUVEDEN. http://en.wikipedia.org [online]. [cit. 3.12.2013]. Dostupný pod licencí Creative Commons Attribution 2.5 Generic license na WWW: </a:t>
            </a:r>
            <a:r>
              <a:rPr lang="pt-BR" sz="1100" dirty="0">
                <a:hlinkClick r:id="rId8"/>
              </a:rPr>
              <a:t>http://en.wikipedia.org/wiki/File:WLA_nyhistorical_1910_desk_lamp.jpg</a:t>
            </a:r>
            <a:endParaRPr lang="cs-CZ" sz="1100" dirty="0"/>
          </a:p>
          <a:p>
            <a:pPr>
              <a:buFont typeface="+mj-lt"/>
              <a:buAutoNum type="arabicPeriod" startAt="29"/>
            </a:pPr>
            <a:r>
              <a:rPr lang="cs-CZ" sz="1100" b="1" dirty="0"/>
              <a:t>L. C. </a:t>
            </a:r>
            <a:r>
              <a:rPr lang="cs-CZ" sz="1100" b="1" dirty="0" err="1"/>
              <a:t>Tiffany</a:t>
            </a:r>
            <a:r>
              <a:rPr lang="cs-CZ" sz="1100" b="1" dirty="0"/>
              <a:t> – Lampa II: </a:t>
            </a:r>
            <a:r>
              <a:rPr lang="pt-BR" sz="1100" dirty="0"/>
              <a:t>AUTOR NEUVEDEN. http://en.wikipedia.org [online]. [cit. 3.12.2013]. Dostupný pod licencí Creative Commons Attribution 2.5 Generic license na WWW: </a:t>
            </a:r>
            <a:r>
              <a:rPr lang="pt-BR" sz="1100" dirty="0">
                <a:hlinkClick r:id="rId9"/>
              </a:rPr>
              <a:t>http://en.wikipedia.org/wiki/File:Wiki-Tiffany-daffodil-low-.jpg</a:t>
            </a:r>
            <a:endParaRPr lang="cs-CZ" sz="1100" dirty="0"/>
          </a:p>
          <a:p>
            <a:pPr lvl="0">
              <a:buFont typeface="+mj-lt"/>
              <a:buAutoNum type="arabicPeriod" startAt="29"/>
            </a:pPr>
            <a:r>
              <a:rPr lang="cs-CZ" sz="1100" b="1" dirty="0">
                <a:solidFill>
                  <a:srgbClr val="000000"/>
                </a:solidFill>
              </a:rPr>
              <a:t>A. </a:t>
            </a:r>
            <a:r>
              <a:rPr lang="cs-CZ" sz="1100" b="1" dirty="0" err="1">
                <a:solidFill>
                  <a:srgbClr val="000000"/>
                </a:solidFill>
              </a:rPr>
              <a:t>Gaudí</a:t>
            </a:r>
            <a:r>
              <a:rPr lang="cs-CZ" sz="1100" b="1" dirty="0">
                <a:solidFill>
                  <a:srgbClr val="000000"/>
                </a:solidFill>
              </a:rPr>
              <a:t> – Detail mozaiky: </a:t>
            </a:r>
            <a:r>
              <a:rPr lang="cs-CZ" sz="1100" dirty="0"/>
              <a:t>AUTOR NEUVEDEN. </a:t>
            </a:r>
            <a:r>
              <a:rPr lang="cs-CZ" sz="1100" i="1" dirty="0"/>
              <a:t>http://commons.wikimedia.org</a:t>
            </a:r>
            <a:r>
              <a:rPr lang="cs-CZ" sz="1100" dirty="0"/>
              <a:t> [online]. [cit. 9.12.2013]. Dostupný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</a:t>
            </a:r>
            <a:r>
              <a:rPr lang="cs-CZ" sz="1100" dirty="0" err="1"/>
              <a:t>Attribution-Share</a:t>
            </a:r>
            <a:r>
              <a:rPr lang="cs-CZ" sz="1100" dirty="0"/>
              <a:t> </a:t>
            </a:r>
            <a:r>
              <a:rPr lang="cs-CZ" sz="1100" dirty="0" err="1"/>
              <a:t>Alike</a:t>
            </a:r>
            <a:r>
              <a:rPr lang="cs-CZ" sz="1100" dirty="0"/>
              <a:t> 3.0 </a:t>
            </a:r>
            <a:r>
              <a:rPr lang="cs-CZ" sz="1100" dirty="0" err="1"/>
              <a:t>Unported</a:t>
            </a:r>
            <a:r>
              <a:rPr lang="cs-CZ" sz="1100" dirty="0"/>
              <a:t> na WWW: </a:t>
            </a:r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commons.wikimedia.org/wiki/File:Barcelona_29-04-2006_11-29-38.JPG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36644855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k </a:t>
            </a:r>
            <a:r>
              <a:rPr lang="cs-CZ" dirty="0" err="1"/>
              <a:t>obrázkúm</a:t>
            </a:r>
            <a:r>
              <a:rPr lang="cs-CZ" dirty="0"/>
              <a:t> k opakování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C000"/>
              </a:buClr>
              <a:buSzPct val="150000"/>
              <a:buFont typeface="+mj-lt"/>
              <a:buAutoNum type="alphaUcPeriod"/>
            </a:pPr>
            <a:r>
              <a:rPr lang="cs-CZ" b="1" dirty="0">
                <a:solidFill>
                  <a:srgbClr val="000000"/>
                </a:solidFill>
              </a:rPr>
              <a:t>J. M. </a:t>
            </a:r>
            <a:r>
              <a:rPr lang="cs-CZ" b="1" dirty="0" err="1">
                <a:solidFill>
                  <a:srgbClr val="000000"/>
                </a:solidFill>
              </a:rPr>
              <a:t>Olbrich</a:t>
            </a:r>
            <a:r>
              <a:rPr lang="cs-CZ" b="1" dirty="0">
                <a:solidFill>
                  <a:srgbClr val="000000"/>
                </a:solidFill>
              </a:rPr>
              <a:t> – Budova secese II: </a:t>
            </a:r>
            <a:r>
              <a:rPr lang="en-US" dirty="0">
                <a:solidFill>
                  <a:srgbClr val="333333"/>
                </a:solidFill>
              </a:rPr>
              <a:t>GRYFFINDOR. </a:t>
            </a:r>
            <a:r>
              <a:rPr lang="en-US" i="1" dirty="0">
                <a:solidFill>
                  <a:srgbClr val="333333"/>
                </a:solidFill>
              </a:rPr>
              <a:t>http://commons.wikimedia.org</a:t>
            </a:r>
            <a:r>
              <a:rPr lang="en-US" dirty="0">
                <a:solidFill>
                  <a:srgbClr val="333333"/>
                </a:solidFill>
              </a:rPr>
              <a:t> [online]. [cit. 16.6.2013]. </a:t>
            </a:r>
            <a:r>
              <a:rPr lang="en-US" dirty="0" err="1">
                <a:solidFill>
                  <a:srgbClr val="333333"/>
                </a:solidFill>
              </a:rPr>
              <a:t>Dostupný</a:t>
            </a:r>
            <a:r>
              <a:rPr lang="en-US" dirty="0">
                <a:solidFill>
                  <a:srgbClr val="333333"/>
                </a:solidFill>
              </a:rPr>
              <a:t> pod </a:t>
            </a:r>
            <a:r>
              <a:rPr lang="en-US" dirty="0" err="1">
                <a:solidFill>
                  <a:srgbClr val="333333"/>
                </a:solidFill>
              </a:rPr>
              <a:t>licencí</a:t>
            </a:r>
            <a:r>
              <a:rPr lang="en-US" dirty="0">
                <a:solidFill>
                  <a:srgbClr val="333333"/>
                </a:solidFill>
              </a:rPr>
              <a:t> Creative Commons Attribution-Share Alike 3.0 </a:t>
            </a:r>
            <a:r>
              <a:rPr lang="en-US" dirty="0" err="1">
                <a:solidFill>
                  <a:srgbClr val="333333"/>
                </a:solidFill>
              </a:rPr>
              <a:t>na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WWW:</a:t>
            </a:r>
            <a:r>
              <a:rPr lang="en-US" dirty="0" err="1">
                <a:solidFill>
                  <a:srgbClr val="333333"/>
                </a:solidFill>
                <a:hlinkClick r:id="rId2"/>
              </a:rPr>
              <a:t>http</a:t>
            </a:r>
            <a:r>
              <a:rPr lang="en-US" dirty="0">
                <a:solidFill>
                  <a:srgbClr val="333333"/>
                </a:solidFill>
                <a:hlinkClick r:id="rId2"/>
              </a:rPr>
              <a:t>://commons.wikimedia.org/wiki/File:Secession_Vienna_June_2006_005.jpg</a:t>
            </a:r>
            <a:endParaRPr lang="cs-CZ" dirty="0">
              <a:solidFill>
                <a:srgbClr val="333333"/>
              </a:solidFill>
            </a:endParaRPr>
          </a:p>
          <a:p>
            <a:pPr>
              <a:buClr>
                <a:srgbClr val="FFC000"/>
              </a:buClr>
              <a:buSzPct val="150000"/>
              <a:buFont typeface="+mj-lt"/>
              <a:buAutoNum type="alphaUcPeriod"/>
            </a:pPr>
            <a:r>
              <a:rPr lang="cs-CZ" b="1" dirty="0"/>
              <a:t>V. Horta – Palác </a:t>
            </a:r>
            <a:r>
              <a:rPr lang="cs-CZ" b="1" dirty="0" err="1"/>
              <a:t>Tassel</a:t>
            </a:r>
            <a:r>
              <a:rPr lang="cs-CZ" b="1" dirty="0"/>
              <a:t>: </a:t>
            </a:r>
            <a:r>
              <a:rPr lang="cs-CZ" dirty="0"/>
              <a:t>TOWNSEND, Henry. </a:t>
            </a:r>
            <a:r>
              <a:rPr lang="cs-CZ" i="1" dirty="0"/>
              <a:t>http://commons.wikimedia.org</a:t>
            </a:r>
            <a:r>
              <a:rPr lang="cs-CZ" dirty="0"/>
              <a:t> [online]. [cit. 7.12.2013]. Dostupný pod licencí public domain na WWW: </a:t>
            </a:r>
            <a:r>
              <a:rPr lang="cs-CZ" dirty="0">
                <a:hlinkClick r:id="rId3"/>
              </a:rPr>
              <a:t>http://commons.wikimedia.org/wiki/File:Tassel_House_stairway.JPG?uselang=fr</a:t>
            </a:r>
            <a:endParaRPr lang="cs-CZ" b="1" dirty="0"/>
          </a:p>
          <a:p>
            <a:pPr>
              <a:buClr>
                <a:srgbClr val="FFC000"/>
              </a:buClr>
              <a:buSzPct val="150000"/>
              <a:buFont typeface="+mj-lt"/>
              <a:buAutoNum type="alphaUcPeriod"/>
            </a:pPr>
            <a:r>
              <a:rPr lang="cs-CZ" b="1" dirty="0"/>
              <a:t>A. </a:t>
            </a:r>
            <a:r>
              <a:rPr lang="cs-CZ" b="1" dirty="0" err="1"/>
              <a:t>Gaudí</a:t>
            </a:r>
            <a:r>
              <a:rPr lang="cs-CZ" b="1" dirty="0"/>
              <a:t> – </a:t>
            </a:r>
            <a:r>
              <a:rPr lang="cs-CZ" b="1" dirty="0" err="1"/>
              <a:t>Casa</a:t>
            </a:r>
            <a:r>
              <a:rPr lang="cs-CZ" b="1" dirty="0"/>
              <a:t> Milá: </a:t>
            </a:r>
            <a:r>
              <a:rPr lang="en-US" dirty="0"/>
              <a:t>GAILLARD, Arnaud. </a:t>
            </a:r>
            <a:r>
              <a:rPr lang="en-US" i="1" dirty="0"/>
              <a:t>http://commons.wikimedia.org</a:t>
            </a:r>
            <a:r>
              <a:rPr lang="en-US" dirty="0"/>
              <a:t> [online]. [cit. 13.6.2013].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1.0 Generic </a:t>
            </a:r>
            <a:r>
              <a:rPr lang="en-US" dirty="0" err="1"/>
              <a:t>licence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http://commons.wikimedia.org/wiki/File:Casa_mila_ag1.jpg</a:t>
            </a:r>
            <a:endParaRPr lang="cs-CZ" dirty="0"/>
          </a:p>
          <a:p>
            <a:pPr>
              <a:buClr>
                <a:srgbClr val="FFC000"/>
              </a:buClr>
              <a:buSzPct val="150000"/>
              <a:buFont typeface="+mj-lt"/>
              <a:buAutoNum type="alphaUcPeriod"/>
            </a:pPr>
            <a:r>
              <a:rPr lang="cs-CZ" b="1" dirty="0">
                <a:solidFill>
                  <a:srgbClr val="000000"/>
                </a:solidFill>
              </a:rPr>
              <a:t>H. </a:t>
            </a:r>
            <a:r>
              <a:rPr lang="cs-CZ" b="1" dirty="0" err="1">
                <a:solidFill>
                  <a:srgbClr val="000000"/>
                </a:solidFill>
              </a:rPr>
              <a:t>Guimard</a:t>
            </a:r>
            <a:r>
              <a:rPr lang="cs-CZ" b="1" dirty="0">
                <a:solidFill>
                  <a:srgbClr val="000000"/>
                </a:solidFill>
              </a:rPr>
              <a:t> – Vstup do stanice metra: </a:t>
            </a:r>
            <a:r>
              <a:rPr lang="cs-CZ" dirty="0">
                <a:solidFill>
                  <a:srgbClr val="333333"/>
                </a:solidFill>
              </a:rPr>
              <a:t>DALBÉRA, Jean-</a:t>
            </a:r>
            <a:r>
              <a:rPr lang="cs-CZ" dirty="0" err="1">
                <a:solidFill>
                  <a:srgbClr val="333333"/>
                </a:solidFill>
              </a:rPr>
              <a:t>Pierre</a:t>
            </a:r>
            <a:r>
              <a:rPr lang="cs-CZ" dirty="0">
                <a:solidFill>
                  <a:srgbClr val="333333"/>
                </a:solidFill>
              </a:rPr>
              <a:t>. </a:t>
            </a:r>
            <a:r>
              <a:rPr lang="cs-CZ" i="1" dirty="0">
                <a:solidFill>
                  <a:srgbClr val="333333"/>
                </a:solidFill>
              </a:rPr>
              <a:t>http://commons.wikimedia.org</a:t>
            </a:r>
            <a:r>
              <a:rPr lang="cs-CZ" dirty="0">
                <a:solidFill>
                  <a:srgbClr val="333333"/>
                </a:solidFill>
              </a:rPr>
              <a:t> [online]. [cit. 16.6.2013]. Dostupný pod licencí </a:t>
            </a:r>
            <a:r>
              <a:rPr lang="cs-CZ" dirty="0" err="1">
                <a:solidFill>
                  <a:srgbClr val="333333"/>
                </a:solidFill>
              </a:rPr>
              <a:t>Creative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Commons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Attribution</a:t>
            </a:r>
            <a:r>
              <a:rPr lang="cs-CZ" dirty="0">
                <a:solidFill>
                  <a:srgbClr val="333333"/>
                </a:solidFill>
              </a:rPr>
              <a:t> 2.0 </a:t>
            </a:r>
            <a:r>
              <a:rPr lang="cs-CZ" dirty="0" err="1">
                <a:solidFill>
                  <a:srgbClr val="333333"/>
                </a:solidFill>
              </a:rPr>
              <a:t>Generic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license</a:t>
            </a:r>
            <a:r>
              <a:rPr lang="cs-CZ" dirty="0">
                <a:solidFill>
                  <a:srgbClr val="333333"/>
                </a:solidFill>
              </a:rPr>
              <a:t> na WWW: </a:t>
            </a:r>
            <a:r>
              <a:rPr lang="cs-CZ" dirty="0">
                <a:solidFill>
                  <a:srgbClr val="333333"/>
                </a:solidFill>
                <a:hlinkClick r:id="rId5"/>
              </a:rPr>
              <a:t>http://commons.wikimedia.org/wiki/File:La_station_art_nouveau_de_la_porte_Dauphine_(Hector_Guimard).jpg</a:t>
            </a:r>
            <a:endParaRPr lang="cs-CZ" dirty="0">
              <a:solidFill>
                <a:srgbClr val="333333"/>
              </a:solidFill>
            </a:endParaRPr>
          </a:p>
          <a:p>
            <a:pPr>
              <a:buClr>
                <a:srgbClr val="FFC000"/>
              </a:buClr>
              <a:buSzPct val="150000"/>
              <a:buFont typeface="+mj-lt"/>
              <a:buAutoNum type="alphaUcPeriod"/>
            </a:pPr>
            <a:r>
              <a:rPr lang="cs-CZ" b="1" dirty="0"/>
              <a:t>L. C. </a:t>
            </a:r>
            <a:r>
              <a:rPr lang="cs-CZ" b="1" dirty="0" err="1"/>
              <a:t>Tiffany</a:t>
            </a:r>
            <a:r>
              <a:rPr lang="cs-CZ" b="1" dirty="0"/>
              <a:t> – Lampa I: </a:t>
            </a:r>
            <a:r>
              <a:rPr lang="pt-BR" dirty="0"/>
              <a:t>AUTOR NEUVEDEN. http://en.wikipedia.org [online]. [cit. 3.12.2013]. Dostupný pod licencí Creative Commons Attribution 2.5 Generic license na WWW: </a:t>
            </a:r>
            <a:r>
              <a:rPr lang="pt-BR" dirty="0">
                <a:hlinkClick r:id="rId6"/>
              </a:rPr>
              <a:t>http://en.wikipedia.org/wiki/File:WLA_nyhistorical_1910_desk_lamp.jpg</a:t>
            </a:r>
            <a:endParaRPr lang="cs-CZ" dirty="0"/>
          </a:p>
          <a:p>
            <a:pPr>
              <a:buClr>
                <a:srgbClr val="FFC000"/>
              </a:buClr>
              <a:buSzPct val="150000"/>
              <a:buFont typeface="+mj-lt"/>
              <a:buAutoNum type="alphaUcPeriod"/>
            </a:pPr>
            <a:r>
              <a:rPr lang="cs-CZ" b="1" dirty="0"/>
              <a:t>Ch. R. Mackintosh – Budova umělecké školy v Glasgow: </a:t>
            </a:r>
            <a:r>
              <a:rPr lang="cs-CZ" dirty="0">
                <a:solidFill>
                  <a:srgbClr val="333333"/>
                </a:solidFill>
              </a:rPr>
              <a:t>MCWALTER, </a:t>
            </a:r>
            <a:r>
              <a:rPr lang="cs-CZ" dirty="0" err="1">
                <a:solidFill>
                  <a:srgbClr val="333333"/>
                </a:solidFill>
              </a:rPr>
              <a:t>Finlay</a:t>
            </a:r>
            <a:r>
              <a:rPr lang="cs-CZ" dirty="0">
                <a:solidFill>
                  <a:srgbClr val="333333"/>
                </a:solidFill>
              </a:rPr>
              <a:t>. </a:t>
            </a:r>
            <a:r>
              <a:rPr lang="cs-CZ" i="1" dirty="0">
                <a:solidFill>
                  <a:srgbClr val="333333"/>
                </a:solidFill>
              </a:rPr>
              <a:t>http://en.wikipedia.org</a:t>
            </a:r>
            <a:r>
              <a:rPr lang="cs-CZ" dirty="0">
                <a:solidFill>
                  <a:srgbClr val="333333"/>
                </a:solidFill>
              </a:rPr>
              <a:t> [online]. [cit. 16.6.2013]. Dostupný pod licencí </a:t>
            </a:r>
            <a:r>
              <a:rPr lang="cs-CZ" dirty="0" err="1">
                <a:solidFill>
                  <a:srgbClr val="333333"/>
                </a:solidFill>
              </a:rPr>
              <a:t>Creative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Commons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Attribution-Share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Alike</a:t>
            </a:r>
            <a:r>
              <a:rPr lang="cs-CZ" dirty="0">
                <a:solidFill>
                  <a:srgbClr val="333333"/>
                </a:solidFill>
              </a:rPr>
              <a:t> 3.0 na WWW: </a:t>
            </a:r>
            <a:r>
              <a:rPr lang="cs-CZ" dirty="0">
                <a:solidFill>
                  <a:srgbClr val="333333"/>
                </a:solidFill>
                <a:hlinkClick r:id="rId7"/>
              </a:rPr>
              <a:t>http://en.wikipedia.org/wiki/File:Wfm_glasgow_school_of_art.jpg</a:t>
            </a:r>
            <a:endParaRPr lang="pl-PL" dirty="0"/>
          </a:p>
          <a:p>
            <a:pPr>
              <a:buClr>
                <a:srgbClr val="FFC000"/>
              </a:buClr>
              <a:buSzPct val="120000"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22055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19946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lastní návrh">
  <a:themeElements>
    <a:clrScheme name="Vlastn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lastn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lastn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5160</TotalTime>
  <Words>1811</Words>
  <Application>Microsoft Office PowerPoint</Application>
  <PresentationFormat>Předvádění na obrazovce (4:3)</PresentationFormat>
  <Paragraphs>279</Paragraphs>
  <Slides>34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Vlastní návrh</vt:lpstr>
      <vt:lpstr>2_Výchozí návrh</vt:lpstr>
      <vt:lpstr>Prezentace aplikace PowerPoint</vt:lpstr>
      <vt:lpstr>ANOTACE</vt:lpstr>
      <vt:lpstr>Prezentace aplikace PowerPoint</vt:lpstr>
      <vt:lpstr>Úvod</vt:lpstr>
      <vt:lpstr>O secesi</vt:lpstr>
      <vt:lpstr>Arts and Crafts (1890-1929)</vt:lpstr>
      <vt:lpstr>Znaky secese</vt:lpstr>
      <vt:lpstr>Prezentace aplikace PowerPoint</vt:lpstr>
      <vt:lpstr>Znaky</vt:lpstr>
      <vt:lpstr>Victor Horta  (1861 – 1947) </vt:lpstr>
      <vt:lpstr> Henry van de Velde (1863 – 1957)</vt:lpstr>
      <vt:lpstr>Charles Rennie Mackintosh  (1868 – 1928)</vt:lpstr>
      <vt:lpstr>Budova umělecké školy v Glasgow,1896-99</vt:lpstr>
      <vt:lpstr>Joseph Maria Olbrich (1867 – 1908)</vt:lpstr>
      <vt:lpstr>Hector Guimard (1867 – 1942)</vt:lpstr>
      <vt:lpstr>Prohlédněte si následující ukázku o španělském architektovi Antoniu Gaudím a odpovězte na otázky:</vt:lpstr>
      <vt:lpstr>Řešení úkolu:</vt:lpstr>
      <vt:lpstr> Antonio Gaudí  (1852 – 1926) </vt:lpstr>
      <vt:lpstr>Chrám Sagrada Familia</vt:lpstr>
      <vt:lpstr>Casa Milà 1906-1910</vt:lpstr>
      <vt:lpstr>Casa Batlló (Batllóův dům) </vt:lpstr>
      <vt:lpstr>Park Güell</vt:lpstr>
      <vt:lpstr>Prezentace aplikace PowerPoint</vt:lpstr>
      <vt:lpstr>Prezentace aplikace PowerPoint</vt:lpstr>
      <vt:lpstr>Louis Comfort Tiffany (1848 – 1933)</vt:lpstr>
      <vt:lpstr>Prezentace aplikace PowerPoint</vt:lpstr>
      <vt:lpstr>Prezentace aplikace PowerPoint</vt:lpstr>
      <vt:lpstr>Spojte ukázky děl secesní architektury a užitého umění  s jejich tvůrci. Víte o jaké stavby se jedná?</vt:lpstr>
      <vt:lpstr>Prezentace aplikace PowerPoint</vt:lpstr>
      <vt:lpstr>Citace:</vt:lpstr>
      <vt:lpstr>Citace:</vt:lpstr>
      <vt:lpstr>Citace:</vt:lpstr>
      <vt:lpstr>Citace k obrázkúm k opakování: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Surrealismus</dc:title>
  <cp:lastModifiedBy>Marcela Jelínková</cp:lastModifiedBy>
  <cp:revision>321</cp:revision>
  <dcterms:modified xsi:type="dcterms:W3CDTF">2013-12-09T11:13:56Z</dcterms:modified>
</cp:coreProperties>
</file>