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79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72" r:id="rId12"/>
    <p:sldId id="266" r:id="rId13"/>
    <p:sldId id="267" r:id="rId14"/>
    <p:sldId id="274" r:id="rId15"/>
    <p:sldId id="275" r:id="rId16"/>
    <p:sldId id="276" r:id="rId17"/>
    <p:sldId id="277" r:id="rId18"/>
    <p:sldId id="278" r:id="rId19"/>
    <p:sldId id="268" r:id="rId20"/>
    <p:sldId id="269" r:id="rId21"/>
    <p:sldId id="281" r:id="rId22"/>
    <p:sldId id="270" r:id="rId23"/>
    <p:sldId id="271" r:id="rId24"/>
    <p:sldId id="280" r:id="rId25"/>
    <p:sldId id="260" r:id="rId26"/>
    <p:sldId id="273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55EF3-0068-4AC2-A658-275C33C2915E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45D59-1FF4-4A34-8379-28F41E7484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232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745D59-1FF4-4A34-8379-28F41E74849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9B49E16-8EA8-461F-B257-15F706EC4B4A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80C14DC-E2C7-4FA7-8503-CAF0416D24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1"/>
          <p:cNvSpPr>
            <a:spLocks noChangeArrowheads="1"/>
          </p:cNvSpPr>
          <p:nvPr/>
        </p:nvSpPr>
        <p:spPr bwMode="auto">
          <a:xfrm>
            <a:off x="0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503285"/>
              </p:ext>
            </p:extLst>
          </p:nvPr>
        </p:nvGraphicFramePr>
        <p:xfrm>
          <a:off x="1891762" y="1485438"/>
          <a:ext cx="5200518" cy="3815770"/>
        </p:xfrm>
        <a:graphic>
          <a:graphicData uri="http://schemas.openxmlformats.org/drawingml/2006/table">
            <a:tbl>
              <a:tblPr/>
              <a:tblGrid>
                <a:gridCol w="1483604"/>
                <a:gridCol w="3716914"/>
              </a:tblGrid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Číslo projektu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CZ.1.07/1.5.00/34.0029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Číslo materiálu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VY_32_ 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INOVACE_</a:t>
                      </a: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26-14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Název školy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Střední průmyslová škola stavební, Resslova 2, 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České Budějovice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Autor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Jolana Strejčková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Tematický celek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Český</a:t>
                      </a:r>
                      <a:r>
                        <a:rPr lang="cs-CZ" sz="1100" i="1" baseline="0" dirty="0" smtClean="0">
                          <a:latin typeface="Tahoma"/>
                          <a:ea typeface="Times New Roman"/>
                        </a:rPr>
                        <a:t> jazyk a literatura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Ročník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1. ročník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Datum tvorby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2.12.2013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Anotace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Výklad</a:t>
                      </a:r>
                      <a:r>
                        <a:rPr lang="cs-CZ" sz="1100" i="1" baseline="0" dirty="0" smtClean="0">
                          <a:latin typeface="Tahoma"/>
                          <a:ea typeface="Times New Roman"/>
                        </a:rPr>
                        <a:t> nové látky (názornější a přehlednější způsob vysvětlení učiva), doplněný o kontrolní otázky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Metodický pokyn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Určeno</a:t>
                      </a:r>
                      <a:r>
                        <a:rPr lang="cs-CZ" sz="1100" i="1" baseline="0" dirty="0" smtClean="0">
                          <a:latin typeface="Tahoma"/>
                          <a:ea typeface="Times New Roman"/>
                        </a:rPr>
                        <a:t> jako podpora výkladu do hodiny i </a:t>
                      </a:r>
                      <a:r>
                        <a:rPr lang="cs-CZ" sz="1100" i="1" baseline="0" smtClean="0">
                          <a:latin typeface="Tahoma"/>
                          <a:ea typeface="Times New Roman"/>
                        </a:rPr>
                        <a:t>k samostudiu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52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Pokud není uvedeno jinak, použitý materiál je z vlastních zdrojů autora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851648" cy="185963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Humanismus a renesance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420888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+mj-lt"/>
              </a:rPr>
              <a:t> ve světové literatuře</a:t>
            </a:r>
          </a:p>
          <a:p>
            <a:endParaRPr lang="cs-CZ" sz="4800" dirty="0">
              <a:latin typeface="+mj-lt"/>
            </a:endParaRPr>
          </a:p>
          <a:p>
            <a:r>
              <a:rPr lang="cs-CZ" sz="4800" dirty="0" smtClean="0">
                <a:latin typeface="+mj-lt"/>
              </a:rPr>
              <a:t>              2. část</a:t>
            </a:r>
            <a:endParaRPr lang="cs-CZ" sz="4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Renesanční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Italská renesance </a:t>
            </a:r>
            <a:r>
              <a:rPr lang="cs-CZ" sz="3600" dirty="0" smtClean="0">
                <a:latin typeface="+mj-lt"/>
              </a:rPr>
              <a:t>a její předchůdci</a:t>
            </a:r>
          </a:p>
          <a:p>
            <a:pPr>
              <a:buNone/>
            </a:pPr>
            <a:r>
              <a:rPr lang="cs-CZ" sz="2800" b="1" dirty="0" smtClean="0">
                <a:latin typeface="+mj-lt"/>
              </a:rPr>
              <a:t>Dante </a:t>
            </a:r>
            <a:r>
              <a:rPr lang="cs-CZ" sz="2800" b="1" dirty="0" err="1" smtClean="0">
                <a:latin typeface="+mj-lt"/>
              </a:rPr>
              <a:t>Alighieri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- Florenťan, první představitel literatury,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ve které se rodí nové, renesanční 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myšlenky, za protipapežský postoj byl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vypovězen do vyhnanství (20 let), jeho 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tvorbu osudově poznamenala láska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k Beatrici, studoval stará antická díla,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všechny životní zkušenosti se promítly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 jako vlivy do jeho nejvýznamnějšího  </a:t>
            </a:r>
            <a:endParaRPr lang="cs-CZ" sz="2800" b="1" dirty="0">
              <a:latin typeface="+mj-lt"/>
            </a:endParaRPr>
          </a:p>
        </p:txBody>
      </p:sp>
      <p:pic>
        <p:nvPicPr>
          <p:cNvPr id="4098" name="Picture 2" descr="http://upload.wikimedia.org/wikipedia/commons/thumb/6/6f/Portrait_de_Dante.jpg/230px-Portrait_de_Dan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068960"/>
            <a:ext cx="2190750" cy="3343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124744"/>
            <a:ext cx="842493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+mj-lt"/>
              </a:rPr>
              <a:t>d</a:t>
            </a:r>
            <a:r>
              <a:rPr lang="cs-CZ" sz="2800" dirty="0" smtClean="0">
                <a:latin typeface="+mj-lt"/>
              </a:rPr>
              <a:t>íla  </a:t>
            </a:r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Božská komedie </a:t>
            </a:r>
            <a:r>
              <a:rPr lang="cs-CZ" sz="2800" dirty="0" smtClean="0">
                <a:latin typeface="+mj-lt"/>
              </a:rPr>
              <a:t>: duchovní epos, alegorie pouti člověka ke spáse a k Bohu; námětem a duchovní symbolikou patří do středověku, pojetím člověka (touha</a:t>
            </a:r>
          </a:p>
          <a:p>
            <a:r>
              <a:rPr lang="cs-CZ" sz="2800" dirty="0">
                <a:latin typeface="+mj-lt"/>
              </a:rPr>
              <a:t>p</a:t>
            </a:r>
            <a:r>
              <a:rPr lang="cs-CZ" sz="2800" dirty="0" smtClean="0">
                <a:latin typeface="+mj-lt"/>
              </a:rPr>
              <a:t>o vzdělání) do renesance; hlavní postava - autor, pozná-</a:t>
            </a:r>
          </a:p>
          <a:p>
            <a:r>
              <a:rPr lang="cs-CZ" sz="2800" dirty="0" err="1">
                <a:latin typeface="+mj-lt"/>
              </a:rPr>
              <a:t>v</a:t>
            </a:r>
            <a:r>
              <a:rPr lang="cs-CZ" sz="2800" dirty="0" err="1" smtClean="0">
                <a:latin typeface="+mj-lt"/>
              </a:rPr>
              <a:t>á</a:t>
            </a:r>
            <a:r>
              <a:rPr lang="cs-CZ" sz="2800" dirty="0" smtClean="0">
                <a:latin typeface="+mj-lt"/>
              </a:rPr>
              <a:t> tři záhrobní říše (Peklo, Očistec, Ráj - námět z Bible);</a:t>
            </a:r>
          </a:p>
          <a:p>
            <a:r>
              <a:rPr lang="cs-CZ" sz="2800" dirty="0">
                <a:latin typeface="+mj-lt"/>
              </a:rPr>
              <a:t>p</a:t>
            </a:r>
            <a:r>
              <a:rPr lang="cs-CZ" sz="2800" dirty="0" smtClean="0">
                <a:latin typeface="+mj-lt"/>
              </a:rPr>
              <a:t>růvodci Vergilius – symbol pozemského vědění (provází</a:t>
            </a:r>
          </a:p>
          <a:p>
            <a:r>
              <a:rPr lang="cs-CZ" sz="2800" dirty="0">
                <a:latin typeface="+mj-lt"/>
              </a:rPr>
              <a:t>b</a:t>
            </a:r>
            <a:r>
              <a:rPr lang="cs-CZ" sz="2800" dirty="0" smtClean="0">
                <a:latin typeface="+mj-lt"/>
              </a:rPr>
              <a:t>ásníka peklem a očistcem) a Beatrice - symbol </a:t>
            </a:r>
            <a:r>
              <a:rPr lang="cs-CZ" sz="2800" dirty="0" err="1" smtClean="0">
                <a:latin typeface="+mj-lt"/>
              </a:rPr>
              <a:t>nadpo</a:t>
            </a:r>
            <a:r>
              <a:rPr lang="cs-CZ" sz="2800" dirty="0" smtClean="0">
                <a:latin typeface="+mj-lt"/>
              </a:rPr>
              <a:t>-</a:t>
            </a:r>
          </a:p>
          <a:p>
            <a:r>
              <a:rPr lang="cs-CZ" sz="2800" dirty="0">
                <a:latin typeface="+mj-lt"/>
              </a:rPr>
              <a:t>z</a:t>
            </a:r>
            <a:r>
              <a:rPr lang="cs-CZ" sz="2800" dirty="0" smtClean="0">
                <a:latin typeface="+mj-lt"/>
              </a:rPr>
              <a:t>emské dokonalosti a čistoty (provází rájem); v pekle</a:t>
            </a:r>
          </a:p>
          <a:p>
            <a:r>
              <a:rPr lang="cs-CZ" sz="2800" dirty="0">
                <a:latin typeface="+mj-lt"/>
              </a:rPr>
              <a:t>j</a:t>
            </a:r>
            <a:r>
              <a:rPr lang="cs-CZ" sz="2800" dirty="0" smtClean="0">
                <a:latin typeface="+mj-lt"/>
              </a:rPr>
              <a:t>sou trestány lidské viny</a:t>
            </a:r>
          </a:p>
          <a:p>
            <a:endParaRPr lang="cs-CZ" sz="2800" dirty="0">
              <a:latin typeface="+mj-lt"/>
            </a:endParaRPr>
          </a:p>
          <a:p>
            <a:r>
              <a:rPr lang="cs-CZ" sz="2800" b="1" dirty="0" err="1" smtClean="0">
                <a:latin typeface="+mj-lt"/>
              </a:rPr>
              <a:t>Francesco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Petrarca</a:t>
            </a:r>
            <a:r>
              <a:rPr lang="cs-CZ" sz="2800" dirty="0" smtClean="0">
                <a:latin typeface="+mj-lt"/>
              </a:rPr>
              <a:t> - přítel Karla IV.; Florenťan, ve vy-</a:t>
            </a:r>
          </a:p>
          <a:p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                 </a:t>
            </a:r>
            <a:r>
              <a:rPr lang="cs-CZ" sz="2800" dirty="0" err="1" smtClean="0">
                <a:latin typeface="+mj-lt"/>
              </a:rPr>
              <a:t>hnanství</a:t>
            </a:r>
            <a:r>
              <a:rPr lang="cs-CZ" sz="2800" dirty="0" smtClean="0">
                <a:latin typeface="+mj-lt"/>
              </a:rPr>
              <a:t> v Avignonu vysvěcen </a:t>
            </a:r>
          </a:p>
          <a:p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                 na kněze, zde došlo k jeho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124744"/>
            <a:ext cx="85689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+mj-lt"/>
              </a:rPr>
              <a:t>o</a:t>
            </a:r>
            <a:r>
              <a:rPr lang="cs-CZ" sz="2800" dirty="0" smtClean="0">
                <a:latin typeface="+mj-lt"/>
              </a:rPr>
              <a:t>sudovému setkání se šlechtičnou Laurou – inspirátorka</a:t>
            </a:r>
          </a:p>
          <a:p>
            <a:r>
              <a:rPr lang="cs-CZ" sz="2800" dirty="0" err="1" smtClean="0">
                <a:latin typeface="+mj-lt"/>
              </a:rPr>
              <a:t>Petrarcovy</a:t>
            </a:r>
            <a:r>
              <a:rPr lang="cs-CZ" sz="2800" dirty="0" smtClean="0">
                <a:latin typeface="+mj-lt"/>
              </a:rPr>
              <a:t> milostné poezie, její krása a nenaplněná láska</a:t>
            </a:r>
          </a:p>
          <a:p>
            <a:r>
              <a:rPr lang="cs-CZ" sz="2800" dirty="0">
                <a:latin typeface="+mj-lt"/>
              </a:rPr>
              <a:t>k</a:t>
            </a:r>
            <a:r>
              <a:rPr lang="cs-CZ" sz="2800" dirty="0" smtClean="0">
                <a:latin typeface="+mj-lt"/>
              </a:rPr>
              <a:t> ní jsou obsahem básnického díla </a:t>
            </a:r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Zpěvník</a:t>
            </a:r>
            <a:r>
              <a:rPr lang="cs-CZ" sz="2800" dirty="0" smtClean="0">
                <a:latin typeface="+mj-lt"/>
              </a:rPr>
              <a:t> (po několik</a:t>
            </a:r>
          </a:p>
          <a:p>
            <a:r>
              <a:rPr lang="cs-CZ" sz="2800" dirty="0" smtClean="0">
                <a:latin typeface="+mj-lt"/>
              </a:rPr>
              <a:t>staletí vzorem evropské lyriky – hluboký cit, zobrazení</a:t>
            </a:r>
          </a:p>
          <a:p>
            <a:r>
              <a:rPr lang="cs-CZ" sz="2800" dirty="0" smtClean="0">
                <a:latin typeface="+mj-lt"/>
              </a:rPr>
              <a:t>chvilkových nálad, upřímný prožitek;forma sonetu)</a:t>
            </a:r>
            <a:endParaRPr lang="cs-CZ" sz="2800" dirty="0">
              <a:latin typeface="+mj-lt"/>
            </a:endParaRPr>
          </a:p>
        </p:txBody>
      </p:sp>
      <p:pic>
        <p:nvPicPr>
          <p:cNvPr id="3074" name="Picture 2" descr="http://o.scdn.co/300/078b5a5278b82b867c6214c64ca884170e4d575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501008"/>
            <a:ext cx="2857500" cy="2857500"/>
          </a:xfrm>
          <a:prstGeom prst="rect">
            <a:avLst/>
          </a:prstGeom>
          <a:noFill/>
        </p:spPr>
      </p:pic>
      <p:pic>
        <p:nvPicPr>
          <p:cNvPr id="3076" name="Picture 4" descr="http://www.cojeco.cz/attach/ilustrations/3b55f5adf0c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429000"/>
            <a:ext cx="2153816" cy="29991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52736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+mj-lt"/>
              </a:rPr>
              <a:t>Giovanni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Boccaccio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– z Florencie, novelista a epik,stěžejní</a:t>
            </a:r>
          </a:p>
          <a:p>
            <a:r>
              <a:rPr lang="cs-CZ" sz="2800" dirty="0" smtClean="0">
                <a:latin typeface="+mj-lt"/>
              </a:rPr>
              <a:t>                                       dílo  </a:t>
            </a:r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Dekameron </a:t>
            </a:r>
            <a:r>
              <a:rPr lang="cs-CZ" sz="2800" dirty="0" smtClean="0">
                <a:latin typeface="+mj-lt"/>
              </a:rPr>
              <a:t>: cyklus sta novel</a:t>
            </a:r>
          </a:p>
          <a:p>
            <a:r>
              <a:rPr lang="cs-CZ" sz="2800" dirty="0" smtClean="0">
                <a:latin typeface="+mj-lt"/>
              </a:rPr>
              <a:t>(</a:t>
            </a:r>
            <a:r>
              <a:rPr lang="cs-CZ" sz="2800" dirty="0" err="1" smtClean="0">
                <a:latin typeface="+mj-lt"/>
              </a:rPr>
              <a:t>déka</a:t>
            </a:r>
            <a:r>
              <a:rPr lang="cs-CZ" sz="2800" dirty="0" smtClean="0">
                <a:latin typeface="+mj-lt"/>
              </a:rPr>
              <a:t>=deset a </a:t>
            </a:r>
            <a:r>
              <a:rPr lang="cs-CZ" sz="2800" dirty="0" err="1" smtClean="0">
                <a:latin typeface="+mj-lt"/>
              </a:rPr>
              <a:t>hemera</a:t>
            </a:r>
            <a:r>
              <a:rPr lang="cs-CZ" sz="2800" dirty="0" smtClean="0">
                <a:latin typeface="+mj-lt"/>
              </a:rPr>
              <a:t>=den), v deseti dnech si 10 </a:t>
            </a:r>
            <a:r>
              <a:rPr lang="cs-CZ" sz="2800" dirty="0" err="1" smtClean="0">
                <a:latin typeface="+mj-lt"/>
              </a:rPr>
              <a:t>uroze</a:t>
            </a:r>
            <a:r>
              <a:rPr lang="cs-CZ" sz="2800" dirty="0" smtClean="0">
                <a:latin typeface="+mj-lt"/>
              </a:rPr>
              <a:t>-</a:t>
            </a:r>
          </a:p>
          <a:p>
            <a:r>
              <a:rPr lang="cs-CZ" sz="2800" dirty="0" err="1" smtClean="0">
                <a:latin typeface="+mj-lt"/>
              </a:rPr>
              <a:t>ných</a:t>
            </a:r>
            <a:r>
              <a:rPr lang="cs-CZ" sz="2800" dirty="0" smtClean="0">
                <a:latin typeface="+mj-lt"/>
              </a:rPr>
              <a:t> dam a šlechticů vypráví 100 příběhů, za morové </a:t>
            </a:r>
          </a:p>
          <a:p>
            <a:r>
              <a:rPr lang="cs-CZ" sz="2800" dirty="0" smtClean="0">
                <a:latin typeface="+mj-lt"/>
              </a:rPr>
              <a:t>epidemie utekli z Florencie na venkov a vyprávěním si</a:t>
            </a:r>
          </a:p>
          <a:p>
            <a:r>
              <a:rPr lang="cs-CZ" sz="2800" dirty="0" smtClean="0">
                <a:latin typeface="+mj-lt"/>
              </a:rPr>
              <a:t>krátí dlouhé chvíle, společným námětem je láska, erotika,</a:t>
            </a:r>
          </a:p>
          <a:p>
            <a:r>
              <a:rPr lang="cs-CZ" sz="2800" dirty="0" smtClean="0">
                <a:latin typeface="+mj-lt"/>
              </a:rPr>
              <a:t>chytrost a důvtip; výstižný obraz mravů a mentality sou-</a:t>
            </a:r>
          </a:p>
          <a:p>
            <a:r>
              <a:rPr lang="cs-CZ" sz="2800" dirty="0" smtClean="0">
                <a:latin typeface="+mj-lt"/>
              </a:rPr>
              <a:t>dobé Itálie; oslava ničím nesvazovaného života</a:t>
            </a:r>
          </a:p>
          <a:p>
            <a:endParaRPr lang="cs-CZ" sz="2800" dirty="0" smtClean="0">
              <a:latin typeface="+mj-lt"/>
            </a:endParaRPr>
          </a:p>
          <a:p>
            <a:endParaRPr lang="cs-CZ" sz="28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biografiasyvidas.com/biografia/b/fotos/boccacci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88640"/>
            <a:ext cx="4430205" cy="4104456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thumb/2/2c/Waterhouse_decameron.jpg/350px-Waterhouse_decamer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852936"/>
            <a:ext cx="6158147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24744"/>
            <a:ext cx="914501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Francouzská renesance </a:t>
            </a:r>
            <a:r>
              <a:rPr lang="cs-CZ" sz="3600" dirty="0" smtClean="0">
                <a:latin typeface="+mj-lt"/>
              </a:rPr>
              <a:t>a její předchůdci</a:t>
            </a:r>
          </a:p>
          <a:p>
            <a:r>
              <a:rPr lang="cs-CZ" sz="2800" b="1" dirty="0" smtClean="0">
                <a:latin typeface="+mj-lt"/>
              </a:rPr>
              <a:t>Francois Villon </a:t>
            </a:r>
            <a:r>
              <a:rPr lang="cs-CZ" sz="2800" dirty="0" smtClean="0">
                <a:latin typeface="+mj-lt"/>
              </a:rPr>
              <a:t>-   bohém, tulák,ve svých básních zobrazil</a:t>
            </a:r>
          </a:p>
          <a:p>
            <a:r>
              <a:rPr lang="cs-CZ" sz="2800" b="1" dirty="0" smtClean="0">
                <a:latin typeface="+mj-lt"/>
              </a:rPr>
              <a:t>                                </a:t>
            </a:r>
            <a:r>
              <a:rPr lang="cs-CZ" sz="2800" dirty="0" smtClean="0">
                <a:latin typeface="+mj-lt"/>
              </a:rPr>
              <a:t>pocity člověka na okraji společnosti,</a:t>
            </a:r>
          </a:p>
          <a:p>
            <a:r>
              <a:rPr lang="cs-CZ" sz="2800" dirty="0" smtClean="0">
                <a:latin typeface="+mj-lt"/>
              </a:rPr>
              <a:t>                                proto je považován za prvního moder-</a:t>
            </a:r>
          </a:p>
          <a:p>
            <a:r>
              <a:rPr lang="cs-CZ" sz="2800" dirty="0" smtClean="0">
                <a:latin typeface="+mj-lt"/>
              </a:rPr>
              <a:t>                                </a:t>
            </a:r>
            <a:r>
              <a:rPr lang="cs-CZ" sz="2800" dirty="0" err="1" smtClean="0">
                <a:latin typeface="+mj-lt"/>
              </a:rPr>
              <a:t>ního</a:t>
            </a:r>
            <a:r>
              <a:rPr lang="cs-CZ" sz="2800" dirty="0" smtClean="0">
                <a:latin typeface="+mj-lt"/>
              </a:rPr>
              <a:t>( prokletého) básníka, jeho soubory </a:t>
            </a:r>
          </a:p>
          <a:p>
            <a:r>
              <a:rPr lang="cs-CZ" sz="2800" dirty="0" smtClean="0">
                <a:latin typeface="+mj-lt"/>
              </a:rPr>
              <a:t>                                básní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Odkaz</a:t>
            </a:r>
            <a:r>
              <a:rPr lang="cs-CZ" sz="2800" dirty="0" smtClean="0">
                <a:latin typeface="+mj-lt"/>
              </a:rPr>
              <a:t> a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Závěť</a:t>
            </a:r>
            <a:r>
              <a:rPr lang="cs-CZ" sz="2800" dirty="0" smtClean="0">
                <a:latin typeface="+mj-lt"/>
              </a:rPr>
              <a:t> mají ironický a satirický</a:t>
            </a:r>
          </a:p>
          <a:p>
            <a:r>
              <a:rPr lang="cs-CZ" sz="2800" dirty="0" smtClean="0">
                <a:latin typeface="+mj-lt"/>
              </a:rPr>
              <a:t>                                obsah; prostředí pařížského podsvětí i</a:t>
            </a:r>
          </a:p>
          <a:p>
            <a:r>
              <a:rPr lang="cs-CZ" sz="2800" dirty="0" smtClean="0">
                <a:latin typeface="+mj-lt"/>
              </a:rPr>
              <a:t>                                paláců; upřímnost výpovědi; forma </a:t>
            </a:r>
          </a:p>
          <a:p>
            <a:r>
              <a:rPr lang="cs-CZ" sz="2800" dirty="0" smtClean="0">
                <a:latin typeface="+mj-lt"/>
              </a:rPr>
              <a:t>                                francouzské balady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Francois </a:t>
            </a:r>
            <a:r>
              <a:rPr lang="cs-CZ" sz="2800" b="1" dirty="0" err="1" smtClean="0">
                <a:latin typeface="+mj-lt"/>
              </a:rPr>
              <a:t>Rabelaise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-spisovatel, lékař, mnich, zájem o filozofii </a:t>
            </a:r>
          </a:p>
          <a:p>
            <a:r>
              <a:rPr lang="cs-CZ" sz="2800" dirty="0" smtClean="0">
                <a:latin typeface="+mj-lt"/>
              </a:rPr>
              <a:t>                                    a archeologii, autor čtyřdílného </a:t>
            </a:r>
            <a:r>
              <a:rPr lang="cs-CZ" sz="2800" dirty="0" err="1" smtClean="0">
                <a:latin typeface="+mj-lt"/>
              </a:rPr>
              <a:t>renesan</a:t>
            </a:r>
            <a:r>
              <a:rPr lang="cs-CZ" sz="2800" dirty="0" smtClean="0">
                <a:latin typeface="+mj-lt"/>
              </a:rPr>
              <a:t>-</a:t>
            </a:r>
          </a:p>
          <a:p>
            <a:r>
              <a:rPr lang="cs-CZ" sz="2800" dirty="0" smtClean="0">
                <a:latin typeface="+mj-lt"/>
              </a:rPr>
              <a:t>                                    </a:t>
            </a:r>
            <a:r>
              <a:rPr lang="cs-CZ" sz="2800" dirty="0" err="1" smtClean="0">
                <a:latin typeface="+mj-lt"/>
              </a:rPr>
              <a:t>čního</a:t>
            </a:r>
            <a:r>
              <a:rPr lang="cs-CZ" sz="2800" dirty="0" smtClean="0">
                <a:latin typeface="+mj-lt"/>
              </a:rPr>
              <a:t> románu o životě obrů ( inspirace                  </a:t>
            </a:r>
          </a:p>
          <a:p>
            <a:endParaRPr lang="cs-CZ" sz="2800" dirty="0">
              <a:latin typeface="+mj-lt"/>
            </a:endParaRPr>
          </a:p>
        </p:txBody>
      </p:sp>
      <p:pic>
        <p:nvPicPr>
          <p:cNvPr id="11266" name="Picture 2" descr="http://www.biography.com/imported/images/Biography/Images/Profiles/V/Francois-Villon-38551-1-4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2348880"/>
            <a:ext cx="2604914" cy="26049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980728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</a:rPr>
              <a:t>tehdy oblíbenou lidovou četbou )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Gargantua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a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Pantagruel</a:t>
            </a:r>
            <a:r>
              <a:rPr lang="cs-CZ" sz="2800" dirty="0" smtClean="0">
                <a:latin typeface="+mj-lt"/>
              </a:rPr>
              <a:t>:</a:t>
            </a:r>
          </a:p>
          <a:p>
            <a:r>
              <a:rPr lang="cs-CZ" sz="2800" dirty="0" smtClean="0">
                <a:latin typeface="+mj-lt"/>
              </a:rPr>
              <a:t>satira na všechny oblasti soudobého života a středověkého církevního myšlení, živě a vtipně vyprávěné historky a pří-</a:t>
            </a:r>
          </a:p>
          <a:p>
            <a:r>
              <a:rPr lang="cs-CZ" sz="2800" dirty="0" smtClean="0">
                <a:latin typeface="+mj-lt"/>
              </a:rPr>
              <a:t>běhy jsou prostřídány filozofickými úvahami,důraz na lid-</a:t>
            </a:r>
          </a:p>
          <a:p>
            <a:r>
              <a:rPr lang="cs-CZ" sz="2800" dirty="0" err="1" smtClean="0">
                <a:latin typeface="+mj-lt"/>
              </a:rPr>
              <a:t>skou</a:t>
            </a:r>
            <a:r>
              <a:rPr lang="cs-CZ" sz="2800" dirty="0" smtClean="0">
                <a:latin typeface="+mj-lt"/>
              </a:rPr>
              <a:t> přirozenost, lásku k pozemskému životu</a:t>
            </a:r>
          </a:p>
          <a:p>
            <a:endParaRPr lang="cs-CZ" sz="2800" dirty="0">
              <a:latin typeface="+mj-lt"/>
            </a:endParaRPr>
          </a:p>
        </p:txBody>
      </p:sp>
      <p:pic>
        <p:nvPicPr>
          <p:cNvPr id="3074" name="Picture 2" descr="http://upload.wikimedia.org/wikipedia/commons/6/69/Fran%C3%A7ois_Rabelais,_Gargantua,_Lyon,_Denis_de_Harsy,_15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284984"/>
            <a:ext cx="2088232" cy="3332285"/>
          </a:xfrm>
          <a:prstGeom prst="rect">
            <a:avLst/>
          </a:prstGeom>
          <a:noFill/>
        </p:spPr>
      </p:pic>
      <p:pic>
        <p:nvPicPr>
          <p:cNvPr id="3076" name="Picture 4" descr="https://encrypted-tbn3.gstatic.com/images?q=tbn:ANd9GcRbItIC9ui1_b0J_BH2ouPvAMTt1sWBFZvEDZOtS5Szm2Vk49Q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356992"/>
            <a:ext cx="3096344" cy="3096344"/>
          </a:xfrm>
          <a:prstGeom prst="rect">
            <a:avLst/>
          </a:prstGeom>
          <a:noFill/>
        </p:spPr>
      </p:pic>
      <p:pic>
        <p:nvPicPr>
          <p:cNvPr id="3078" name="Picture 6" descr="File:Pantagruel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117324"/>
            <a:ext cx="2880320" cy="3740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80728"/>
            <a:ext cx="892899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Španělská renesance</a:t>
            </a:r>
          </a:p>
          <a:p>
            <a:r>
              <a:rPr lang="cs-CZ" sz="2800" b="1" dirty="0" err="1" smtClean="0">
                <a:latin typeface="+mj-lt"/>
              </a:rPr>
              <a:t>Miguel</a:t>
            </a:r>
            <a:r>
              <a:rPr lang="cs-CZ" sz="2800" b="1" dirty="0" smtClean="0">
                <a:latin typeface="+mj-lt"/>
              </a:rPr>
              <a:t> de </a:t>
            </a:r>
            <a:r>
              <a:rPr lang="cs-CZ" sz="2800" b="1" dirty="0" err="1" smtClean="0">
                <a:latin typeface="+mj-lt"/>
              </a:rPr>
              <a:t>Cervantes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Saavedra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- prozaik, dramatik, básník,</a:t>
            </a:r>
          </a:p>
          <a:p>
            <a:r>
              <a:rPr lang="cs-CZ" sz="2800" dirty="0" smtClean="0">
                <a:latin typeface="+mj-lt"/>
              </a:rPr>
              <a:t>                                                          jeho nejslavnějším dílem je román, který vznikl původně jako satira na rytířské romány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Důmyslný rytíř don Quijote de la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Mancha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: titulní hrdina je</a:t>
            </a:r>
          </a:p>
          <a:p>
            <a:r>
              <a:rPr lang="cs-CZ" sz="2800" dirty="0" smtClean="0">
                <a:latin typeface="+mj-lt"/>
              </a:rPr>
              <a:t>věčný snílek, zpočátku touží obnovit slávu rytířstva, </a:t>
            </a:r>
            <a:r>
              <a:rPr lang="cs-CZ" sz="2800" dirty="0" err="1" smtClean="0">
                <a:latin typeface="+mj-lt"/>
              </a:rPr>
              <a:t>napra</a:t>
            </a:r>
            <a:r>
              <a:rPr lang="cs-CZ" sz="2800" dirty="0" smtClean="0">
                <a:latin typeface="+mj-lt"/>
              </a:rPr>
              <a:t>-</a:t>
            </a:r>
          </a:p>
          <a:p>
            <a:r>
              <a:rPr lang="cs-CZ" sz="2800" dirty="0" err="1" smtClean="0">
                <a:latin typeface="+mj-lt"/>
              </a:rPr>
              <a:t>vovat</a:t>
            </a:r>
            <a:r>
              <a:rPr lang="cs-CZ" sz="2800" dirty="0" smtClean="0">
                <a:latin typeface="+mj-lt"/>
              </a:rPr>
              <a:t> křivdy - bojuje s větrnými mlýny („obry“), stádem ovcí apod.- budí ale cynický posměch, vnitřně je však ušlechtilý</a:t>
            </a:r>
          </a:p>
          <a:p>
            <a:r>
              <a:rPr lang="cs-CZ" sz="2800" dirty="0" smtClean="0">
                <a:latin typeface="+mj-lt"/>
              </a:rPr>
              <a:t>(snaha jednat čestně, obětovat se), vytrvalý; jeho sluha</a:t>
            </a:r>
          </a:p>
          <a:p>
            <a:r>
              <a:rPr lang="cs-CZ" sz="2800" dirty="0" err="1" smtClean="0">
                <a:latin typeface="+mj-lt"/>
              </a:rPr>
              <a:t>Sancho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Panza</a:t>
            </a:r>
            <a:r>
              <a:rPr lang="cs-CZ" sz="2800" dirty="0" smtClean="0">
                <a:latin typeface="+mj-lt"/>
              </a:rPr>
              <a:t> je pánovým opakem – praktický venkovan </a:t>
            </a:r>
          </a:p>
          <a:p>
            <a:r>
              <a:rPr lang="cs-CZ" sz="2800" dirty="0" smtClean="0">
                <a:latin typeface="+mj-lt"/>
              </a:rPr>
              <a:t>toužící po bezstarostném živobytí, pod vlivem svého pána</a:t>
            </a:r>
          </a:p>
          <a:p>
            <a:r>
              <a:rPr lang="cs-CZ" sz="2800" dirty="0" smtClean="0">
                <a:latin typeface="+mj-lt"/>
              </a:rPr>
              <a:t>postupně sám mravně vyspívá  </a:t>
            </a:r>
            <a:endParaRPr lang="cs-CZ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aromundi.org.do/wp-content/uploads/2010/04/don-quijote-mancha-16736822c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"/>
            <a:ext cx="5162550" cy="6667500"/>
          </a:xfrm>
          <a:prstGeom prst="rect">
            <a:avLst/>
          </a:prstGeom>
          <a:noFill/>
        </p:spPr>
      </p:pic>
      <p:pic>
        <p:nvPicPr>
          <p:cNvPr id="1028" name="Picture 4" descr="http://servetolead.org/wp-content/uploads/2010/12/cervant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412776"/>
            <a:ext cx="3747145" cy="48017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1124744"/>
            <a:ext cx="914501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j-lt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Anglická renesance  </a:t>
            </a:r>
            <a:r>
              <a:rPr lang="cs-CZ" sz="3600" dirty="0" smtClean="0">
                <a:latin typeface="+mj-lt"/>
              </a:rPr>
              <a:t>(</a:t>
            </a:r>
            <a:r>
              <a:rPr lang="cs-CZ" sz="3600" dirty="0" err="1" smtClean="0">
                <a:latin typeface="+mj-lt"/>
              </a:rPr>
              <a:t>alžbětínské</a:t>
            </a:r>
            <a:r>
              <a:rPr lang="cs-CZ" sz="3600" dirty="0" smtClean="0">
                <a:latin typeface="+mj-lt"/>
              </a:rPr>
              <a:t> drama)</a:t>
            </a:r>
          </a:p>
          <a:p>
            <a:r>
              <a:rPr lang="cs-CZ" sz="3600" dirty="0" smtClean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William Shakespeare  </a:t>
            </a:r>
            <a:r>
              <a:rPr lang="cs-CZ" sz="2800" dirty="0" smtClean="0">
                <a:latin typeface="+mj-lt"/>
              </a:rPr>
              <a:t>(1564 – 1616)</a:t>
            </a:r>
          </a:p>
          <a:p>
            <a:r>
              <a:rPr lang="cs-CZ" sz="3600" dirty="0" smtClean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                        </a:t>
            </a:r>
            <a:r>
              <a:rPr lang="cs-CZ" sz="2800" dirty="0" smtClean="0">
                <a:latin typeface="+mj-lt"/>
              </a:rPr>
              <a:t>největší dramatik všech dob, autor</a:t>
            </a:r>
          </a:p>
          <a:p>
            <a:r>
              <a:rPr lang="cs-CZ" sz="2800" b="1" dirty="0" smtClean="0">
                <a:latin typeface="+mj-lt"/>
              </a:rPr>
              <a:t>                                          </a:t>
            </a:r>
            <a:r>
              <a:rPr lang="cs-CZ" sz="2800" dirty="0" smtClean="0">
                <a:latin typeface="+mj-lt"/>
              </a:rPr>
              <a:t>37 her a 154 sonetů, pocházel</a:t>
            </a:r>
          </a:p>
          <a:p>
            <a:r>
              <a:rPr lang="cs-CZ" sz="2800" dirty="0" smtClean="0">
                <a:latin typeface="+mj-lt"/>
              </a:rPr>
              <a:t>                                          ze </a:t>
            </a:r>
            <a:r>
              <a:rPr lang="cs-CZ" sz="2800" dirty="0" err="1" smtClean="0">
                <a:latin typeface="+mj-lt"/>
              </a:rPr>
              <a:t>Stratfordu</a:t>
            </a:r>
            <a:r>
              <a:rPr lang="cs-CZ" sz="2800" dirty="0" smtClean="0">
                <a:latin typeface="+mj-lt"/>
              </a:rPr>
              <a:t> nad </a:t>
            </a:r>
            <a:r>
              <a:rPr lang="cs-CZ" sz="2800" dirty="0" err="1" smtClean="0">
                <a:latin typeface="+mj-lt"/>
              </a:rPr>
              <a:t>Avonou</a:t>
            </a:r>
            <a:r>
              <a:rPr lang="cs-CZ" sz="2800" dirty="0" smtClean="0">
                <a:latin typeface="+mj-lt"/>
              </a:rPr>
              <a:t>, v Londýně</a:t>
            </a:r>
          </a:p>
          <a:p>
            <a:r>
              <a:rPr lang="cs-CZ" sz="2800" dirty="0" smtClean="0">
                <a:latin typeface="+mj-lt"/>
              </a:rPr>
              <a:t>                                          začal svou úspěšnou uměleckou</a:t>
            </a:r>
          </a:p>
          <a:p>
            <a:r>
              <a:rPr lang="cs-CZ" sz="2800" dirty="0" smtClean="0">
                <a:latin typeface="+mj-lt"/>
              </a:rPr>
              <a:t>                                          dráhu (spolumajitel nejslavnějšího</a:t>
            </a:r>
          </a:p>
          <a:p>
            <a:r>
              <a:rPr lang="cs-CZ" sz="2800" dirty="0" smtClean="0">
                <a:latin typeface="+mj-lt"/>
              </a:rPr>
              <a:t>                                          divadla Globe </a:t>
            </a:r>
            <a:r>
              <a:rPr lang="cs-CZ" sz="2800" dirty="0" err="1" smtClean="0">
                <a:latin typeface="+mj-lt"/>
              </a:rPr>
              <a:t>Theatre</a:t>
            </a:r>
            <a:r>
              <a:rPr lang="cs-CZ" sz="2800" dirty="0" smtClean="0">
                <a:latin typeface="+mj-lt"/>
              </a:rPr>
              <a:t>), </a:t>
            </a:r>
            <a:r>
              <a:rPr lang="cs-CZ" sz="2800" dirty="0" err="1" smtClean="0">
                <a:latin typeface="+mj-lt"/>
              </a:rPr>
              <a:t>J.V.Sládek</a:t>
            </a:r>
            <a:endParaRPr lang="cs-CZ" sz="2800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                                          přeložil do češtiny téměř všechny </a:t>
            </a:r>
          </a:p>
          <a:p>
            <a:r>
              <a:rPr lang="cs-CZ" sz="2800" dirty="0" smtClean="0">
                <a:latin typeface="+mj-lt"/>
              </a:rPr>
              <a:t>                                          jeho hry, v současnosti </a:t>
            </a:r>
            <a:r>
              <a:rPr lang="cs-CZ" sz="2800" dirty="0" err="1" smtClean="0">
                <a:latin typeface="+mj-lt"/>
              </a:rPr>
              <a:t>M</a:t>
            </a:r>
            <a:r>
              <a:rPr lang="cs-CZ" sz="2800" dirty="0" smtClean="0">
                <a:latin typeface="+mj-lt"/>
              </a:rPr>
              <a:t>.</a:t>
            </a:r>
            <a:r>
              <a:rPr lang="cs-CZ" sz="2800" dirty="0" err="1" smtClean="0">
                <a:latin typeface="+mj-lt"/>
              </a:rPr>
              <a:t>Hilský</a:t>
            </a:r>
            <a:r>
              <a:rPr lang="cs-CZ" sz="2800" dirty="0" smtClean="0">
                <a:latin typeface="+mj-lt"/>
              </a:rPr>
              <a:t>   </a:t>
            </a:r>
          </a:p>
          <a:p>
            <a:endParaRPr lang="cs-CZ" sz="3600" dirty="0">
              <a:latin typeface="+mj-lt"/>
            </a:endParaRPr>
          </a:p>
        </p:txBody>
      </p:sp>
      <p:pic>
        <p:nvPicPr>
          <p:cNvPr id="8194" name="Picture 2" descr="http://theshakespeareblog.com/wp-content/uploads/2011/11/william-shakespeare-portrait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420888"/>
            <a:ext cx="3016793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052736"/>
            <a:ext cx="8748464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</a:rPr>
              <a:t>Jeho dílo lze rozčlenit do dvou časových údobí ( předěl</a:t>
            </a:r>
          </a:p>
          <a:p>
            <a:r>
              <a:rPr lang="cs-CZ" sz="2800" dirty="0" smtClean="0">
                <a:latin typeface="+mj-lt"/>
              </a:rPr>
              <a:t>tvoří r.1600 ):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1.období - vznikají hl. veselohry, historické hry z anglických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 i starověkých dějin a první romantická tragédie :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Zkrocení zlé ženy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Sen noci svatojánské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Kupec</a:t>
            </a:r>
          </a:p>
          <a:p>
            <a:pPr marL="514350" indent="-514350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benátský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,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Jindřich VI.</a:t>
            </a:r>
            <a:r>
              <a:rPr lang="cs-CZ" sz="2800" dirty="0" smtClean="0">
                <a:latin typeface="+mj-lt"/>
              </a:rPr>
              <a:t>,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Richard III.</a:t>
            </a:r>
            <a:r>
              <a:rPr lang="cs-CZ" sz="2800" dirty="0" smtClean="0">
                <a:latin typeface="+mj-lt"/>
              </a:rPr>
              <a:t>,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Julius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Caesar</a:t>
            </a:r>
            <a:r>
              <a:rPr lang="cs-CZ" sz="2800" dirty="0" smtClean="0">
                <a:latin typeface="+mj-lt"/>
              </a:rPr>
              <a:t>,</a:t>
            </a:r>
          </a:p>
          <a:p>
            <a:pPr marL="514350" indent="-514350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             Romeo a Julie </a:t>
            </a:r>
            <a:r>
              <a:rPr lang="cs-CZ" sz="2800" dirty="0" smtClean="0">
                <a:latin typeface="+mj-lt"/>
              </a:rPr>
              <a:t>aj.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2.období - obrat v tvorbě, optimismu vyprchává( asi z přes-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</a:t>
            </a:r>
            <a:r>
              <a:rPr lang="cs-CZ" sz="2800" dirty="0" err="1" smtClean="0">
                <a:latin typeface="+mj-lt"/>
              </a:rPr>
              <a:t>vědčení</a:t>
            </a:r>
            <a:r>
              <a:rPr lang="cs-CZ" sz="2800" dirty="0" smtClean="0">
                <a:latin typeface="+mj-lt"/>
              </a:rPr>
              <a:t> neuskutečnitelnosti humanistických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 ideálů) a do her proniká životní zklamání a 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 pesimismus, vznikají tak převážně tragédie :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Hamlet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Othello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Macbeth</a:t>
            </a:r>
            <a:r>
              <a:rPr lang="cs-CZ" sz="2800" dirty="0" smtClean="0">
                <a:latin typeface="+mj-lt"/>
              </a:rPr>
              <a:t>,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Král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Lear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aj. </a:t>
            </a:r>
          </a:p>
          <a:p>
            <a:pPr marL="514350" indent="-514350"/>
            <a:endParaRPr lang="cs-CZ" sz="2800" dirty="0" smtClean="0">
              <a:latin typeface="+mj-lt"/>
            </a:endParaRPr>
          </a:p>
          <a:p>
            <a:pPr marL="514350" indent="-514350"/>
            <a:r>
              <a:rPr lang="cs-CZ" sz="2800" dirty="0" smtClean="0">
                <a:latin typeface="+mj-lt"/>
              </a:rPr>
              <a:t>                    </a:t>
            </a:r>
          </a:p>
          <a:p>
            <a:pPr marL="514350" indent="-514350"/>
            <a:endParaRPr lang="cs-CZ" sz="2800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                    </a:t>
            </a:r>
            <a:endParaRPr lang="cs-CZ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ego4u.com/images/countries/uk/london/globe-theatre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8628175" cy="6480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athenalearning.com/images/globe-theatre-p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692727" cy="58788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upload.wikimedia.org/wikipedia/commons/7/7b/Elizabeth_I_(Armada_Portrait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8136904" cy="6482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8/8e/Eug%C3%A8ne_Ferdinand_Victor_Delacroix_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16632"/>
            <a:ext cx="5264396" cy="656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9/95/Romeo-and-Juliet-toy-theatre-cut-outs.png/220px-Romeo-and-Juliet-toy-theatre-cut-out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80728"/>
            <a:ext cx="3391644" cy="5257050"/>
          </a:xfrm>
          <a:prstGeom prst="rect">
            <a:avLst/>
          </a:prstGeom>
          <a:noFill/>
        </p:spPr>
      </p:pic>
      <p:pic>
        <p:nvPicPr>
          <p:cNvPr id="38914" name="Picture 2" descr="Soubor:Romeoandjuliet15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620688"/>
            <a:ext cx="3438525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052736"/>
            <a:ext cx="864096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Znaky Shakespearových dramat : </a:t>
            </a:r>
          </a:p>
          <a:p>
            <a:pPr>
              <a:buFont typeface="Arial" charset="0"/>
              <a:buChar char="•"/>
            </a:pPr>
            <a:r>
              <a:rPr lang="cs-CZ" sz="2800" dirty="0" smtClean="0">
                <a:latin typeface="+mj-lt"/>
              </a:rPr>
              <a:t>  obraz pozemského života</a:t>
            </a:r>
          </a:p>
          <a:p>
            <a:pPr>
              <a:buFont typeface="Arial" charset="0"/>
              <a:buChar char="•"/>
            </a:pPr>
            <a:r>
              <a:rPr lang="cs-CZ" sz="2800" dirty="0" smtClean="0">
                <a:latin typeface="+mj-lt"/>
              </a:rPr>
              <a:t>  typické lidské vlastnosti ( žárlivost - Othello; ctižádosti-</a:t>
            </a:r>
          </a:p>
          <a:p>
            <a:r>
              <a:rPr lang="cs-CZ" sz="2800" dirty="0" smtClean="0">
                <a:latin typeface="+mj-lt"/>
              </a:rPr>
              <a:t>    </a:t>
            </a:r>
            <a:r>
              <a:rPr lang="cs-CZ" sz="2800" dirty="0" err="1" smtClean="0">
                <a:latin typeface="+mj-lt"/>
              </a:rPr>
              <a:t>vost</a:t>
            </a:r>
            <a:r>
              <a:rPr lang="cs-CZ" sz="2800" dirty="0" smtClean="0">
                <a:latin typeface="+mj-lt"/>
              </a:rPr>
              <a:t> a touha po moci - </a:t>
            </a:r>
            <a:r>
              <a:rPr lang="cs-CZ" sz="2800" dirty="0" err="1" smtClean="0">
                <a:latin typeface="+mj-lt"/>
              </a:rPr>
              <a:t>Macbeth</a:t>
            </a:r>
            <a:r>
              <a:rPr lang="cs-CZ" sz="2800" dirty="0" smtClean="0">
                <a:latin typeface="+mj-lt"/>
              </a:rPr>
              <a:t>; váhavost, úvahy o </a:t>
            </a:r>
          </a:p>
          <a:p>
            <a:r>
              <a:rPr lang="cs-CZ" sz="2800" dirty="0" smtClean="0">
                <a:latin typeface="+mj-lt"/>
              </a:rPr>
              <a:t>    smyslu života - Hamlet; věrnost, boj o právo na lásku a </a:t>
            </a:r>
          </a:p>
          <a:p>
            <a:r>
              <a:rPr lang="cs-CZ" sz="2800" dirty="0" smtClean="0">
                <a:latin typeface="+mj-lt"/>
              </a:rPr>
              <a:t>    na život - Romeo a Julie ) </a:t>
            </a:r>
          </a:p>
          <a:p>
            <a:pPr>
              <a:buFont typeface="Arial" charset="0"/>
              <a:buChar char="•"/>
            </a:pPr>
            <a:r>
              <a:rPr lang="cs-CZ" sz="2800" b="1" dirty="0" smtClean="0">
                <a:latin typeface="+mj-lt"/>
              </a:rPr>
              <a:t>  </a:t>
            </a:r>
            <a:r>
              <a:rPr lang="cs-CZ" sz="2800" dirty="0" smtClean="0">
                <a:latin typeface="+mj-lt"/>
              </a:rPr>
              <a:t>časté postavy žen, které samostatně rozhodují o svém</a:t>
            </a:r>
          </a:p>
          <a:p>
            <a:r>
              <a:rPr lang="cs-CZ" sz="2800" dirty="0" smtClean="0">
                <a:latin typeface="+mj-lt"/>
              </a:rPr>
              <a:t>    životě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  příčinou tragédií bývá lidská vášeň nebo náhoda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  vystupují i lidové postavy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  komické prvky neodděleny ostře od tragických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  veršovaný jazyk se střídá s prózou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+mj-lt"/>
              </a:rPr>
              <a:t>  motivy i z řeckých bájí </a:t>
            </a:r>
          </a:p>
          <a:p>
            <a:r>
              <a:rPr lang="cs-CZ" sz="2800" dirty="0" smtClean="0">
                <a:latin typeface="+mj-lt"/>
              </a:rPr>
              <a:t>    </a:t>
            </a:r>
          </a:p>
          <a:p>
            <a:r>
              <a:rPr lang="cs-CZ" sz="2800" dirty="0" smtClean="0">
                <a:latin typeface="+mj-lt"/>
              </a:rPr>
              <a:t>   </a:t>
            </a:r>
            <a:endParaRPr lang="cs-CZ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1124744"/>
            <a:ext cx="84249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Jeho hry jsou dodnes živé </a:t>
            </a:r>
            <a:r>
              <a:rPr lang="cs-CZ" sz="2800" dirty="0" smtClean="0">
                <a:latin typeface="+mj-lt"/>
              </a:rPr>
              <a:t>hlavně proto, že v nich zachytil snad všechny lidské typy, životní situace i myšlení </a:t>
            </a:r>
          </a:p>
          <a:p>
            <a:r>
              <a:rPr lang="cs-CZ" sz="2800" dirty="0" smtClean="0">
                <a:latin typeface="+mj-lt"/>
              </a:rPr>
              <a:t>moderního člověka.Najdeme v nich postavy tragické, </a:t>
            </a:r>
          </a:p>
          <a:p>
            <a:r>
              <a:rPr lang="cs-CZ" sz="2800" dirty="0" smtClean="0">
                <a:latin typeface="+mj-lt"/>
              </a:rPr>
              <a:t>vážné i směšné, zlé a odpuzující. Jedná se však vždy o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postavy</a:t>
            </a:r>
            <a:r>
              <a:rPr lang="cs-CZ" sz="2800" dirty="0" smtClean="0">
                <a:latin typeface="+mj-lt"/>
              </a:rPr>
              <a:t> věrohodné, které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jednají svobodně a zažívají všechny radosti i strasti pozemského života</a:t>
            </a:r>
            <a:r>
              <a:rPr lang="cs-CZ" sz="2800" dirty="0" smtClean="0">
                <a:latin typeface="+mj-lt"/>
              </a:rPr>
              <a:t>.A co je hlavní, jejich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osudy jsou utvářeny jimi samými.</a:t>
            </a:r>
          </a:p>
          <a:p>
            <a:endParaRPr lang="cs-CZ" sz="2800" dirty="0">
              <a:latin typeface="+mj-lt"/>
            </a:endParaRPr>
          </a:p>
          <a:p>
            <a:endParaRPr lang="cs-CZ" sz="2800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Ukázkové texty z čítanky </a:t>
            </a:r>
            <a:r>
              <a:rPr lang="cs-CZ" sz="2800" dirty="0" smtClean="0">
                <a:latin typeface="+mj-lt"/>
              </a:rPr>
              <a:t>: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Dante Alighieri - str.68 </a:t>
            </a:r>
            <a:r>
              <a:rPr lang="cs-CZ" sz="2800" dirty="0" err="1" smtClean="0">
                <a:latin typeface="+mj-lt"/>
              </a:rPr>
              <a:t>an</a:t>
            </a:r>
            <a:r>
              <a:rPr lang="cs-CZ" sz="2800" dirty="0" smtClean="0">
                <a:latin typeface="+mj-lt"/>
              </a:rPr>
              <a:t>.</a:t>
            </a:r>
          </a:p>
          <a:p>
            <a:r>
              <a:rPr lang="cs-CZ" sz="2800" dirty="0" smtClean="0">
                <a:latin typeface="+mj-lt"/>
              </a:rPr>
              <a:t>G. </a:t>
            </a:r>
            <a:r>
              <a:rPr lang="cs-CZ" sz="2800" dirty="0" err="1" smtClean="0">
                <a:latin typeface="+mj-lt"/>
              </a:rPr>
              <a:t>Boccaccio</a:t>
            </a:r>
            <a:r>
              <a:rPr lang="cs-CZ" sz="2800" dirty="0" smtClean="0">
                <a:latin typeface="+mj-lt"/>
              </a:rPr>
              <a:t> - str.69 </a:t>
            </a:r>
            <a:r>
              <a:rPr lang="cs-CZ" sz="2800" dirty="0" err="1" smtClean="0">
                <a:latin typeface="+mj-lt"/>
              </a:rPr>
              <a:t>an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 </a:t>
            </a:r>
            <a:endParaRPr lang="cs-CZ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052736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</a:rPr>
              <a:t>F. Villon - str.73 </a:t>
            </a:r>
            <a:r>
              <a:rPr lang="cs-CZ" sz="2800" dirty="0" err="1" smtClean="0">
                <a:latin typeface="+mj-lt"/>
              </a:rPr>
              <a:t>an</a:t>
            </a:r>
            <a:r>
              <a:rPr lang="cs-CZ" sz="2800" dirty="0" smtClean="0">
                <a:latin typeface="+mj-lt"/>
              </a:rPr>
              <a:t>.</a:t>
            </a:r>
          </a:p>
          <a:p>
            <a:r>
              <a:rPr lang="cs-CZ" sz="2800" dirty="0" smtClean="0">
                <a:latin typeface="+mj-lt"/>
              </a:rPr>
              <a:t>F. </a:t>
            </a:r>
            <a:r>
              <a:rPr lang="cs-CZ" sz="2800" dirty="0" err="1" smtClean="0">
                <a:latin typeface="+mj-lt"/>
              </a:rPr>
              <a:t>Rabelais</a:t>
            </a:r>
            <a:r>
              <a:rPr lang="cs-CZ" sz="2800" dirty="0" smtClean="0">
                <a:latin typeface="+mj-lt"/>
              </a:rPr>
              <a:t> - str. 74 </a:t>
            </a:r>
            <a:r>
              <a:rPr lang="cs-CZ" sz="2800" dirty="0" err="1" smtClean="0">
                <a:latin typeface="+mj-lt"/>
              </a:rPr>
              <a:t>an</a:t>
            </a:r>
            <a:r>
              <a:rPr lang="cs-CZ" sz="2800" dirty="0" smtClean="0">
                <a:latin typeface="+mj-lt"/>
              </a:rPr>
              <a:t>.</a:t>
            </a:r>
          </a:p>
          <a:p>
            <a:r>
              <a:rPr lang="cs-CZ" sz="2800" dirty="0" smtClean="0">
                <a:latin typeface="+mj-lt"/>
              </a:rPr>
              <a:t>M. de Cervantes y </a:t>
            </a:r>
            <a:r>
              <a:rPr lang="cs-CZ" sz="2800" dirty="0" err="1" smtClean="0">
                <a:latin typeface="+mj-lt"/>
              </a:rPr>
              <a:t>Saavedra</a:t>
            </a:r>
            <a:r>
              <a:rPr lang="cs-CZ" sz="2800" dirty="0" smtClean="0">
                <a:latin typeface="+mj-lt"/>
              </a:rPr>
              <a:t> - str.77 </a:t>
            </a:r>
            <a:r>
              <a:rPr lang="cs-CZ" sz="2800" dirty="0" err="1" smtClean="0">
                <a:latin typeface="+mj-lt"/>
              </a:rPr>
              <a:t>an</a:t>
            </a:r>
            <a:r>
              <a:rPr lang="cs-CZ" sz="2800" dirty="0" smtClean="0">
                <a:latin typeface="+mj-lt"/>
              </a:rPr>
              <a:t>.</a:t>
            </a:r>
          </a:p>
          <a:p>
            <a:r>
              <a:rPr lang="cs-CZ" sz="2800" dirty="0" smtClean="0">
                <a:latin typeface="+mj-lt"/>
              </a:rPr>
              <a:t>W. Shakespeare - str. 79 </a:t>
            </a:r>
            <a:r>
              <a:rPr lang="cs-CZ" sz="2800" dirty="0" err="1" smtClean="0">
                <a:latin typeface="+mj-lt"/>
              </a:rPr>
              <a:t>an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3068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764704"/>
            <a:ext cx="8533456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Základní otázky pro zopakování :</a:t>
            </a:r>
          </a:p>
          <a:p>
            <a:endParaRPr lang="cs-CZ" sz="3200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latin typeface="+mj-lt"/>
              </a:rPr>
              <a:t>Vyjmenujte autory světové renesanční literatury.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latin typeface="+mj-lt"/>
              </a:rPr>
              <a:t>Kdo je hl. postavou Božské komedie? Kudy provádí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  autora Vergilius? Které renesanční rysy mají díla dalších italských autorů?</a:t>
            </a:r>
          </a:p>
          <a:p>
            <a:pPr marL="514350" indent="-514350">
              <a:buAutoNum type="arabicPeriod" startAt="3"/>
            </a:pPr>
            <a:r>
              <a:rPr lang="cs-CZ" sz="2800" dirty="0" smtClean="0">
                <a:latin typeface="+mj-lt"/>
              </a:rPr>
              <a:t>Proč je F. Villon nazýván prokletým básníkem? Která jeho díla znáte?</a:t>
            </a:r>
          </a:p>
          <a:p>
            <a:pPr marL="514350" indent="-514350">
              <a:buAutoNum type="arabicPeriod" startAt="3"/>
            </a:pPr>
            <a:r>
              <a:rPr lang="cs-CZ" sz="2800" dirty="0" smtClean="0">
                <a:latin typeface="+mj-lt"/>
              </a:rPr>
              <a:t>Co kritizuje román </a:t>
            </a:r>
            <a:r>
              <a:rPr lang="cs-CZ" sz="2800" dirty="0" err="1" smtClean="0">
                <a:latin typeface="+mj-lt"/>
              </a:rPr>
              <a:t>Gargantua</a:t>
            </a:r>
            <a:r>
              <a:rPr lang="cs-CZ" sz="2800" dirty="0" smtClean="0">
                <a:latin typeface="+mj-lt"/>
              </a:rPr>
              <a:t> a </a:t>
            </a:r>
            <a:r>
              <a:rPr lang="cs-CZ" sz="2800" dirty="0" err="1" smtClean="0">
                <a:latin typeface="+mj-lt"/>
              </a:rPr>
              <a:t>Pantagruel</a:t>
            </a:r>
            <a:r>
              <a:rPr lang="cs-CZ" sz="2800" dirty="0" smtClean="0">
                <a:latin typeface="+mj-lt"/>
              </a:rPr>
              <a:t>? </a:t>
            </a:r>
          </a:p>
          <a:p>
            <a:pPr marL="514350" indent="-514350">
              <a:buAutoNum type="arabicPeriod" startAt="3"/>
            </a:pPr>
            <a:r>
              <a:rPr lang="cs-CZ" sz="2800" dirty="0" smtClean="0">
                <a:latin typeface="+mj-lt"/>
              </a:rPr>
              <a:t>Kterým lidským typem je don Quijote? Čím se od něho liší </a:t>
            </a:r>
            <a:r>
              <a:rPr lang="cs-CZ" sz="2800" dirty="0" err="1" smtClean="0">
                <a:latin typeface="+mj-lt"/>
              </a:rPr>
              <a:t>Sancho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Panza</a:t>
            </a:r>
            <a:r>
              <a:rPr lang="cs-CZ" sz="2800" dirty="0" smtClean="0">
                <a:latin typeface="+mj-lt"/>
              </a:rPr>
              <a:t>? V čem je smysl díla?</a:t>
            </a:r>
          </a:p>
          <a:p>
            <a:pPr marL="514350" indent="-514350">
              <a:buAutoNum type="arabicPeriod" startAt="3"/>
            </a:pPr>
            <a:r>
              <a:rPr lang="cs-CZ" sz="2800" dirty="0" smtClean="0">
                <a:latin typeface="+mj-lt"/>
              </a:rPr>
              <a:t>Pojmenujte dramatický žánr hry Romeo a Julie. Které jiné žánry dramatu znáte? Čím se liší? Které události </a:t>
            </a:r>
          </a:p>
          <a:p>
            <a:pPr marL="514350" indent="-514350"/>
            <a:r>
              <a:rPr lang="cs-CZ" sz="2800" dirty="0" smtClean="0">
                <a:latin typeface="+mj-lt"/>
              </a:rPr>
              <a:t>     </a:t>
            </a:r>
          </a:p>
          <a:p>
            <a:pPr marL="514350" indent="-514350">
              <a:buAutoNum type="arabicPeriod"/>
            </a:pPr>
            <a:endParaRPr lang="cs-CZ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8072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</a:rPr>
              <a:t>a jevy byly u Shakespeara příčinou tragédií? Uveďte   nejznámější Shakespearovy hry.</a:t>
            </a:r>
            <a:endParaRPr lang="cs-CZ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j-lt"/>
              </a:rPr>
              <a:t> Zdroje :</a:t>
            </a:r>
          </a:p>
          <a:p>
            <a:endParaRPr lang="cs-CZ" sz="3600" b="1" dirty="0">
              <a:latin typeface="+mj-lt"/>
            </a:endParaRPr>
          </a:p>
          <a:p>
            <a:r>
              <a:rPr lang="cs-CZ" sz="3600" b="1" dirty="0" smtClean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Prokop, V.: Dějiny literatury od starověku do počátku</a:t>
            </a:r>
          </a:p>
          <a:p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19. století. O.K.- Soft</a:t>
            </a:r>
            <a:r>
              <a:rPr lang="cs-CZ" sz="2800" smtClean="0">
                <a:latin typeface="+mj-lt"/>
              </a:rPr>
              <a:t>, Sokolov 2005.</a:t>
            </a:r>
            <a:endParaRPr lang="cs-CZ" sz="2800" dirty="0" smtClean="0">
              <a:latin typeface="+mj-lt"/>
            </a:endParaRPr>
          </a:p>
          <a:p>
            <a:endParaRPr lang="cs-CZ" sz="3600" b="1" dirty="0">
              <a:latin typeface="+mj-lt"/>
            </a:endParaRPr>
          </a:p>
          <a:p>
            <a:r>
              <a:rPr lang="cs-CZ" sz="3600" b="1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Sochrová</a:t>
            </a:r>
            <a:r>
              <a:rPr lang="cs-CZ" sz="2800" dirty="0" smtClean="0">
                <a:latin typeface="+mj-lt"/>
              </a:rPr>
              <a:t>, M.: Čítanka I. k literatuře v kostce. Fragment,</a:t>
            </a:r>
          </a:p>
          <a:p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                       Havlíčkův Brod 2004.</a:t>
            </a:r>
          </a:p>
          <a:p>
            <a:r>
              <a:rPr lang="cs-CZ" sz="2800" dirty="0">
                <a:latin typeface="+mj-lt"/>
              </a:rPr>
              <a:t> </a:t>
            </a:r>
            <a:endParaRPr lang="cs-CZ" sz="2800" dirty="0" smtClean="0">
              <a:latin typeface="+mj-lt"/>
            </a:endParaRPr>
          </a:p>
          <a:p>
            <a:endParaRPr lang="cs-CZ" sz="3600" b="1" dirty="0">
              <a:latin typeface="+mj-lt"/>
            </a:endParaRPr>
          </a:p>
          <a:p>
            <a:endParaRPr lang="cs-CZ" sz="3600" b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628800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wikimedia.org</a:t>
            </a:r>
            <a:r>
              <a:rPr lang="cs-CZ" sz="1100" dirty="0" smtClean="0"/>
              <a:t> [online]. [cit. 18.11.2013]. Dostupný na WWW: http://cs.wikipedia.org/wiki/Soubor:Portrait_de_Dante.jpg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1763688" y="836712"/>
            <a:ext cx="18335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Obrázky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060848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cojeco.cz</a:t>
            </a:r>
            <a:r>
              <a:rPr lang="cs-CZ" sz="1100" dirty="0" smtClean="0"/>
              <a:t> [online]. [cit. 28.11.2013]. Dostupný na WWW: http://www.</a:t>
            </a:r>
            <a:r>
              <a:rPr lang="cs-CZ" sz="1100" dirty="0" err="1" smtClean="0"/>
              <a:t>cojeco.cz</a:t>
            </a:r>
            <a:r>
              <a:rPr lang="cs-CZ" sz="1100" dirty="0" smtClean="0"/>
              <a:t>/index.</a:t>
            </a:r>
            <a:r>
              <a:rPr lang="cs-CZ" sz="1100" dirty="0" err="1" smtClean="0"/>
              <a:t>php</a:t>
            </a:r>
            <a:r>
              <a:rPr lang="cs-CZ" sz="1100" dirty="0" smtClean="0"/>
              <a:t>?detail=1&amp;id_</a:t>
            </a:r>
            <a:r>
              <a:rPr lang="cs-CZ" sz="1100" dirty="0" err="1" smtClean="0"/>
              <a:t>desc</a:t>
            </a:r>
            <a:r>
              <a:rPr lang="cs-CZ" sz="1100" dirty="0" smtClean="0"/>
              <a:t>=72252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683568" y="2492896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biografiasyvidas.com</a:t>
            </a:r>
            <a:r>
              <a:rPr lang="cs-CZ" sz="1100" dirty="0" smtClean="0"/>
              <a:t> [online]. [cit. 28.11.2013]. Dostupný na WWW: http://www.</a:t>
            </a:r>
            <a:r>
              <a:rPr lang="cs-CZ" sz="1100" dirty="0" err="1" smtClean="0"/>
              <a:t>biografiasyvidas.com</a:t>
            </a:r>
            <a:r>
              <a:rPr lang="cs-CZ" sz="1100" dirty="0" smtClean="0"/>
              <a:t>/</a:t>
            </a:r>
            <a:r>
              <a:rPr lang="cs-CZ" sz="1100" dirty="0" err="1" smtClean="0"/>
              <a:t>biografia</a:t>
            </a:r>
            <a:r>
              <a:rPr lang="cs-CZ" sz="1100" dirty="0" smtClean="0"/>
              <a:t>/b/</a:t>
            </a:r>
            <a:r>
              <a:rPr lang="cs-CZ" sz="1100" dirty="0" err="1" smtClean="0"/>
              <a:t>boccaccio.htm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683568" y="3068960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28.11.2013]. Dostupný na WWW: http://cs.wikipedia.org/wiki/Soubor:Waterhouse_decameron.jpg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683568" y="5949280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28.11.2013]. Dostupný na WWW: http://commons.wikimedia.org/wiki/File:Pantagruel01.jpg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683568" y="5013176"/>
            <a:ext cx="4572000" cy="9387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28.11.2013]. Dostupný na WWW: http://upload.wikimedia.org/wikipedia/commons/6/69/Fran%C3%A7ois_Rabelais%2C_Gargantua%2C_Lyon%2C_Denis_de_Harsy%2C_1537.jpg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4437112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inspiritoo.com</a:t>
            </a:r>
            <a:r>
              <a:rPr lang="cs-CZ" sz="1100" dirty="0" smtClean="0"/>
              <a:t> [online]. [cit. 28.11.2013]. Dostupný na WWW: http://inspiritoo.com/famous-quotes-from-quotezuki-online.html</a:t>
            </a:r>
            <a:endParaRPr lang="cs-CZ" sz="1100" dirty="0"/>
          </a:p>
        </p:txBody>
      </p:sp>
      <p:sp>
        <p:nvSpPr>
          <p:cNvPr id="14" name="Obdélník 13"/>
          <p:cNvSpPr/>
          <p:nvPr/>
        </p:nvSpPr>
        <p:spPr>
          <a:xfrm>
            <a:off x="683568" y="3717032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biography.com</a:t>
            </a:r>
            <a:r>
              <a:rPr lang="cs-CZ" sz="1100" dirty="0" smtClean="0"/>
              <a:t> [online]. [cit. 2.12.2013]. Dostupný na WWW: http://www.</a:t>
            </a:r>
            <a:r>
              <a:rPr lang="cs-CZ" sz="1100" dirty="0" err="1" smtClean="0"/>
              <a:t>biography.com</a:t>
            </a:r>
            <a:r>
              <a:rPr lang="cs-CZ" sz="1100" dirty="0" smtClean="0"/>
              <a:t>/</a:t>
            </a:r>
            <a:r>
              <a:rPr lang="cs-CZ" sz="1100" dirty="0" err="1" smtClean="0"/>
              <a:t>people</a:t>
            </a:r>
            <a:r>
              <a:rPr lang="cs-CZ" sz="1100" dirty="0" smtClean="0"/>
              <a:t>/</a:t>
            </a:r>
            <a:r>
              <a:rPr lang="cs-CZ" sz="1100" dirty="0" err="1" smtClean="0"/>
              <a:t>fran</a:t>
            </a:r>
            <a:r>
              <a:rPr lang="cs-CZ" sz="1100" dirty="0" smtClean="0"/>
              <a:t>%C3%A7ois-</a:t>
            </a:r>
            <a:r>
              <a:rPr lang="cs-CZ" sz="1100" dirty="0" err="1" smtClean="0"/>
              <a:t>villon</a:t>
            </a:r>
            <a:r>
              <a:rPr lang="cs-CZ" sz="1100" dirty="0" smtClean="0"/>
              <a:t>-38551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908720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faromundi.org</a:t>
            </a:r>
            <a:r>
              <a:rPr lang="cs-CZ" sz="1100" dirty="0" smtClean="0"/>
              <a:t> [online]. [cit. 2.12.2013]. Dostupný na WWW: http://www.</a:t>
            </a:r>
            <a:r>
              <a:rPr lang="cs-CZ" sz="1100" dirty="0" err="1" smtClean="0"/>
              <a:t>faromundi.org.do</a:t>
            </a:r>
            <a:r>
              <a:rPr lang="cs-CZ" sz="1100" dirty="0" smtClean="0"/>
              <a:t>/2010/04/don-</a:t>
            </a:r>
            <a:r>
              <a:rPr lang="cs-CZ" sz="1100" dirty="0" err="1" smtClean="0"/>
              <a:t>quijote</a:t>
            </a:r>
            <a:r>
              <a:rPr lang="cs-CZ" sz="1100" dirty="0" smtClean="0"/>
              <a:t>-de-la-</a:t>
            </a:r>
            <a:r>
              <a:rPr lang="cs-CZ" sz="1100" dirty="0" err="1" smtClean="0"/>
              <a:t>mancha</a:t>
            </a:r>
            <a:r>
              <a:rPr lang="cs-CZ" sz="1100" dirty="0" smtClean="0"/>
              <a:t>-</a:t>
            </a:r>
            <a:r>
              <a:rPr lang="cs-CZ" sz="1100" dirty="0" err="1" smtClean="0"/>
              <a:t>una</a:t>
            </a:r>
            <a:r>
              <a:rPr lang="cs-CZ" sz="1100" dirty="0" smtClean="0"/>
              <a:t>-</a:t>
            </a:r>
            <a:r>
              <a:rPr lang="cs-CZ" sz="1100" dirty="0" err="1" smtClean="0"/>
              <a:t>perspectiva</a:t>
            </a:r>
            <a:r>
              <a:rPr lang="cs-CZ" sz="1100" dirty="0" smtClean="0"/>
              <a:t>-</a:t>
            </a:r>
            <a:r>
              <a:rPr lang="cs-CZ" sz="1100" dirty="0" err="1" smtClean="0"/>
              <a:t>interdisciplinaria</a:t>
            </a:r>
            <a:r>
              <a:rPr lang="cs-CZ" sz="1100" dirty="0" smtClean="0"/>
              <a:t>/don-</a:t>
            </a:r>
            <a:r>
              <a:rPr lang="cs-CZ" sz="1100" dirty="0" err="1" smtClean="0"/>
              <a:t>quijote</a:t>
            </a:r>
            <a:r>
              <a:rPr lang="cs-CZ" sz="1100" dirty="0" smtClean="0"/>
              <a:t>-</a:t>
            </a:r>
            <a:r>
              <a:rPr lang="cs-CZ" sz="1100" dirty="0" err="1" smtClean="0"/>
              <a:t>mancha</a:t>
            </a:r>
            <a:r>
              <a:rPr lang="cs-CZ" sz="1100" dirty="0" smtClean="0"/>
              <a:t>-16736822c2/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611560" y="1700808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servetolead.org</a:t>
            </a:r>
            <a:r>
              <a:rPr lang="cs-CZ" sz="1100" dirty="0" smtClean="0"/>
              <a:t> [online]. [cit. 2.12.2013]. Dostupný na WWW: http://servetolead.org/miguel-cervantes-life-like-coin/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611560" y="2204864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1100" dirty="0" smtClean="0"/>
              <a:t>AUTOR NEUVEDEN. </a:t>
            </a:r>
            <a:r>
              <a:rPr lang="pt-BR" sz="1100" i="1" dirty="0" smtClean="0"/>
              <a:t>http://theshakespeareblog.com</a:t>
            </a:r>
            <a:r>
              <a:rPr lang="pt-BR" sz="1100" dirty="0" smtClean="0"/>
              <a:t> [online]. [cit. 2.12.2013]. Dostupný na WWW: http://theshakespeareblog.com/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611560" y="2636912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smtClean="0"/>
              <a:t>ego4u.com</a:t>
            </a:r>
            <a:r>
              <a:rPr lang="cs-CZ" sz="1100" dirty="0" smtClean="0"/>
              <a:t> [online]. [cit. 2.12.2013]. Dostupný na WWW: http://www.ego4u.com/</a:t>
            </a:r>
            <a:r>
              <a:rPr lang="cs-CZ" sz="1100" dirty="0" err="1" smtClean="0"/>
              <a:t>en</a:t>
            </a:r>
            <a:r>
              <a:rPr lang="cs-CZ" sz="1100" dirty="0" smtClean="0"/>
              <a:t>/</a:t>
            </a:r>
            <a:r>
              <a:rPr lang="cs-CZ" sz="1100" dirty="0" err="1" smtClean="0"/>
              <a:t>read</a:t>
            </a:r>
            <a:r>
              <a:rPr lang="cs-CZ" sz="1100" dirty="0" smtClean="0"/>
              <a:t>-on/</a:t>
            </a:r>
            <a:r>
              <a:rPr lang="cs-CZ" sz="1100" dirty="0" err="1" smtClean="0"/>
              <a:t>countries</a:t>
            </a:r>
            <a:r>
              <a:rPr lang="cs-CZ" sz="1100" dirty="0" smtClean="0"/>
              <a:t>/</a:t>
            </a:r>
            <a:r>
              <a:rPr lang="cs-CZ" sz="1100" dirty="0" err="1" smtClean="0"/>
              <a:t>uk</a:t>
            </a:r>
            <a:r>
              <a:rPr lang="cs-CZ" sz="1100" dirty="0" smtClean="0"/>
              <a:t>/</a:t>
            </a:r>
            <a:r>
              <a:rPr lang="cs-CZ" sz="1100" dirty="0" err="1" smtClean="0"/>
              <a:t>london</a:t>
            </a:r>
            <a:r>
              <a:rPr lang="cs-CZ" sz="1100" dirty="0" smtClean="0"/>
              <a:t>/globe-</a:t>
            </a:r>
            <a:r>
              <a:rPr lang="cs-CZ" sz="1100" dirty="0" err="1" smtClean="0"/>
              <a:t>theatre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611560" y="3212976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100" dirty="0" smtClean="0"/>
              <a:t>AUTOR NEUVEDEN. </a:t>
            </a:r>
            <a:r>
              <a:rPr lang="en-US" sz="1100" i="1" dirty="0" smtClean="0"/>
              <a:t>athenalearning.com</a:t>
            </a:r>
            <a:r>
              <a:rPr lang="en-US" sz="1100" dirty="0" smtClean="0"/>
              <a:t> [online]. [cit. 2.12.2013].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http://www.athenalearning.com/programs/playing-shakespeare/interactive-globe-theatre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611560" y="4005064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2.12.2013]. Dostupný na WWW: http://en.wikipedia.org/wiki/File:Elizabeth_I_(Armada_Portrait).jpg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611560" y="4581128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2.12.2013]. Dostupný na WWW: http://en.wikipedia.org/wiki/File:Eug%C3%A8ne_Ferdinand_Victor_Delacroix_018.jpg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611560" y="5373216"/>
            <a:ext cx="4572000" cy="6001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2.12.2013]. Dostupný na WWW: http://cs.wikipedia.org/wiki/Soubor:Romeo-and-Juliet-toy-theatre-cut-outs.png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611560" y="6021288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AUTOR NEUVEDEN. </a:t>
            </a:r>
            <a:r>
              <a:rPr lang="cs-CZ" sz="1100" i="1" dirty="0" err="1" smtClean="0"/>
              <a:t>wikipedia.org</a:t>
            </a:r>
            <a:r>
              <a:rPr lang="cs-CZ" sz="1100" dirty="0" smtClean="0"/>
              <a:t> [online]. [cit. 2.12.2013]. Dostupný na WWW: http://cs.wikipedia.org/wiki/Soubor:Romeoandjuliet1597.jpg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468</TotalTime>
  <Words>1222</Words>
  <Application>Microsoft Office PowerPoint</Application>
  <PresentationFormat>Předvádění na obrazovce (4:3)</PresentationFormat>
  <Paragraphs>180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Tok</vt:lpstr>
      <vt:lpstr>Prezentace aplikace PowerPoint</vt:lpstr>
      <vt:lpstr>Humanismus a renesance</vt:lpstr>
      <vt:lpstr>Renesanční literatura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Humanismus a renesance</dc:title>
  <dc:creator>pracovna</dc:creator>
  <cp:lastModifiedBy>Alena Stachová</cp:lastModifiedBy>
  <cp:revision>54</cp:revision>
  <dcterms:created xsi:type="dcterms:W3CDTF">2013-11-18T17:19:04Z</dcterms:created>
  <dcterms:modified xsi:type="dcterms:W3CDTF">2013-12-09T13:30:26Z</dcterms:modified>
</cp:coreProperties>
</file>