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72" r:id="rId3"/>
    <p:sldId id="256" r:id="rId4"/>
    <p:sldId id="257" r:id="rId5"/>
    <p:sldId id="258" r:id="rId6"/>
    <p:sldId id="261" r:id="rId7"/>
    <p:sldId id="259" r:id="rId8"/>
    <p:sldId id="260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717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0F6AEE-FCDD-4B01-95A5-4AB8C9484516}" type="datetimeFigureOut">
              <a:rPr lang="cs-CZ" smtClean="0"/>
              <a:pPr/>
              <a:t>9.12.2013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0ED639-BDA0-4A82-B37D-0820C29E4D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98325876"/>
              </p:ext>
            </p:extLst>
          </p:nvPr>
        </p:nvGraphicFramePr>
        <p:xfrm>
          <a:off x="2123728" y="1700808"/>
          <a:ext cx="4968552" cy="3528389"/>
        </p:xfrm>
        <a:graphic>
          <a:graphicData uri="http://schemas.openxmlformats.org/drawingml/2006/table">
            <a:tbl>
              <a:tblPr/>
              <a:tblGrid>
                <a:gridCol w="1417429"/>
                <a:gridCol w="3551123"/>
              </a:tblGrid>
              <a:tr h="3435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Číslo projektu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CZ.1.07/1.5.00/34.0029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5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Číslo materiálu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VY_32_ </a:t>
                      </a: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INOVACE_</a:t>
                      </a:r>
                      <a:r>
                        <a:rPr lang="cs-CZ" sz="1100" i="1" dirty="0" smtClean="0">
                          <a:latin typeface="Tahoma"/>
                          <a:ea typeface="Times New Roman"/>
                        </a:rPr>
                        <a:t>26-07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5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Název školy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Střední průmyslová škola stavební, Resslova 2, 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České Budějovice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5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Autor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Mgr. Jolana </a:t>
                      </a:r>
                      <a:r>
                        <a:rPr lang="cs-CZ" sz="1100" baseline="0" dirty="0" smtClean="0">
                          <a:latin typeface="Tahoma"/>
                          <a:ea typeface="Times New Roman"/>
                        </a:rPr>
                        <a:t> Strejčková</a:t>
                      </a: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 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5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Tematický celek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i="1" dirty="0" smtClean="0">
                          <a:latin typeface="Tahoma"/>
                          <a:ea typeface="Times New Roman"/>
                        </a:rPr>
                        <a:t>Český</a:t>
                      </a:r>
                      <a:r>
                        <a:rPr lang="cs-CZ" sz="1100" i="1" baseline="0" dirty="0" smtClean="0">
                          <a:latin typeface="Tahoma"/>
                          <a:ea typeface="Times New Roman"/>
                        </a:rPr>
                        <a:t> jazyk a literatura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5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Ročník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3</a:t>
                      </a: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. </a:t>
                      </a:r>
                      <a:r>
                        <a:rPr lang="cs-CZ" sz="1100" dirty="0">
                          <a:latin typeface="Tahoma"/>
                          <a:ea typeface="Times New Roman"/>
                        </a:rPr>
                        <a:t>ročník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5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Datum tvorby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ahoma"/>
                          <a:ea typeface="Times New Roman"/>
                        </a:rPr>
                        <a:t>24.09.2013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65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Anotace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imes New Roman"/>
                          <a:ea typeface="Times New Roman"/>
                        </a:rPr>
                        <a:t>Výklad</a:t>
                      </a:r>
                      <a:r>
                        <a:rPr lang="cs-CZ" sz="1100" baseline="0" dirty="0" smtClean="0">
                          <a:latin typeface="Times New Roman"/>
                          <a:ea typeface="Times New Roman"/>
                        </a:rPr>
                        <a:t> nové látky doplněný o cvičení s klíčem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  <a:p>
                      <a:pPr>
                        <a:spcAft>
                          <a:spcPts val="0"/>
                        </a:spcAft>
                      </a:pP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54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>
                          <a:latin typeface="Tahoma"/>
                          <a:ea typeface="Times New Roman"/>
                        </a:rPr>
                        <a:t>Metodický pokyn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Times New Roman"/>
                          <a:ea typeface="Times New Roman"/>
                        </a:rPr>
                        <a:t>Určeno jako podpora výkladu do hodiny i </a:t>
                      </a:r>
                      <a:r>
                        <a:rPr lang="cs-CZ" sz="1100" smtClean="0">
                          <a:latin typeface="Times New Roman"/>
                          <a:ea typeface="Times New Roman"/>
                        </a:rPr>
                        <a:t>k  samostudiu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3543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Tahoma"/>
                          <a:ea typeface="Times New Roman"/>
                        </a:rPr>
                        <a:t>Pokud není uvedeno jinak, použitý materiál je z vlastních zdrojů autora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2845" marR="6284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3059832" y="1015861"/>
            <a:ext cx="2915816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ea typeface="Times New Roman" pitchFamily="18" charset="0"/>
                <a:cs typeface="Tahoma" pitchFamily="34" charset="0"/>
              </a:rPr>
              <a:t>Digitální učební materiál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3" descr="šablona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913" y="115888"/>
            <a:ext cx="6734175" cy="809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5516563"/>
            <a:ext cx="5762625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077200" cy="16733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                    S Y N T A X           </a:t>
            </a:r>
            <a:br>
              <a:rPr lang="cs-CZ" dirty="0" smtClean="0"/>
            </a:br>
            <a:r>
              <a:rPr lang="cs-CZ" dirty="0" smtClean="0"/>
              <a:t>                        ( Skladba)</a:t>
            </a:r>
            <a:br>
              <a:rPr lang="cs-CZ" dirty="0" smtClean="0"/>
            </a:b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8077200" cy="1499616"/>
          </a:xfrm>
        </p:spPr>
        <p:txBody>
          <a:bodyPr>
            <a:normAutofit/>
          </a:bodyPr>
          <a:lstStyle/>
          <a:p>
            <a:r>
              <a:rPr lang="cs-CZ" sz="4000" dirty="0" smtClean="0"/>
              <a:t>nauka o  stavbě věty a souvětí</a:t>
            </a:r>
            <a:endParaRPr lang="cs-CZ" sz="4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55776" y="332656"/>
            <a:ext cx="4320480" cy="864096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Věta jednoduchá</a:t>
            </a:r>
            <a:br>
              <a:rPr lang="cs-CZ" sz="4000" dirty="0" smtClean="0"/>
            </a:br>
            <a:r>
              <a:rPr lang="cs-CZ" sz="4000" dirty="0" smtClean="0"/>
              <a:t>                                    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700808"/>
            <a:ext cx="9217024" cy="5616624"/>
          </a:xfrm>
        </p:spPr>
        <p:txBody>
          <a:bodyPr>
            <a:normAutofit fontScale="47500" lnSpcReduction="20000"/>
          </a:bodyPr>
          <a:lstStyle/>
          <a:p>
            <a:r>
              <a:rPr lang="cs-CZ" sz="5100" dirty="0" smtClean="0"/>
              <a:t>jednoduchá myšlenka</a:t>
            </a:r>
          </a:p>
          <a:p>
            <a:r>
              <a:rPr lang="cs-CZ" sz="5100" dirty="0" smtClean="0"/>
              <a:t>jednoduchý větný celek</a:t>
            </a:r>
          </a:p>
          <a:p>
            <a:endParaRPr lang="cs-CZ" sz="5100" dirty="0" smtClean="0"/>
          </a:p>
          <a:p>
            <a:pPr>
              <a:buNone/>
            </a:pPr>
            <a:r>
              <a:rPr lang="cs-CZ" sz="5100" dirty="0" smtClean="0"/>
              <a:t>JEDNOČLENNÁ  :  Obsahuje jen jeden základní</a:t>
            </a:r>
          </a:p>
          <a:p>
            <a:pPr>
              <a:buNone/>
            </a:pPr>
            <a:r>
              <a:rPr lang="cs-CZ" sz="5100" dirty="0" smtClean="0"/>
              <a:t>                                        větný člen</a:t>
            </a:r>
          </a:p>
          <a:p>
            <a:pPr>
              <a:buNone/>
            </a:pPr>
            <a:r>
              <a:rPr lang="cs-CZ" sz="5100" b="1" dirty="0" smtClean="0"/>
              <a:t>Rozdělení</a:t>
            </a:r>
            <a:r>
              <a:rPr lang="cs-CZ" sz="5100" dirty="0" smtClean="0"/>
              <a:t> :</a:t>
            </a:r>
          </a:p>
          <a:p>
            <a:pPr>
              <a:buNone/>
            </a:pPr>
            <a:r>
              <a:rPr lang="cs-CZ" sz="5100" dirty="0" smtClean="0"/>
              <a:t>1.jmenná- nápisy, oslovení aj.          Př. Velké slevy. Milí přátelé!</a:t>
            </a:r>
          </a:p>
          <a:p>
            <a:pPr>
              <a:buNone/>
            </a:pPr>
            <a:endParaRPr lang="cs-CZ" sz="5100" dirty="0" smtClean="0"/>
          </a:p>
          <a:p>
            <a:pPr>
              <a:buNone/>
            </a:pPr>
            <a:r>
              <a:rPr lang="cs-CZ" sz="5100" dirty="0" smtClean="0"/>
              <a:t>2.slovesná- přírodní jevy, duševní a tělesné stavy apod.</a:t>
            </a:r>
          </a:p>
          <a:p>
            <a:pPr>
              <a:buNone/>
            </a:pPr>
            <a:r>
              <a:rPr lang="cs-CZ" sz="5100" dirty="0" smtClean="0"/>
              <a:t>                                                                       Př. Prší. Stýská se mi.</a:t>
            </a:r>
          </a:p>
          <a:p>
            <a:pPr>
              <a:buNone/>
            </a:pPr>
            <a:endParaRPr lang="cs-CZ" sz="5100" dirty="0" smtClean="0"/>
          </a:p>
          <a:p>
            <a:pPr>
              <a:buNone/>
            </a:pPr>
            <a:r>
              <a:rPr lang="cs-CZ" sz="5100" dirty="0" smtClean="0"/>
              <a:t>3.infinitivní- infinitiv slovesa             Př. Stát! Nevstupovat!</a:t>
            </a:r>
          </a:p>
          <a:p>
            <a:pPr>
              <a:buNone/>
            </a:pPr>
            <a:endParaRPr lang="cs-CZ" sz="5100" dirty="0" smtClean="0"/>
          </a:p>
          <a:p>
            <a:pPr>
              <a:buNone/>
            </a:pPr>
            <a:r>
              <a:rPr lang="cs-CZ" sz="5100" dirty="0" smtClean="0"/>
              <a:t>4.citoslovečná- city, zvuky apod.    Př. Hurá! Prásk! </a:t>
            </a:r>
          </a:p>
          <a:p>
            <a:pPr>
              <a:buNone/>
            </a:pPr>
            <a:endParaRPr lang="cs-CZ" sz="3300" dirty="0" smtClean="0"/>
          </a:p>
          <a:p>
            <a:pPr>
              <a:buNone/>
            </a:pPr>
            <a:endParaRPr lang="cs-CZ" sz="33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</a:t>
            </a:r>
            <a:endParaRPr lang="cs-CZ" b="1" dirty="0" smtClean="0"/>
          </a:p>
          <a:p>
            <a:pPr>
              <a:buNone/>
            </a:pPr>
            <a:r>
              <a:rPr lang="cs-CZ" dirty="0" smtClean="0"/>
              <a:t>          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04664"/>
            <a:ext cx="8496944" cy="7776864"/>
          </a:xfrm>
        </p:spPr>
        <p:txBody>
          <a:bodyPr>
            <a:normAutofit lnSpcReduction="10000"/>
          </a:bodyPr>
          <a:lstStyle/>
          <a:p>
            <a:pPr>
              <a:buClr>
                <a:srgbClr val="FFC000"/>
              </a:buClr>
              <a:buNone/>
            </a:pPr>
            <a:r>
              <a:rPr lang="cs-CZ" sz="2400" dirty="0" smtClean="0">
                <a:latin typeface="Corbel" pitchFamily="34" charset="0"/>
              </a:rPr>
              <a:t>Větu jednočlennou může tvořit také příslovce nebo sponové </a:t>
            </a:r>
          </a:p>
          <a:p>
            <a:pPr>
              <a:buClr>
                <a:srgbClr val="FFC000"/>
              </a:buClr>
              <a:buNone/>
            </a:pPr>
            <a:r>
              <a:rPr lang="cs-CZ" sz="2400" dirty="0" smtClean="0">
                <a:latin typeface="Corbel" pitchFamily="34" charset="0"/>
              </a:rPr>
              <a:t>sloveso. ( Zpátky! Je už pozdě.)</a:t>
            </a:r>
          </a:p>
          <a:p>
            <a:pPr>
              <a:buClr>
                <a:srgbClr val="FFC000"/>
              </a:buClr>
              <a:buNone/>
            </a:pPr>
            <a:endParaRPr lang="cs-CZ" sz="2400" dirty="0">
              <a:latin typeface="Corbel" pitchFamily="34" charset="0"/>
            </a:endParaRPr>
          </a:p>
          <a:p>
            <a:pPr>
              <a:buClr>
                <a:srgbClr val="FFC000"/>
              </a:buClr>
              <a:buNone/>
            </a:pPr>
            <a:r>
              <a:rPr lang="cs-CZ" sz="2400" dirty="0" smtClean="0">
                <a:latin typeface="Corbel" pitchFamily="34" charset="0"/>
              </a:rPr>
              <a:t>DVOJČLENNÁ : Můžeme ji rozdělit na část podmětovou a </a:t>
            </a:r>
          </a:p>
          <a:p>
            <a:pPr>
              <a:buClr>
                <a:srgbClr val="FFC000"/>
              </a:buClr>
              <a:buNone/>
            </a:pPr>
            <a:r>
              <a:rPr lang="cs-CZ" sz="2400" dirty="0" smtClean="0">
                <a:latin typeface="Corbel" pitchFamily="34" charset="0"/>
              </a:rPr>
              <a:t>                                  přísudkovou.</a:t>
            </a:r>
          </a:p>
          <a:p>
            <a:pPr>
              <a:buClr>
                <a:srgbClr val="FFC000"/>
              </a:buClr>
              <a:buNone/>
            </a:pPr>
            <a:r>
              <a:rPr lang="cs-CZ" sz="2400" b="1" dirty="0" smtClean="0">
                <a:latin typeface="Corbel" pitchFamily="34" charset="0"/>
              </a:rPr>
              <a:t>Pozor !</a:t>
            </a:r>
            <a:r>
              <a:rPr lang="cs-CZ" sz="2400" dirty="0" smtClean="0">
                <a:latin typeface="Corbel" pitchFamily="34" charset="0"/>
              </a:rPr>
              <a:t>  Patří sem i věta s nevyjádřeným podmětem i s </a:t>
            </a:r>
            <a:r>
              <a:rPr lang="cs-CZ" sz="2400" dirty="0" err="1" smtClean="0">
                <a:latin typeface="Corbel" pitchFamily="34" charset="0"/>
              </a:rPr>
              <a:t>podmě</a:t>
            </a:r>
            <a:r>
              <a:rPr lang="cs-CZ" sz="2400" dirty="0" smtClean="0">
                <a:latin typeface="Corbel" pitchFamily="34" charset="0"/>
              </a:rPr>
              <a:t>-</a:t>
            </a:r>
          </a:p>
          <a:p>
            <a:pPr>
              <a:buClr>
                <a:srgbClr val="FFC000"/>
              </a:buClr>
              <a:buNone/>
            </a:pPr>
            <a:r>
              <a:rPr lang="cs-CZ" sz="2400" dirty="0" smtClean="0">
                <a:latin typeface="Corbel" pitchFamily="34" charset="0"/>
              </a:rPr>
              <a:t>tem všeobecným. Př. Pracuje. Říkali to v rozhlase.</a:t>
            </a:r>
          </a:p>
          <a:p>
            <a:pPr>
              <a:buClr>
                <a:srgbClr val="FFC000"/>
              </a:buClr>
              <a:buNone/>
            </a:pPr>
            <a:endParaRPr lang="cs-CZ" sz="2400" dirty="0" smtClean="0">
              <a:latin typeface="Corbel" pitchFamily="34" charset="0"/>
            </a:endParaRPr>
          </a:p>
          <a:p>
            <a:pPr>
              <a:buClr>
                <a:srgbClr val="FFC000"/>
              </a:buClr>
              <a:buNone/>
            </a:pPr>
            <a:r>
              <a:rPr lang="cs-CZ" sz="2400" b="1" dirty="0" smtClean="0">
                <a:latin typeface="Corbel" pitchFamily="34" charset="0"/>
              </a:rPr>
              <a:t>Rozdělení</a:t>
            </a:r>
            <a:r>
              <a:rPr lang="cs-CZ" sz="2400" dirty="0" smtClean="0">
                <a:latin typeface="Corbel" pitchFamily="34" charset="0"/>
              </a:rPr>
              <a:t> :</a:t>
            </a:r>
          </a:p>
          <a:p>
            <a:pPr>
              <a:buClr>
                <a:srgbClr val="FFC000"/>
              </a:buClr>
              <a:buNone/>
            </a:pPr>
            <a:r>
              <a:rPr lang="cs-CZ" sz="2400" dirty="0" smtClean="0">
                <a:latin typeface="Corbel" pitchFamily="34" charset="0"/>
              </a:rPr>
              <a:t>1. běžná- obsahuje jednu základní skladebnou dvojici</a:t>
            </a:r>
          </a:p>
          <a:p>
            <a:pPr>
              <a:buClr>
                <a:srgbClr val="FFC000"/>
              </a:buClr>
              <a:buNone/>
            </a:pPr>
            <a:r>
              <a:rPr lang="cs-CZ" sz="2400" dirty="0" smtClean="0">
                <a:latin typeface="Corbel" pitchFamily="34" charset="0"/>
              </a:rPr>
              <a:t>                                                                   Př. Rodiče odešli do kina.</a:t>
            </a:r>
          </a:p>
          <a:p>
            <a:pPr>
              <a:buClr>
                <a:srgbClr val="FFC000"/>
              </a:buClr>
              <a:buNone/>
            </a:pPr>
            <a:r>
              <a:rPr lang="cs-CZ" sz="2400" dirty="0" smtClean="0">
                <a:latin typeface="Corbel" pitchFamily="34" charset="0"/>
              </a:rPr>
              <a:t>2. se slovesem v určitém tvaru     Př. Učil se.</a:t>
            </a:r>
          </a:p>
          <a:p>
            <a:pPr>
              <a:buClr>
                <a:srgbClr val="FFC000"/>
              </a:buClr>
              <a:buNone/>
            </a:pPr>
            <a:endParaRPr lang="cs-CZ" sz="2400" dirty="0" smtClean="0">
              <a:latin typeface="Corbel" pitchFamily="34" charset="0"/>
            </a:endParaRPr>
          </a:p>
          <a:p>
            <a:pPr>
              <a:buClr>
                <a:srgbClr val="FFC000"/>
              </a:buClr>
              <a:buNone/>
            </a:pPr>
            <a:r>
              <a:rPr lang="cs-CZ" sz="2400" dirty="0" smtClean="0">
                <a:latin typeface="Corbel" pitchFamily="34" charset="0"/>
              </a:rPr>
              <a:t>3. s více slovesy- v případě několikanásobného přísudku</a:t>
            </a:r>
          </a:p>
          <a:p>
            <a:pPr>
              <a:buClr>
                <a:srgbClr val="FFC000"/>
              </a:buClr>
              <a:buNone/>
            </a:pPr>
            <a:r>
              <a:rPr lang="cs-CZ" sz="2400" dirty="0" smtClean="0">
                <a:latin typeface="Corbel" pitchFamily="34" charset="0"/>
              </a:rPr>
              <a:t>                                                                   Př. Potok zurčí a klokotá.</a:t>
            </a:r>
          </a:p>
          <a:p>
            <a:pPr>
              <a:buClr>
                <a:srgbClr val="FFC000"/>
              </a:buClr>
              <a:buFont typeface="Wingdings" pitchFamily="2" charset="2"/>
              <a:buChar char="§"/>
            </a:pPr>
            <a:endParaRPr lang="cs-CZ" sz="2400" dirty="0" smtClean="0">
              <a:latin typeface="Corbel" pitchFamily="34" charset="0"/>
            </a:endParaRPr>
          </a:p>
          <a:p>
            <a:pPr>
              <a:buClr>
                <a:srgbClr val="FFC000"/>
              </a:buClr>
              <a:buNone/>
            </a:pPr>
            <a:endParaRPr lang="cs-CZ" sz="2400" dirty="0" smtClean="0">
              <a:latin typeface="Corbel" pitchFamily="34" charset="0"/>
            </a:endParaRPr>
          </a:p>
          <a:p>
            <a:pPr>
              <a:buClr>
                <a:srgbClr val="FFC000"/>
              </a:buClr>
              <a:buNone/>
            </a:pPr>
            <a:r>
              <a:rPr lang="cs-CZ" dirty="0" smtClean="0">
                <a:latin typeface="Corbel" pitchFamily="34" charset="0"/>
              </a:rPr>
              <a:t> 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4. se sponovým slovesem- jmenný přísudek se sponou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                               Př.  Bratr byl veselý. 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5. neslovesná- jmenný přísudek beze spony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                               Př.  Mladost radost.</a:t>
            </a:r>
            <a:endParaRPr lang="cs-CZ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188640"/>
            <a:ext cx="6923112" cy="121953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Stavba věty jednoduché</a:t>
            </a:r>
            <a:br>
              <a:rPr lang="cs-CZ" sz="3600" dirty="0" smtClean="0"/>
            </a:br>
            <a:r>
              <a:rPr lang="cs-CZ" sz="3600" dirty="0" smtClean="0"/>
              <a:t>              větný člen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Rozdělení :                                                                                                   </a:t>
            </a:r>
          </a:p>
          <a:p>
            <a:pPr>
              <a:buNone/>
            </a:pPr>
            <a:r>
              <a:rPr lang="cs-CZ" sz="2400" dirty="0" smtClean="0"/>
              <a:t>1. holý- nezávisí na něm žádný jiný větný člen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     Př. Lidé …</a:t>
            </a:r>
          </a:p>
          <a:p>
            <a:pPr>
              <a:buNone/>
            </a:pPr>
            <a:r>
              <a:rPr lang="cs-CZ" sz="2400" dirty="0" smtClean="0"/>
              <a:t>2.rozvitý- závisí na něm jiný větný člen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      Př. Mladí lidé …</a:t>
            </a:r>
          </a:p>
          <a:p>
            <a:pPr>
              <a:buNone/>
            </a:pPr>
            <a:r>
              <a:rPr lang="cs-CZ" sz="2400" dirty="0" smtClean="0"/>
              <a:t>3. několikanásobný- více slov souřadně spojených 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      Př. Matka, otec, děti …</a:t>
            </a:r>
          </a:p>
          <a:p>
            <a:pPr>
              <a:buNone/>
            </a:pPr>
            <a:r>
              <a:rPr lang="cs-CZ" sz="2400" dirty="0" smtClean="0"/>
              <a:t>4. postupně rozvíjející- pouze u přívlastku shodného </a:t>
            </a:r>
          </a:p>
          <a:p>
            <a:pPr>
              <a:buNone/>
            </a:pPr>
            <a:r>
              <a:rPr lang="cs-CZ" sz="2400" dirty="0" smtClean="0"/>
              <a:t>                                                      Př. Naše moderní zahraniční auto …                      </a:t>
            </a:r>
          </a:p>
          <a:p>
            <a:pPr marL="576072" indent="-457200">
              <a:buNone/>
            </a:pPr>
            <a:endParaRPr lang="cs-CZ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1520" y="116632"/>
            <a:ext cx="813690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6072" indent="-457200">
              <a:buClrTx/>
              <a:buNone/>
            </a:pPr>
            <a:r>
              <a:rPr lang="cs-CZ" sz="2400" b="1" dirty="0" smtClean="0">
                <a:latin typeface="Corbel" pitchFamily="34" charset="0"/>
              </a:rPr>
              <a:t>Pozor !</a:t>
            </a:r>
          </a:p>
          <a:p>
            <a:pPr marL="576072" indent="-457200">
              <a:buClrTx/>
              <a:buNone/>
            </a:pPr>
            <a:r>
              <a:rPr lang="cs-CZ" sz="2400" b="1" dirty="0" smtClean="0">
                <a:latin typeface="Corbel" pitchFamily="34" charset="0"/>
              </a:rPr>
              <a:t>Samostatnými větnými členy nejsou : </a:t>
            </a:r>
            <a:r>
              <a:rPr lang="cs-CZ" sz="2400" dirty="0" smtClean="0">
                <a:latin typeface="Corbel" pitchFamily="34" charset="0"/>
              </a:rPr>
              <a:t>předložky; spojky; částice; sponová, způsobová a fázová slovesa, zvratné „ se“</a:t>
            </a:r>
            <a:r>
              <a:rPr lang="cs-CZ" sz="2400" b="1" dirty="0" smtClean="0">
                <a:latin typeface="Corbel" pitchFamily="34" charset="0"/>
              </a:rPr>
              <a:t> </a:t>
            </a:r>
            <a:r>
              <a:rPr lang="cs-CZ" sz="2400" dirty="0" smtClean="0">
                <a:latin typeface="Corbel" pitchFamily="34" charset="0"/>
              </a:rPr>
              <a:t>u zvratného slovesa</a:t>
            </a:r>
          </a:p>
          <a:p>
            <a:pPr marL="576072" indent="-457200">
              <a:buClrTx/>
              <a:buNone/>
            </a:pPr>
            <a:endParaRPr lang="cs-CZ" sz="2400" dirty="0" smtClean="0">
              <a:latin typeface="Corbel" pitchFamily="34" charset="0"/>
            </a:endParaRPr>
          </a:p>
          <a:p>
            <a:pPr marL="576072" indent="-457200">
              <a:buClrTx/>
              <a:buNone/>
            </a:pPr>
            <a:r>
              <a:rPr lang="cs-CZ" sz="2400" dirty="0" smtClean="0">
                <a:latin typeface="Corbel" pitchFamily="34" charset="0"/>
              </a:rPr>
              <a:t>Větný člen neurčujeme ani u podstatného jména či zájmena </a:t>
            </a:r>
          </a:p>
          <a:p>
            <a:pPr marL="576072" indent="-457200">
              <a:buClrTx/>
              <a:buNone/>
            </a:pPr>
            <a:r>
              <a:rPr lang="cs-CZ" sz="2400" dirty="0" smtClean="0">
                <a:latin typeface="Corbel" pitchFamily="34" charset="0"/>
              </a:rPr>
              <a:t>v 5. pádě.</a:t>
            </a:r>
          </a:p>
          <a:p>
            <a:pPr marL="576072" indent="-457200">
              <a:buClrTx/>
              <a:buNone/>
            </a:pPr>
            <a:endParaRPr lang="cs-CZ" sz="2400" dirty="0" smtClean="0">
              <a:latin typeface="Corbel" pitchFamily="34" charset="0"/>
            </a:endParaRPr>
          </a:p>
          <a:p>
            <a:pPr marL="576072" indent="-457200">
              <a:buClrTx/>
              <a:buNone/>
            </a:pPr>
            <a:endParaRPr lang="cs-CZ" sz="2400" dirty="0" smtClean="0">
              <a:latin typeface="Corbel" pitchFamily="34" charset="0"/>
            </a:endParaRPr>
          </a:p>
          <a:p>
            <a:pPr marL="576072" indent="-457200">
              <a:buClrTx/>
              <a:buNone/>
            </a:pPr>
            <a:r>
              <a:rPr lang="cs-CZ" sz="2400" dirty="0" smtClean="0">
                <a:latin typeface="Corbel" pitchFamily="34" charset="0"/>
              </a:rPr>
              <a:t>Větné členy vytvářejí větné, </a:t>
            </a:r>
            <a:r>
              <a:rPr lang="cs-CZ" sz="2400" u="sng" dirty="0" smtClean="0">
                <a:latin typeface="Corbel" pitchFamily="34" charset="0"/>
              </a:rPr>
              <a:t>skladební</a:t>
            </a:r>
            <a:r>
              <a:rPr lang="cs-CZ" sz="2400" dirty="0" smtClean="0">
                <a:latin typeface="Corbel" pitchFamily="34" charset="0"/>
              </a:rPr>
              <a:t> </a:t>
            </a:r>
            <a:r>
              <a:rPr lang="cs-CZ" sz="2400" u="sng" dirty="0" smtClean="0">
                <a:latin typeface="Corbel" pitchFamily="34" charset="0"/>
              </a:rPr>
              <a:t>dvojice</a:t>
            </a:r>
            <a:r>
              <a:rPr lang="cs-CZ" sz="2400" dirty="0" smtClean="0">
                <a:latin typeface="Corbel" pitchFamily="34" charset="0"/>
              </a:rPr>
              <a:t>.</a:t>
            </a:r>
          </a:p>
          <a:p>
            <a:pPr marL="576072" indent="-457200">
              <a:buClrTx/>
              <a:buNone/>
            </a:pPr>
            <a:r>
              <a:rPr lang="cs-CZ" sz="2400" dirty="0" smtClean="0">
                <a:latin typeface="Corbel" pitchFamily="34" charset="0"/>
              </a:rPr>
              <a:t>ZÁKLADNÍ  =    podmět a přísudek</a:t>
            </a:r>
          </a:p>
          <a:p>
            <a:pPr marL="576072" indent="-457200">
              <a:buClrTx/>
              <a:buNone/>
            </a:pPr>
            <a:endParaRPr lang="cs-CZ" sz="2400" dirty="0" smtClean="0">
              <a:latin typeface="Corbel" pitchFamily="34" charset="0"/>
            </a:endParaRPr>
          </a:p>
          <a:p>
            <a:pPr marL="576072" indent="-457200">
              <a:buClrTx/>
              <a:buNone/>
            </a:pPr>
            <a:r>
              <a:rPr lang="cs-CZ" sz="2400" dirty="0" smtClean="0">
                <a:latin typeface="Corbel" pitchFamily="34" charset="0"/>
              </a:rPr>
              <a:t>ROZVÍJEJÍCÍ  =  všechny ostatní dvojice, obsahující vždy alespoň jeden rozvíjející větný člen</a:t>
            </a:r>
          </a:p>
          <a:p>
            <a:pPr marL="576072" indent="-457200">
              <a:buClrTx/>
              <a:buNone/>
            </a:pPr>
            <a:r>
              <a:rPr lang="cs-CZ" sz="2400" dirty="0" smtClean="0">
                <a:latin typeface="Corbel" pitchFamily="34" charset="0"/>
              </a:rPr>
              <a:t>                         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525344"/>
          </a:xfrm>
          <a:ln>
            <a:noFill/>
          </a:ln>
        </p:spPr>
        <p:txBody>
          <a:bodyPr/>
          <a:lstStyle/>
          <a:p>
            <a:pPr>
              <a:buNone/>
            </a:pPr>
            <a:r>
              <a:rPr lang="cs-CZ" sz="3600" b="1" dirty="0" smtClean="0">
                <a:latin typeface="Corbel" pitchFamily="34" charset="0"/>
              </a:rPr>
              <a:t>  Druhy větných členů </a:t>
            </a:r>
            <a:r>
              <a:rPr lang="cs-CZ" b="1" dirty="0" smtClean="0"/>
              <a:t>: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00B050"/>
                </a:solidFill>
                <a:latin typeface="Corbel" pitchFamily="34" charset="0"/>
              </a:rPr>
              <a:t>podmět</a:t>
            </a:r>
            <a:r>
              <a:rPr lang="cs-CZ" dirty="0" smtClean="0">
                <a:latin typeface="Corbel" pitchFamily="34" charset="0"/>
              </a:rPr>
              <a:t> </a:t>
            </a:r>
            <a:r>
              <a:rPr lang="cs-CZ" sz="2400" dirty="0" smtClean="0">
                <a:latin typeface="Corbel" pitchFamily="34" charset="0"/>
              </a:rPr>
              <a:t>:</a:t>
            </a:r>
            <a:r>
              <a:rPr lang="cs-CZ" dirty="0" smtClean="0">
                <a:latin typeface="Corbel" pitchFamily="34" charset="0"/>
              </a:rPr>
              <a:t> </a:t>
            </a:r>
            <a:r>
              <a:rPr lang="cs-CZ" sz="2400" dirty="0" smtClean="0">
                <a:latin typeface="Corbel" pitchFamily="34" charset="0"/>
              </a:rPr>
              <a:t>vyjadřuje původce, nositele nebo zdroj aktivity,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  děje, činnosti, stavu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: je základním větným členem 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: ptáme se na něho 1. pádem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: může být vyjádřen všemi druhy slov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: je vyjádřený ( Ty tam doběhneš.) nebo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  nevyjádřený ( Doběhneš tam.)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Př. </a:t>
            </a:r>
            <a:r>
              <a:rPr lang="cs-CZ" sz="2400" u="sng" dirty="0" smtClean="0">
                <a:latin typeface="Corbel" pitchFamily="34" charset="0"/>
              </a:rPr>
              <a:t> Učitel </a:t>
            </a:r>
            <a:r>
              <a:rPr lang="cs-CZ" sz="2400" dirty="0" smtClean="0">
                <a:latin typeface="Corbel" pitchFamily="34" charset="0"/>
              </a:rPr>
              <a:t>látku vysvětlil. </a:t>
            </a:r>
            <a:r>
              <a:rPr lang="cs-CZ" sz="2400" u="sng" dirty="0" smtClean="0">
                <a:latin typeface="Corbel" pitchFamily="34" charset="0"/>
              </a:rPr>
              <a:t>Sytý</a:t>
            </a:r>
            <a:r>
              <a:rPr lang="cs-CZ" sz="2400" dirty="0" smtClean="0">
                <a:latin typeface="Corbel" pitchFamily="34" charset="0"/>
              </a:rPr>
              <a:t> hladovému nevěří. </a:t>
            </a:r>
            <a:r>
              <a:rPr lang="cs-CZ" sz="2400" u="sng" dirty="0" smtClean="0">
                <a:latin typeface="Corbel" pitchFamily="34" charset="0"/>
              </a:rPr>
              <a:t>My</a:t>
            </a:r>
            <a:r>
              <a:rPr lang="cs-CZ" sz="2400" dirty="0" smtClean="0">
                <a:latin typeface="Corbel" pitchFamily="34" charset="0"/>
              </a:rPr>
              <a:t> s vámi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nesouhlasíme. Hned </a:t>
            </a:r>
            <a:r>
              <a:rPr lang="cs-CZ" sz="2400" u="sng" dirty="0" smtClean="0">
                <a:latin typeface="Corbel" pitchFamily="34" charset="0"/>
              </a:rPr>
              <a:t>druhý</a:t>
            </a:r>
            <a:r>
              <a:rPr lang="cs-CZ" sz="2400" dirty="0" smtClean="0">
                <a:latin typeface="Corbel" pitchFamily="34" charset="0"/>
              </a:rPr>
              <a:t> odpověděl správně. </a:t>
            </a:r>
            <a:r>
              <a:rPr lang="cs-CZ" sz="2400" u="sng" dirty="0" smtClean="0">
                <a:latin typeface="Corbel" pitchFamily="34" charset="0"/>
              </a:rPr>
              <a:t>Milovat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je krásné. </a:t>
            </a:r>
            <a:r>
              <a:rPr lang="cs-CZ" sz="2400" u="sng" dirty="0" smtClean="0">
                <a:latin typeface="Corbel" pitchFamily="34" charset="0"/>
              </a:rPr>
              <a:t>Kromě</a:t>
            </a:r>
            <a:r>
              <a:rPr lang="cs-CZ" sz="2400" dirty="0" smtClean="0">
                <a:latin typeface="Corbel" pitchFamily="34" charset="0"/>
              </a:rPr>
              <a:t> je předložka. Každé </a:t>
            </a:r>
            <a:r>
              <a:rPr lang="cs-CZ" sz="2400" u="sng" dirty="0" smtClean="0">
                <a:latin typeface="Corbel" pitchFamily="34" charset="0"/>
              </a:rPr>
              <a:t>proč</a:t>
            </a:r>
            <a:r>
              <a:rPr lang="cs-CZ" sz="2400" dirty="0" smtClean="0">
                <a:latin typeface="Corbel" pitchFamily="34" charset="0"/>
              </a:rPr>
              <a:t> má své proto.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</a:t>
            </a:r>
            <a:r>
              <a:rPr lang="cs-CZ" sz="2400" u="sng" dirty="0" smtClean="0">
                <a:latin typeface="Corbel" pitchFamily="34" charset="0"/>
              </a:rPr>
              <a:t>Ale</a:t>
            </a:r>
            <a:r>
              <a:rPr lang="cs-CZ" sz="2400" dirty="0" smtClean="0">
                <a:latin typeface="Corbel" pitchFamily="34" charset="0"/>
              </a:rPr>
              <a:t> je spojka </a:t>
            </a:r>
            <a:r>
              <a:rPr lang="cs-CZ" sz="2400" dirty="0" err="1" smtClean="0">
                <a:latin typeface="Corbel" pitchFamily="34" charset="0"/>
              </a:rPr>
              <a:t>souřadící</a:t>
            </a:r>
            <a:r>
              <a:rPr lang="cs-CZ" sz="2400" dirty="0" smtClean="0">
                <a:latin typeface="Corbel" pitchFamily="34" charset="0"/>
              </a:rPr>
              <a:t>. V uších nám znělo jeho </a:t>
            </a:r>
            <a:r>
              <a:rPr lang="cs-CZ" sz="2400" u="sng" dirty="0" smtClean="0">
                <a:latin typeface="Corbel" pitchFamily="34" charset="0"/>
              </a:rPr>
              <a:t>kéž.</a:t>
            </a:r>
            <a:r>
              <a:rPr lang="cs-CZ" sz="2400" dirty="0" smtClean="0">
                <a:latin typeface="Corbel" pitchFamily="34" charset="0"/>
              </a:rPr>
              <a:t>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Z rybníka se ozývalo </a:t>
            </a:r>
            <a:r>
              <a:rPr lang="cs-CZ" sz="2400" u="sng" dirty="0" err="1" smtClean="0">
                <a:latin typeface="Corbel" pitchFamily="34" charset="0"/>
              </a:rPr>
              <a:t>kvák</a:t>
            </a:r>
            <a:r>
              <a:rPr lang="cs-CZ" sz="2400" dirty="0" smtClean="0">
                <a:latin typeface="Corbel" pitchFamily="34" charset="0"/>
              </a:rPr>
              <a:t>.       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93752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dirty="0" smtClean="0">
                <a:solidFill>
                  <a:srgbClr val="00B050"/>
                </a:solidFill>
                <a:latin typeface="Corbel" pitchFamily="34" charset="0"/>
              </a:rPr>
              <a:t>přísudek </a:t>
            </a:r>
            <a:r>
              <a:rPr lang="cs-CZ" sz="2400" dirty="0" smtClean="0">
                <a:latin typeface="Corbel" pitchFamily="34" charset="0"/>
              </a:rPr>
              <a:t>: vypovídá vždy něco o podmětu; vyjadřuje, co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  podmět dělá, co se s ním děje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: ptáme se na něj podmětem věty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: nejčastěji bývá vyjádřen slovesem ( ve tvaru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   určitém ) nebo jménem se sponou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 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Př. Matka </a:t>
            </a:r>
            <a:r>
              <a:rPr lang="cs-CZ" sz="2400" u="sng" dirty="0" smtClean="0">
                <a:latin typeface="Corbel" pitchFamily="34" charset="0"/>
              </a:rPr>
              <a:t>uklízela</a:t>
            </a:r>
            <a:r>
              <a:rPr lang="cs-CZ" sz="2400" dirty="0" smtClean="0">
                <a:latin typeface="Corbel" pitchFamily="34" charset="0"/>
              </a:rPr>
              <a:t>. Matka </a:t>
            </a:r>
            <a:r>
              <a:rPr lang="cs-CZ" sz="2400" u="sng" dirty="0" smtClean="0">
                <a:latin typeface="Corbel" pitchFamily="34" charset="0"/>
              </a:rPr>
              <a:t>by uklízela</a:t>
            </a:r>
            <a:r>
              <a:rPr lang="cs-CZ" sz="2400" dirty="0" smtClean="0">
                <a:latin typeface="Corbel" pitchFamily="34" charset="0"/>
              </a:rPr>
              <a:t>. Otec </a:t>
            </a:r>
            <a:r>
              <a:rPr lang="cs-CZ" sz="2400" u="sng" dirty="0" smtClean="0">
                <a:latin typeface="Corbel" pitchFamily="34" charset="0"/>
              </a:rPr>
              <a:t>chtěl malovat</a:t>
            </a:r>
            <a:r>
              <a:rPr lang="cs-CZ" sz="2400" dirty="0" smtClean="0">
                <a:latin typeface="Corbel" pitchFamily="34" charset="0"/>
              </a:rPr>
              <a:t>. Bratr </a:t>
            </a:r>
            <a:r>
              <a:rPr lang="cs-CZ" sz="2400" u="sng" dirty="0" smtClean="0">
                <a:latin typeface="Corbel" pitchFamily="34" charset="0"/>
              </a:rPr>
              <a:t>se stal inženýrem</a:t>
            </a:r>
            <a:r>
              <a:rPr lang="cs-CZ" sz="2400" dirty="0" smtClean="0">
                <a:latin typeface="Corbel" pitchFamily="34" charset="0"/>
              </a:rPr>
              <a:t>. Sestra </a:t>
            </a:r>
            <a:r>
              <a:rPr lang="cs-CZ" sz="2400" u="sng" dirty="0" smtClean="0">
                <a:latin typeface="Corbel" pitchFamily="34" charset="0"/>
              </a:rPr>
              <a:t>je veselá</a:t>
            </a:r>
            <a:r>
              <a:rPr lang="cs-CZ" sz="2400" dirty="0" smtClean="0">
                <a:latin typeface="Corbel" pitchFamily="34" charset="0"/>
              </a:rPr>
              <a:t>. Bratr </a:t>
            </a:r>
            <a:r>
              <a:rPr lang="cs-CZ" sz="2400" u="sng" dirty="0" smtClean="0">
                <a:latin typeface="Corbel" pitchFamily="34" charset="0"/>
              </a:rPr>
              <a:t>je můj</a:t>
            </a:r>
            <a:r>
              <a:rPr lang="cs-CZ" sz="2400" dirty="0" smtClean="0">
                <a:latin typeface="Corbel" pitchFamily="34" charset="0"/>
              </a:rPr>
              <a:t>. </a:t>
            </a:r>
          </a:p>
          <a:p>
            <a:pPr>
              <a:buNone/>
            </a:pPr>
            <a:endParaRPr lang="cs-CZ" sz="2400" dirty="0" smtClean="0">
              <a:latin typeface="Corbel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Přísudkem může být i : citoslovce ( Liška </a:t>
            </a:r>
            <a:r>
              <a:rPr lang="cs-CZ" sz="2400" u="sng" dirty="0" smtClean="0">
                <a:latin typeface="Corbel" pitchFamily="34" charset="0"/>
              </a:rPr>
              <a:t>hop</a:t>
            </a:r>
            <a:r>
              <a:rPr lang="cs-CZ" sz="2400" dirty="0" smtClean="0">
                <a:latin typeface="Corbel" pitchFamily="34" charset="0"/>
              </a:rPr>
              <a:t> do nory.)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                      příslovce + je ( Stařec </a:t>
            </a:r>
            <a:r>
              <a:rPr lang="cs-CZ" sz="2400" u="sng" dirty="0" smtClean="0">
                <a:latin typeface="Corbel" pitchFamily="34" charset="0"/>
              </a:rPr>
              <a:t>je zpátky</a:t>
            </a:r>
            <a:r>
              <a:rPr lang="cs-CZ" sz="2400" dirty="0" smtClean="0">
                <a:latin typeface="Corbel" pitchFamily="34" charset="0"/>
              </a:rPr>
              <a:t>.)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</a:t>
            </a:r>
          </a:p>
          <a:p>
            <a:pPr>
              <a:buNone/>
            </a:pPr>
            <a:r>
              <a:rPr lang="cs-CZ" sz="2400" dirty="0" smtClean="0">
                <a:latin typeface="Corbel" pitchFamily="34" charset="0"/>
              </a:rPr>
              <a:t>                           </a:t>
            </a:r>
            <a:endParaRPr lang="cs-CZ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548680"/>
            <a:ext cx="8229600" cy="586551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>
                <a:solidFill>
                  <a:srgbClr val="00B050"/>
                </a:solidFill>
                <a:latin typeface="Corbel" pitchFamily="34" charset="0"/>
              </a:rPr>
              <a:t>předmět </a:t>
            </a:r>
            <a:r>
              <a:rPr lang="cs-CZ" sz="2400" dirty="0" smtClean="0">
                <a:latin typeface="Corbel" pitchFamily="34" charset="0"/>
              </a:rPr>
              <a:t>: je rozvíjející větný člen, rozvíjí přísudek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  <a:latin typeface="Corbel" pitchFamily="34" charset="0"/>
              </a:rPr>
              <a:t>                          </a:t>
            </a:r>
            <a:r>
              <a:rPr lang="cs-CZ" sz="2400" dirty="0" smtClean="0">
                <a:latin typeface="Corbel" pitchFamily="34" charset="0"/>
              </a:rPr>
              <a:t>: závisí na slovese i přídavném jméně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  <a:latin typeface="Corbel" pitchFamily="34" charset="0"/>
              </a:rPr>
              <a:t>                          </a:t>
            </a:r>
            <a:r>
              <a:rPr lang="cs-CZ" sz="2400" dirty="0" smtClean="0">
                <a:latin typeface="Corbel" pitchFamily="34" charset="0"/>
              </a:rPr>
              <a:t>: ptáme se na něho pouze pádovými otázkami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  <a:latin typeface="Corbel" pitchFamily="34" charset="0"/>
              </a:rPr>
              <a:t>                            </a:t>
            </a:r>
            <a:r>
              <a:rPr lang="cs-CZ" sz="2400" dirty="0" smtClean="0">
                <a:latin typeface="Corbel" pitchFamily="34" charset="0"/>
              </a:rPr>
              <a:t>(2.,3.,4.,6.,7. pádu)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  <a:latin typeface="Corbel" pitchFamily="34" charset="0"/>
              </a:rPr>
              <a:t>                          </a:t>
            </a:r>
            <a:r>
              <a:rPr lang="cs-CZ" sz="2400" dirty="0" smtClean="0">
                <a:latin typeface="Corbel" pitchFamily="34" charset="0"/>
              </a:rPr>
              <a:t>: bývá vyjádřen podstatným jménem, zájmenem, 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  <a:latin typeface="Corbel" pitchFamily="34" charset="0"/>
              </a:rPr>
              <a:t>                            </a:t>
            </a:r>
            <a:r>
              <a:rPr lang="cs-CZ" sz="2400" dirty="0" smtClean="0">
                <a:latin typeface="Corbel" pitchFamily="34" charset="0"/>
              </a:rPr>
              <a:t>infinitivem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  <a:latin typeface="Corbel" pitchFamily="34" charset="0"/>
              </a:rPr>
              <a:t>   </a:t>
            </a:r>
            <a:r>
              <a:rPr lang="cs-CZ" sz="2400" dirty="0" smtClean="0">
                <a:latin typeface="Corbel" pitchFamily="34" charset="0"/>
              </a:rPr>
              <a:t>Př.  Nesu </a:t>
            </a:r>
            <a:r>
              <a:rPr lang="cs-CZ" sz="2400" u="sng" dirty="0" smtClean="0">
                <a:latin typeface="Corbel" pitchFamily="34" charset="0"/>
              </a:rPr>
              <a:t>vodu</a:t>
            </a:r>
            <a:r>
              <a:rPr lang="cs-CZ" sz="2400" dirty="0" smtClean="0">
                <a:latin typeface="Corbel" pitchFamily="34" charset="0"/>
              </a:rPr>
              <a:t>. Napsal svému </a:t>
            </a:r>
            <a:r>
              <a:rPr lang="cs-CZ" sz="2400" u="sng" dirty="0" smtClean="0">
                <a:latin typeface="Corbel" pitchFamily="34" charset="0"/>
              </a:rPr>
              <a:t>kamarádovi</a:t>
            </a:r>
            <a:r>
              <a:rPr lang="cs-CZ" sz="2400" dirty="0" smtClean="0">
                <a:latin typeface="Corbel" pitchFamily="34" charset="0"/>
              </a:rPr>
              <a:t>. Mluvil o </a:t>
            </a:r>
            <a:r>
              <a:rPr lang="cs-CZ" sz="2400" u="sng" dirty="0" smtClean="0">
                <a:latin typeface="Corbel" pitchFamily="34" charset="0"/>
              </a:rPr>
              <a:t>mně</a:t>
            </a:r>
            <a:r>
              <a:rPr lang="cs-CZ" sz="2400" dirty="0" smtClean="0">
                <a:latin typeface="Corbel" pitchFamily="34" charset="0"/>
              </a:rPr>
              <a:t> dobře.</a:t>
            </a:r>
          </a:p>
          <a:p>
            <a:pPr>
              <a:buNone/>
            </a:pPr>
            <a:r>
              <a:rPr lang="cs-CZ" sz="2400" dirty="0" smtClean="0">
                <a:solidFill>
                  <a:srgbClr val="00B050"/>
                </a:solidFill>
                <a:latin typeface="Corbel" pitchFamily="34" charset="0"/>
              </a:rPr>
              <a:t>          </a:t>
            </a:r>
            <a:r>
              <a:rPr lang="cs-CZ" sz="2400" dirty="0" smtClean="0">
                <a:latin typeface="Corbel" pitchFamily="34" charset="0"/>
              </a:rPr>
              <a:t>Neuměl správně </a:t>
            </a:r>
            <a:r>
              <a:rPr lang="cs-CZ" sz="2400" u="sng" dirty="0" smtClean="0">
                <a:latin typeface="Corbel" pitchFamily="34" charset="0"/>
              </a:rPr>
              <a:t>číst</a:t>
            </a:r>
            <a:r>
              <a:rPr lang="cs-CZ" sz="2400" dirty="0" smtClean="0">
                <a:latin typeface="Corbel" pitchFamily="34" charset="0"/>
              </a:rPr>
              <a:t>. Někteří lidé se bojí </a:t>
            </a:r>
            <a:r>
              <a:rPr lang="cs-CZ" sz="2400" u="sng" dirty="0" smtClean="0">
                <a:latin typeface="Corbel" pitchFamily="34" charset="0"/>
              </a:rPr>
              <a:t>upřímnosti</a:t>
            </a:r>
            <a:r>
              <a:rPr lang="cs-CZ" sz="2400" dirty="0" smtClean="0">
                <a:latin typeface="Corbel" pitchFamily="34" charset="0"/>
              </a:rPr>
              <a:t>.</a:t>
            </a:r>
            <a:r>
              <a:rPr lang="cs-CZ" dirty="0" smtClean="0">
                <a:solidFill>
                  <a:srgbClr val="00B050"/>
                </a:solidFill>
                <a:latin typeface="Corbel" pitchFamily="34" charset="0"/>
              </a:rPr>
              <a:t> </a:t>
            </a:r>
            <a:endParaRPr lang="cs-CZ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764704"/>
            <a:ext cx="8892480" cy="756084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cs-CZ" sz="5100" dirty="0" smtClean="0"/>
              <a:t>   </a:t>
            </a:r>
            <a:r>
              <a:rPr lang="cs-CZ" sz="5100" dirty="0" smtClean="0">
                <a:solidFill>
                  <a:srgbClr val="00B050"/>
                </a:solidFill>
                <a:latin typeface="Corbel" pitchFamily="34" charset="0"/>
              </a:rPr>
              <a:t>přívlastek</a:t>
            </a:r>
            <a:r>
              <a:rPr lang="cs-CZ" sz="5100" dirty="0" smtClean="0">
                <a:latin typeface="Corbel" pitchFamily="34" charset="0"/>
              </a:rPr>
              <a:t> </a:t>
            </a:r>
            <a:r>
              <a:rPr lang="cs-CZ" sz="3800" dirty="0" smtClean="0">
                <a:latin typeface="Corbel" pitchFamily="34" charset="0"/>
              </a:rPr>
              <a:t>: je rozvíjející větný člen, rozvíjí </a:t>
            </a:r>
            <a:r>
              <a:rPr lang="cs-CZ" sz="3800" dirty="0" err="1" smtClean="0">
                <a:latin typeface="Corbel" pitchFamily="34" charset="0"/>
              </a:rPr>
              <a:t>podst</a:t>
            </a:r>
            <a:r>
              <a:rPr lang="cs-CZ" sz="3800" dirty="0" smtClean="0">
                <a:latin typeface="Corbel" pitchFamily="34" charset="0"/>
              </a:rPr>
              <a:t>. </a:t>
            </a:r>
            <a:r>
              <a:rPr lang="cs-CZ" sz="3800" dirty="0" err="1" smtClean="0">
                <a:latin typeface="Corbel" pitchFamily="34" charset="0"/>
              </a:rPr>
              <a:t>jm</a:t>
            </a:r>
            <a:r>
              <a:rPr lang="cs-CZ" sz="3800" dirty="0" smtClean="0">
                <a:latin typeface="Corbel" pitchFamily="34" charset="0"/>
              </a:rPr>
              <a:t>.</a:t>
            </a:r>
          </a:p>
          <a:p>
            <a:pPr>
              <a:buNone/>
            </a:pPr>
            <a:r>
              <a:rPr lang="cs-CZ" sz="3800" dirty="0" smtClean="0">
                <a:latin typeface="Corbel" pitchFamily="34" charset="0"/>
              </a:rPr>
              <a:t>                             : závisí na podstatném jméně</a:t>
            </a:r>
          </a:p>
          <a:p>
            <a:pPr>
              <a:buNone/>
            </a:pPr>
            <a:r>
              <a:rPr lang="cs-CZ" sz="3800" dirty="0" smtClean="0">
                <a:latin typeface="Corbel" pitchFamily="34" charset="0"/>
              </a:rPr>
              <a:t>                             : ptáme se na něj- jaký? který? čí? kolikátý?</a:t>
            </a:r>
          </a:p>
          <a:p>
            <a:pPr>
              <a:buNone/>
            </a:pPr>
            <a:r>
              <a:rPr lang="cs-CZ" sz="3800" dirty="0" smtClean="0">
                <a:latin typeface="Corbel" pitchFamily="34" charset="0"/>
              </a:rPr>
              <a:t>                             : může být shodný nebo neshodný</a:t>
            </a:r>
          </a:p>
          <a:p>
            <a:pPr>
              <a:buNone/>
            </a:pPr>
            <a:r>
              <a:rPr lang="cs-CZ" sz="3800" dirty="0" smtClean="0">
                <a:latin typeface="Corbel" pitchFamily="34" charset="0"/>
              </a:rPr>
              <a:t>       </a:t>
            </a:r>
          </a:p>
          <a:p>
            <a:pPr>
              <a:buNone/>
            </a:pPr>
            <a:r>
              <a:rPr lang="cs-CZ" sz="3800" dirty="0" smtClean="0">
                <a:latin typeface="Corbel" pitchFamily="34" charset="0"/>
              </a:rPr>
              <a:t>     Př.  </a:t>
            </a:r>
            <a:r>
              <a:rPr lang="cs-CZ" sz="3800" u="sng" dirty="0" smtClean="0">
                <a:latin typeface="Corbel" pitchFamily="34" charset="0"/>
              </a:rPr>
              <a:t>Můj silný </a:t>
            </a:r>
            <a:r>
              <a:rPr lang="cs-CZ" sz="3800" dirty="0" smtClean="0">
                <a:latin typeface="Corbel" pitchFamily="34" charset="0"/>
              </a:rPr>
              <a:t>svetr. </a:t>
            </a:r>
            <a:r>
              <a:rPr lang="cs-CZ" sz="3800" u="sng" dirty="0" smtClean="0">
                <a:latin typeface="Corbel" pitchFamily="34" charset="0"/>
              </a:rPr>
              <a:t>Druhá a třetí </a:t>
            </a:r>
            <a:r>
              <a:rPr lang="cs-CZ" sz="3800" dirty="0" smtClean="0">
                <a:latin typeface="Corbel" pitchFamily="34" charset="0"/>
              </a:rPr>
              <a:t>porada. Cesta </a:t>
            </a:r>
            <a:r>
              <a:rPr lang="cs-CZ" sz="3800" u="sng" dirty="0" smtClean="0">
                <a:latin typeface="Corbel" pitchFamily="34" charset="0"/>
              </a:rPr>
              <a:t>lesem</a:t>
            </a:r>
            <a:r>
              <a:rPr lang="cs-CZ" sz="3800" dirty="0" smtClean="0">
                <a:latin typeface="Corbel" pitchFamily="34" charset="0"/>
              </a:rPr>
              <a:t>. Studenti</a:t>
            </a:r>
          </a:p>
          <a:p>
            <a:pPr>
              <a:buNone/>
            </a:pPr>
            <a:r>
              <a:rPr lang="cs-CZ" sz="3800" dirty="0" smtClean="0">
                <a:latin typeface="Corbel" pitchFamily="34" charset="0"/>
              </a:rPr>
              <a:t>           z </a:t>
            </a:r>
            <a:r>
              <a:rPr lang="cs-CZ" sz="3800" u="sng" dirty="0" smtClean="0">
                <a:latin typeface="Corbel" pitchFamily="34" charset="0"/>
              </a:rPr>
              <a:t>Prahy</a:t>
            </a:r>
            <a:r>
              <a:rPr lang="cs-CZ" sz="3800" dirty="0" smtClean="0">
                <a:latin typeface="Corbel" pitchFamily="34" charset="0"/>
              </a:rPr>
              <a:t>. Touha </a:t>
            </a:r>
            <a:r>
              <a:rPr lang="cs-CZ" sz="3800" u="sng" dirty="0" smtClean="0">
                <a:latin typeface="Corbel" pitchFamily="34" charset="0"/>
              </a:rPr>
              <a:t>pracovat</a:t>
            </a:r>
            <a:r>
              <a:rPr lang="cs-CZ" sz="3800" dirty="0" smtClean="0">
                <a:latin typeface="Corbel" pitchFamily="34" charset="0"/>
              </a:rPr>
              <a:t>.   </a:t>
            </a:r>
          </a:p>
          <a:p>
            <a:pPr>
              <a:buNone/>
            </a:pPr>
            <a:endParaRPr lang="cs-CZ" sz="2400" dirty="0" smtClean="0">
              <a:latin typeface="Corbel" pitchFamily="34" charset="0"/>
            </a:endParaRPr>
          </a:p>
          <a:p>
            <a:pPr>
              <a:buNone/>
            </a:pPr>
            <a:endParaRPr lang="cs-CZ" sz="2400" dirty="0" smtClean="0">
              <a:latin typeface="Corbel" pitchFamily="34" charset="0"/>
            </a:endParaRPr>
          </a:p>
          <a:p>
            <a:pPr>
              <a:buNone/>
            </a:pPr>
            <a:r>
              <a:rPr lang="cs-CZ" sz="5100" dirty="0" smtClean="0">
                <a:latin typeface="Corbel" pitchFamily="34" charset="0"/>
              </a:rPr>
              <a:t>    </a:t>
            </a:r>
            <a:r>
              <a:rPr lang="cs-CZ" sz="5100" dirty="0" smtClean="0">
                <a:solidFill>
                  <a:srgbClr val="00B050"/>
                </a:solidFill>
                <a:latin typeface="Corbel" pitchFamily="34" charset="0"/>
              </a:rPr>
              <a:t>přístavek </a:t>
            </a:r>
            <a:r>
              <a:rPr lang="cs-CZ" sz="3800" dirty="0" smtClean="0">
                <a:latin typeface="Corbel" pitchFamily="34" charset="0"/>
              </a:rPr>
              <a:t>: větný člen blízký přívlastku</a:t>
            </a:r>
          </a:p>
          <a:p>
            <a:pPr>
              <a:buNone/>
            </a:pPr>
            <a:r>
              <a:rPr lang="cs-CZ" sz="3800" dirty="0" smtClean="0">
                <a:latin typeface="Corbel" pitchFamily="34" charset="0"/>
              </a:rPr>
              <a:t>                           : jeho základem je podstatné jméno</a:t>
            </a:r>
          </a:p>
          <a:p>
            <a:pPr>
              <a:buNone/>
            </a:pPr>
            <a:r>
              <a:rPr lang="cs-CZ" sz="3800" dirty="0" smtClean="0">
                <a:latin typeface="Corbel" pitchFamily="34" charset="0"/>
              </a:rPr>
              <a:t>                           : může být těsný (neodděluje se čárkami) nebo volný</a:t>
            </a:r>
          </a:p>
          <a:p>
            <a:pPr>
              <a:buNone/>
            </a:pPr>
            <a:r>
              <a:rPr lang="cs-CZ" sz="3800" dirty="0" smtClean="0">
                <a:latin typeface="Corbel" pitchFamily="34" charset="0"/>
              </a:rPr>
              <a:t>                             ( odděluje se čárkami – lze jej vypustit, aniž by byl</a:t>
            </a:r>
          </a:p>
          <a:p>
            <a:pPr>
              <a:buNone/>
            </a:pPr>
            <a:r>
              <a:rPr lang="cs-CZ" sz="3800" dirty="0" smtClean="0">
                <a:latin typeface="Corbel" pitchFamily="34" charset="0"/>
              </a:rPr>
              <a:t>                             změněn význam věty) </a:t>
            </a:r>
          </a:p>
          <a:p>
            <a:pPr>
              <a:buNone/>
            </a:pPr>
            <a:endParaRPr lang="cs-CZ" sz="3800" dirty="0" smtClean="0"/>
          </a:p>
          <a:p>
            <a:pPr>
              <a:buNone/>
            </a:pPr>
            <a:r>
              <a:rPr lang="cs-CZ" sz="3800" dirty="0" smtClean="0"/>
              <a:t>                    </a:t>
            </a:r>
          </a:p>
          <a:p>
            <a:pPr>
              <a:buNone/>
            </a:pPr>
            <a:endParaRPr lang="cs-CZ" sz="3400" dirty="0" smtClean="0"/>
          </a:p>
          <a:p>
            <a:pPr>
              <a:buNone/>
            </a:pPr>
            <a:endParaRPr lang="cs-CZ" sz="3400" dirty="0" smtClean="0"/>
          </a:p>
          <a:p>
            <a:pPr>
              <a:buNone/>
            </a:pPr>
            <a:r>
              <a:rPr lang="cs-CZ" sz="3400" dirty="0" smtClean="0"/>
              <a:t>   </a:t>
            </a:r>
            <a:r>
              <a:rPr lang="cs-CZ" sz="3400" dirty="0" smtClean="0">
                <a:solidFill>
                  <a:srgbClr val="00B050"/>
                </a:solidFill>
              </a:rPr>
              <a:t> </a:t>
            </a:r>
            <a:endParaRPr lang="cs-CZ" sz="3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95536" y="332656"/>
            <a:ext cx="8748464" cy="57554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rbel" pitchFamily="34" charset="0"/>
              </a:rPr>
              <a:t>Př.  Lidé </a:t>
            </a:r>
            <a:r>
              <a:rPr lang="cs-CZ" sz="2400" u="sng" dirty="0" smtClean="0">
                <a:latin typeface="Corbel" pitchFamily="34" charset="0"/>
              </a:rPr>
              <a:t>píšící levou rukou </a:t>
            </a:r>
            <a:r>
              <a:rPr lang="cs-CZ" sz="2400" dirty="0" smtClean="0">
                <a:latin typeface="Corbel" pitchFamily="34" charset="0"/>
              </a:rPr>
              <a:t>mají většinou horší písmo. </a:t>
            </a:r>
            <a:r>
              <a:rPr lang="cs-CZ" sz="2400" dirty="0" err="1" smtClean="0">
                <a:latin typeface="Corbel" pitchFamily="34" charset="0"/>
              </a:rPr>
              <a:t>Frantík</a:t>
            </a:r>
            <a:r>
              <a:rPr lang="cs-CZ" sz="2400" dirty="0" smtClean="0">
                <a:latin typeface="Corbel" pitchFamily="34" charset="0"/>
              </a:rPr>
              <a:t>,</a:t>
            </a:r>
          </a:p>
          <a:p>
            <a:r>
              <a:rPr lang="cs-CZ" sz="2400" dirty="0" smtClean="0">
                <a:latin typeface="Corbel" pitchFamily="34" charset="0"/>
              </a:rPr>
              <a:t>        </a:t>
            </a:r>
            <a:r>
              <a:rPr lang="cs-CZ" sz="2400" u="sng" dirty="0" smtClean="0">
                <a:latin typeface="Corbel" pitchFamily="34" charset="0"/>
              </a:rPr>
              <a:t>píšící levou rukou</a:t>
            </a:r>
            <a:r>
              <a:rPr lang="cs-CZ" sz="2400" dirty="0" smtClean="0">
                <a:latin typeface="Corbel" pitchFamily="34" charset="0"/>
              </a:rPr>
              <a:t>, byl hotov s úkolem jako poslední.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3200" dirty="0" smtClean="0">
                <a:solidFill>
                  <a:srgbClr val="00B050"/>
                </a:solidFill>
                <a:latin typeface="Corbel" pitchFamily="34" charset="0"/>
              </a:rPr>
              <a:t>příslovečné určení</a:t>
            </a:r>
            <a:r>
              <a:rPr lang="cs-CZ" sz="3200" dirty="0" smtClean="0">
                <a:latin typeface="Corbel" pitchFamily="34" charset="0"/>
              </a:rPr>
              <a:t> </a:t>
            </a:r>
            <a:r>
              <a:rPr lang="cs-CZ" sz="2400" dirty="0" smtClean="0">
                <a:latin typeface="Corbel" pitchFamily="34" charset="0"/>
              </a:rPr>
              <a:t>: rozvíjí nejčastěji sloveso, někdy příd. </a:t>
            </a:r>
            <a:r>
              <a:rPr lang="cs-CZ" sz="2400" dirty="0" err="1" smtClean="0">
                <a:latin typeface="Corbel" pitchFamily="34" charset="0"/>
              </a:rPr>
              <a:t>jm</a:t>
            </a:r>
            <a:r>
              <a:rPr lang="cs-CZ" sz="2400" dirty="0" smtClean="0">
                <a:latin typeface="Corbel" pitchFamily="34" charset="0"/>
              </a:rPr>
              <a:t>.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             nebo příslovce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          : ptáme se na ně členem řídícím a řadou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             tázacích slov ( kde? kam? kudy?</a:t>
            </a:r>
          </a:p>
          <a:p>
            <a:r>
              <a:rPr lang="cs-CZ" sz="2400" dirty="0" smtClean="0">
                <a:latin typeface="Corbel" pitchFamily="34" charset="0"/>
              </a:rPr>
              <a:t>                                                      odkud? proč? kdy? kolik? jak? apod.)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b="1" dirty="0" smtClean="0">
                <a:latin typeface="Corbel" pitchFamily="34" charset="0"/>
              </a:rPr>
              <a:t>Druhy :</a:t>
            </a:r>
            <a:r>
              <a:rPr lang="cs-CZ" sz="2400" dirty="0" smtClean="0">
                <a:latin typeface="Corbel" pitchFamily="34" charset="0"/>
              </a:rPr>
              <a:t> PU místa -   Bydlím  v </a:t>
            </a:r>
            <a:r>
              <a:rPr lang="cs-CZ" sz="2400" u="sng" dirty="0" smtClean="0">
                <a:latin typeface="Corbel" pitchFamily="34" charset="0"/>
              </a:rPr>
              <a:t>Praze</a:t>
            </a:r>
            <a:r>
              <a:rPr lang="cs-CZ" sz="2400" dirty="0" smtClean="0">
                <a:latin typeface="Corbel" pitchFamily="34" charset="0"/>
              </a:rPr>
              <a:t>. Šel </a:t>
            </a:r>
            <a:r>
              <a:rPr lang="cs-CZ" sz="2400" u="sng" dirty="0" smtClean="0">
                <a:latin typeface="Corbel" pitchFamily="34" charset="0"/>
              </a:rPr>
              <a:t>lesem</a:t>
            </a:r>
            <a:r>
              <a:rPr lang="cs-CZ" sz="2400" dirty="0" smtClean="0">
                <a:latin typeface="Corbel" pitchFamily="34" charset="0"/>
              </a:rPr>
              <a:t>. Jdu </a:t>
            </a:r>
            <a:r>
              <a:rPr lang="cs-CZ" sz="2400" u="sng" dirty="0" smtClean="0">
                <a:latin typeface="Corbel" pitchFamily="34" charset="0"/>
              </a:rPr>
              <a:t>domů</a:t>
            </a:r>
            <a:r>
              <a:rPr lang="cs-CZ" sz="2400" dirty="0" smtClean="0">
                <a:latin typeface="Corbel" pitchFamily="34" charset="0"/>
              </a:rPr>
              <a:t>.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      </a:t>
            </a:r>
            <a:r>
              <a:rPr lang="cs-CZ" sz="2400" dirty="0" smtClean="0">
                <a:latin typeface="Corbel" pitchFamily="34" charset="0"/>
              </a:rPr>
              <a:t>času -   Přišel </a:t>
            </a:r>
            <a:r>
              <a:rPr lang="cs-CZ" sz="2400" u="sng" dirty="0" smtClean="0">
                <a:latin typeface="Corbel" pitchFamily="34" charset="0"/>
              </a:rPr>
              <a:t>včera</a:t>
            </a:r>
            <a:r>
              <a:rPr lang="cs-CZ" sz="2400" dirty="0" smtClean="0">
                <a:latin typeface="Corbel" pitchFamily="34" charset="0"/>
              </a:rPr>
              <a:t>. Vrátí se </a:t>
            </a:r>
            <a:r>
              <a:rPr lang="cs-CZ" sz="2400" u="sng" dirty="0" smtClean="0">
                <a:latin typeface="Corbel" pitchFamily="34" charset="0"/>
              </a:rPr>
              <a:t>večer</a:t>
            </a:r>
            <a:r>
              <a:rPr lang="cs-CZ" sz="2400" dirty="0" smtClean="0">
                <a:latin typeface="Corbel" pitchFamily="34" charset="0"/>
              </a:rPr>
              <a:t>.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</a:t>
            </a:r>
            <a:r>
              <a:rPr lang="cs-CZ" sz="2400" dirty="0" smtClean="0">
                <a:latin typeface="Corbel" pitchFamily="34" charset="0"/>
              </a:rPr>
              <a:t>způsobu - Běžel </a:t>
            </a:r>
            <a:r>
              <a:rPr lang="cs-CZ" sz="2400" u="sng" dirty="0" smtClean="0">
                <a:latin typeface="Corbel" pitchFamily="34" charset="0"/>
              </a:rPr>
              <a:t>rychle</a:t>
            </a:r>
            <a:r>
              <a:rPr lang="cs-CZ" sz="2400" dirty="0" smtClean="0">
                <a:latin typeface="Corbel" pitchFamily="34" charset="0"/>
              </a:rPr>
              <a:t>. </a:t>
            </a:r>
            <a:r>
              <a:rPr lang="cs-CZ" sz="2400" u="sng" dirty="0" smtClean="0">
                <a:latin typeface="Corbel" pitchFamily="34" charset="0"/>
              </a:rPr>
              <a:t>Pěkně</a:t>
            </a:r>
            <a:r>
              <a:rPr lang="cs-CZ" sz="2400" dirty="0" smtClean="0">
                <a:latin typeface="Corbel" pitchFamily="34" charset="0"/>
              </a:rPr>
              <a:t> oblečený.</a:t>
            </a:r>
          </a:p>
          <a:p>
            <a:r>
              <a:rPr lang="cs-CZ" sz="2400" b="1" dirty="0" smtClean="0">
                <a:latin typeface="Corbel" pitchFamily="34" charset="0"/>
              </a:rPr>
              <a:t>                   </a:t>
            </a:r>
            <a:r>
              <a:rPr lang="cs-CZ" sz="2400" dirty="0" smtClean="0">
                <a:latin typeface="Corbel" pitchFamily="34" charset="0"/>
              </a:rPr>
              <a:t> příčiny  -   Kvůli </a:t>
            </a:r>
            <a:r>
              <a:rPr lang="cs-CZ" sz="2400" u="sng" dirty="0" smtClean="0">
                <a:latin typeface="Corbel" pitchFamily="34" charset="0"/>
              </a:rPr>
              <a:t>zpoždění</a:t>
            </a:r>
            <a:r>
              <a:rPr lang="cs-CZ" sz="2400" dirty="0" smtClean="0">
                <a:latin typeface="Corbel" pitchFamily="34" charset="0"/>
              </a:rPr>
              <a:t> autobusu přišel pozdě.</a:t>
            </a:r>
            <a:endParaRPr lang="cs-CZ" sz="2400" b="1" dirty="0" smtClean="0">
              <a:latin typeface="Corbel" pitchFamily="34" charset="0"/>
            </a:endParaRPr>
          </a:p>
          <a:p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56895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rbel" pitchFamily="34" charset="0"/>
              </a:rPr>
              <a:t>Cvičení :</a:t>
            </a:r>
          </a:p>
          <a:p>
            <a:endParaRPr lang="cs-CZ" sz="3200" dirty="0" smtClean="0">
              <a:latin typeface="Corbel" pitchFamily="34" charset="0"/>
            </a:endParaRPr>
          </a:p>
          <a:p>
            <a:pPr marL="457200" indent="-457200">
              <a:buAutoNum type="arabicPeriod"/>
            </a:pPr>
            <a:r>
              <a:rPr lang="cs-CZ" sz="2400" dirty="0" smtClean="0">
                <a:latin typeface="Corbel" pitchFamily="34" charset="0"/>
              </a:rPr>
              <a:t>Určete věty jednočlenné a dvojčlenné :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Kotě je hravé. Život není jen práce. Stále ještě prší.Bolí mě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v zádech. Jede se na hory. Nekuřte. Bolí mě zub.Stmívá se.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>
              <a:buAutoNum type="arabicPeriod" startAt="2"/>
            </a:pPr>
            <a:r>
              <a:rPr lang="cs-CZ" sz="2400" dirty="0" smtClean="0">
                <a:latin typeface="Corbel" pitchFamily="34" charset="0"/>
              </a:rPr>
              <a:t>Přísudek slovesný nahraďte jmenným se sponou :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Jablka dozrávají. Náš soused trénuje mladé plavce. Obloha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před bouřkou zmodrala a zčernala. Nižší důstojník velel četě.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>
              <a:buAutoNum type="arabicPeriod" startAt="3"/>
            </a:pPr>
            <a:r>
              <a:rPr lang="cs-CZ" sz="2400" dirty="0" smtClean="0">
                <a:latin typeface="Corbel" pitchFamily="34" charset="0"/>
              </a:rPr>
              <a:t>Určete podtržené větné členy :</a:t>
            </a:r>
          </a:p>
          <a:p>
            <a:pPr marL="457200" indent="-457200">
              <a:buAutoNum type="arabicPeriod" startAt="3"/>
            </a:pPr>
            <a:endParaRPr lang="cs-CZ" sz="2400" dirty="0" smtClean="0">
              <a:latin typeface="Corbel" pitchFamily="34" charset="0"/>
            </a:endParaRP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</a:t>
            </a:r>
            <a:r>
              <a:rPr lang="cs-CZ" sz="2400" u="sng" dirty="0" smtClean="0">
                <a:latin typeface="Corbel" pitchFamily="34" charset="0"/>
              </a:rPr>
              <a:t>Po osmi </a:t>
            </a:r>
            <a:r>
              <a:rPr lang="cs-CZ" sz="2400" dirty="0" smtClean="0">
                <a:latin typeface="Corbel" pitchFamily="34" charset="0"/>
              </a:rPr>
              <a:t>zápasech jsem byl nejlepším hráčem mužstva.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Velmi rádi se učíme </a:t>
            </a:r>
            <a:r>
              <a:rPr lang="cs-CZ" sz="2400" u="sng" dirty="0" smtClean="0">
                <a:latin typeface="Corbel" pitchFamily="34" charset="0"/>
              </a:rPr>
              <a:t>chemii.</a:t>
            </a:r>
            <a:r>
              <a:rPr lang="cs-CZ" sz="2400" dirty="0" smtClean="0">
                <a:latin typeface="Corbel" pitchFamily="34" charset="0"/>
              </a:rPr>
              <a:t> Obraz představoval strom </a:t>
            </a:r>
            <a:r>
              <a:rPr lang="cs-CZ" sz="2400" u="sng" dirty="0" smtClean="0">
                <a:latin typeface="Corbel" pitchFamily="34" charset="0"/>
              </a:rPr>
              <a:t>života</a:t>
            </a:r>
            <a:r>
              <a:rPr lang="cs-CZ" sz="2400" dirty="0" smtClean="0">
                <a:latin typeface="Corbel" pitchFamily="34" charset="0"/>
              </a:rPr>
              <a:t>. 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95536" y="332656"/>
            <a:ext cx="8496944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rbel" pitchFamily="34" charset="0"/>
              </a:rPr>
              <a:t>        To tvé </a:t>
            </a:r>
            <a:r>
              <a:rPr lang="cs-CZ" sz="2400" u="sng" dirty="0" smtClean="0">
                <a:latin typeface="Corbel" pitchFamily="34" charset="0"/>
              </a:rPr>
              <a:t>ale</a:t>
            </a:r>
            <a:r>
              <a:rPr lang="cs-CZ" sz="2400" dirty="0" smtClean="0">
                <a:latin typeface="Corbel" pitchFamily="34" charset="0"/>
              </a:rPr>
              <a:t> mě nesmírně rozčiluje. Žák psal úkol </a:t>
            </a:r>
            <a:r>
              <a:rPr lang="cs-CZ" sz="2400" u="sng" dirty="0" smtClean="0">
                <a:latin typeface="Corbel" pitchFamily="34" charset="0"/>
              </a:rPr>
              <a:t>perem</a:t>
            </a:r>
            <a:r>
              <a:rPr lang="cs-CZ" sz="2400" dirty="0" smtClean="0">
                <a:latin typeface="Corbel" pitchFamily="34" charset="0"/>
              </a:rPr>
              <a:t>. Koruny </a:t>
            </a:r>
          </a:p>
          <a:p>
            <a:r>
              <a:rPr lang="cs-CZ" sz="2400" dirty="0" smtClean="0">
                <a:latin typeface="Corbel" pitchFamily="34" charset="0"/>
              </a:rPr>
              <a:t>        </a:t>
            </a:r>
            <a:r>
              <a:rPr lang="cs-CZ" sz="2400" u="sng" dirty="0" smtClean="0">
                <a:latin typeface="Corbel" pitchFamily="34" charset="0"/>
              </a:rPr>
              <a:t>stromů</a:t>
            </a:r>
            <a:r>
              <a:rPr lang="cs-CZ" sz="2400" dirty="0" smtClean="0">
                <a:latin typeface="Corbel" pitchFamily="34" charset="0"/>
              </a:rPr>
              <a:t> se zazelenaly.Měl jsi </a:t>
            </a:r>
            <a:r>
              <a:rPr lang="cs-CZ" sz="2400" u="sng" dirty="0" smtClean="0">
                <a:latin typeface="Corbel" pitchFamily="34" charset="0"/>
              </a:rPr>
              <a:t>včas</a:t>
            </a:r>
            <a:r>
              <a:rPr lang="cs-CZ" sz="2400" dirty="0" smtClean="0">
                <a:latin typeface="Corbel" pitchFamily="34" charset="0"/>
              </a:rPr>
              <a:t> hotový úkol?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endParaRPr lang="cs-CZ" sz="2400" dirty="0" smtClean="0">
              <a:latin typeface="Corbel" pitchFamily="34" charset="0"/>
            </a:endParaRPr>
          </a:p>
          <a:p>
            <a:pPr marL="457200" indent="-457200">
              <a:buAutoNum type="arabicPeriod" startAt="4"/>
            </a:pPr>
            <a:r>
              <a:rPr lang="cs-CZ" sz="2400" dirty="0" smtClean="0">
                <a:latin typeface="Corbel" pitchFamily="34" charset="0"/>
              </a:rPr>
              <a:t>Určete větné členy :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1.  Děti donesly domů čerstvě natrhané květiny.2. Pohotový reportér hovořil před zahájením výstavy s návštěvníky.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 3. Stromy a květiny se zazelenaly po jarním dešti. 4. Úklid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sněhu v pražských ulicích se někdy setkává s obtížemi.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5.  Kompoty z jahod jsou vyhledávanou pochoutkou dětí.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6.  Dosud jsme nedocenili všechny krásy staré Prahy.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7.  V obuvi měli značkové sportovní boty. 8. Alois Jirásek, </a:t>
            </a:r>
          </a:p>
          <a:p>
            <a:pPr marL="457200" indent="-457200"/>
            <a:r>
              <a:rPr lang="cs-CZ" sz="2400" dirty="0" smtClean="0">
                <a:latin typeface="Corbel" pitchFamily="34" charset="0"/>
              </a:rPr>
              <a:t>        rodák  z Hronova, je náš známý spisovatel historických románů.  </a:t>
            </a:r>
          </a:p>
          <a:p>
            <a:pPr marL="457200" indent="-457200"/>
            <a:endParaRPr lang="cs-CZ" sz="2400" dirty="0" smtClean="0">
              <a:latin typeface="Corbel" pitchFamily="34" charset="0"/>
            </a:endParaRPr>
          </a:p>
          <a:p>
            <a:endParaRPr lang="cs-CZ" sz="2400" dirty="0" smtClean="0">
              <a:latin typeface="Corbel" pitchFamily="34" charset="0"/>
            </a:endParaRPr>
          </a:p>
          <a:p>
            <a:endParaRPr lang="cs-CZ" sz="2400" dirty="0" smtClean="0">
              <a:latin typeface="Corbel" pitchFamily="34" charset="0"/>
            </a:endParaRPr>
          </a:p>
          <a:p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332656"/>
            <a:ext cx="8568952" cy="6247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Corbel" pitchFamily="34" charset="0"/>
              </a:rPr>
              <a:t>Klíč ke cvičením :</a:t>
            </a:r>
          </a:p>
          <a:p>
            <a:endParaRPr lang="cs-CZ" sz="3200" dirty="0" smtClean="0">
              <a:latin typeface="Corbel" pitchFamily="34" charset="0"/>
            </a:endParaRPr>
          </a:p>
          <a:p>
            <a:pPr marL="514350" indent="-514350">
              <a:buAutoNum type="arabicPeriod"/>
            </a:pPr>
            <a:r>
              <a:rPr lang="cs-CZ" sz="3200" dirty="0" smtClean="0">
                <a:latin typeface="Corbel" pitchFamily="34" charset="0"/>
              </a:rPr>
              <a:t>VD, </a:t>
            </a:r>
            <a:r>
              <a:rPr lang="cs-CZ" sz="3200" dirty="0" err="1" smtClean="0">
                <a:latin typeface="Corbel" pitchFamily="34" charset="0"/>
              </a:rPr>
              <a:t>VD</a:t>
            </a:r>
            <a:r>
              <a:rPr lang="cs-CZ" sz="3200" dirty="0" smtClean="0">
                <a:latin typeface="Corbel" pitchFamily="34" charset="0"/>
              </a:rPr>
              <a:t> ,VJ , </a:t>
            </a:r>
            <a:r>
              <a:rPr lang="cs-CZ" sz="3200" dirty="0" err="1" smtClean="0">
                <a:latin typeface="Corbel" pitchFamily="34" charset="0"/>
              </a:rPr>
              <a:t>VJ</a:t>
            </a:r>
            <a:r>
              <a:rPr lang="cs-CZ" sz="3200" dirty="0" smtClean="0">
                <a:latin typeface="Corbel" pitchFamily="34" charset="0"/>
              </a:rPr>
              <a:t> , </a:t>
            </a:r>
            <a:r>
              <a:rPr lang="cs-CZ" sz="3200" dirty="0" err="1" smtClean="0">
                <a:latin typeface="Corbel" pitchFamily="34" charset="0"/>
              </a:rPr>
              <a:t>VJ</a:t>
            </a:r>
            <a:r>
              <a:rPr lang="cs-CZ" sz="3200" dirty="0" smtClean="0">
                <a:latin typeface="Corbel" pitchFamily="34" charset="0"/>
              </a:rPr>
              <a:t> , VD ,VD , VJ.</a:t>
            </a:r>
          </a:p>
          <a:p>
            <a:pPr marL="514350" indent="-514350">
              <a:buAutoNum type="arabicPeriod"/>
            </a:pPr>
            <a:endParaRPr lang="cs-CZ" sz="3200" dirty="0" smtClean="0">
              <a:latin typeface="Corbel" pitchFamily="34" charset="0"/>
            </a:endParaRPr>
          </a:p>
          <a:p>
            <a:pPr marL="514350" indent="-514350">
              <a:buAutoNum type="arabicPeriod" startAt="2"/>
            </a:pPr>
            <a:r>
              <a:rPr lang="cs-CZ" sz="2400" dirty="0" smtClean="0">
                <a:latin typeface="Corbel" pitchFamily="34" charset="0"/>
              </a:rPr>
              <a:t>Jablka už budou zralá. Náš soused se stal trenérem mladých plavců. Obloha byla před bouřkou modrá a černá. Nižší důstojník  se stal velitelem čety.</a:t>
            </a:r>
          </a:p>
          <a:p>
            <a:pPr marL="514350" indent="-514350">
              <a:buAutoNum type="arabicPeriod" startAt="2"/>
            </a:pPr>
            <a:endParaRPr lang="cs-CZ" sz="2400" dirty="0" smtClean="0">
              <a:latin typeface="Corbel" pitchFamily="34" charset="0"/>
            </a:endParaRPr>
          </a:p>
          <a:p>
            <a:pPr marL="514350" indent="-514350">
              <a:buAutoNum type="arabicPeriod" startAt="2"/>
            </a:pPr>
            <a:r>
              <a:rPr lang="cs-CZ" sz="2400" dirty="0" smtClean="0">
                <a:latin typeface="Corbel" pitchFamily="34" charset="0"/>
              </a:rPr>
              <a:t>Po osmi – přívlastek, chemii – předmět, života – přívlastek, </a:t>
            </a:r>
          </a:p>
          <a:p>
            <a:pPr marL="514350" indent="-514350"/>
            <a:r>
              <a:rPr lang="cs-CZ" sz="2400" dirty="0" smtClean="0">
                <a:latin typeface="Corbel" pitchFamily="34" charset="0"/>
              </a:rPr>
              <a:t>         ale – podmět, perem – PU způsobu, stromů – přívlastek,</a:t>
            </a:r>
          </a:p>
          <a:p>
            <a:pPr marL="514350" indent="-514350"/>
            <a:r>
              <a:rPr lang="cs-CZ" sz="2400" dirty="0" smtClean="0">
                <a:latin typeface="Corbel" pitchFamily="34" charset="0"/>
              </a:rPr>
              <a:t>         včas – PU času.</a:t>
            </a:r>
          </a:p>
          <a:p>
            <a:pPr marL="514350" indent="-514350"/>
            <a:endParaRPr lang="cs-CZ" sz="2400" dirty="0" smtClean="0">
              <a:latin typeface="Corbel" pitchFamily="34" charset="0"/>
            </a:endParaRPr>
          </a:p>
          <a:p>
            <a:pPr marL="514350" indent="-514350">
              <a:buAutoNum type="arabicPeriod" startAt="4"/>
            </a:pPr>
            <a:r>
              <a:rPr lang="cs-CZ" sz="2400" dirty="0" smtClean="0">
                <a:latin typeface="Corbel" pitchFamily="34" charset="0"/>
              </a:rPr>
              <a:t>1. Děti ( PO ) donesly (PŘ ) domů ( PUM ) čerstvě (PUZ)</a:t>
            </a:r>
          </a:p>
          <a:p>
            <a:pPr marL="514350" indent="-514350"/>
            <a:r>
              <a:rPr lang="cs-CZ" sz="2400" dirty="0" smtClean="0">
                <a:latin typeface="Corbel" pitchFamily="34" charset="0"/>
              </a:rPr>
              <a:t>         natrhané ( PKS ) květiny (PT ).2. Pohotový (PKS) reportér (PO)</a:t>
            </a:r>
          </a:p>
          <a:p>
            <a:pPr marL="514350" indent="-514350"/>
            <a:r>
              <a:rPr lang="cs-CZ" sz="3200" dirty="0" smtClean="0">
                <a:latin typeface="Corbel" pitchFamily="34" charset="0"/>
              </a:rPr>
              <a:t> </a:t>
            </a:r>
            <a:endParaRPr lang="cs-CZ" sz="32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88204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Corbel" pitchFamily="34" charset="0"/>
              </a:rPr>
              <a:t>hovořil (PŘ) před zahájením (PUČ) výstavy (PKN) s návštěvníky (PT).</a:t>
            </a:r>
          </a:p>
          <a:p>
            <a:r>
              <a:rPr lang="cs-CZ" sz="2400" dirty="0" smtClean="0">
                <a:latin typeface="Corbel" pitchFamily="34" charset="0"/>
              </a:rPr>
              <a:t>3. Stromy a květiny (PO) se zazelenaly (PŘ) po jarním (PKS) dešti (PUČ). 4. Úklid (PO) sněhu (PKN) v pražských (PKS) ulicích (PKN)</a:t>
            </a:r>
          </a:p>
          <a:p>
            <a:r>
              <a:rPr lang="cs-CZ" sz="2400" dirty="0" smtClean="0">
                <a:latin typeface="Corbel" pitchFamily="34" charset="0"/>
              </a:rPr>
              <a:t>se (PŘ) někdy (PUČ) setkává (PŘ) s obtížemi (PT). 5.Kompoty (PO) </a:t>
            </a:r>
          </a:p>
          <a:p>
            <a:r>
              <a:rPr lang="cs-CZ" sz="2400" dirty="0" smtClean="0">
                <a:latin typeface="Corbel" pitchFamily="34" charset="0"/>
              </a:rPr>
              <a:t>z jahod (PKN) jsou (PŘ) vyhledávanou (PKS) pochoutkou (PŘ)</a:t>
            </a:r>
          </a:p>
          <a:p>
            <a:r>
              <a:rPr lang="cs-CZ" sz="2400" dirty="0" smtClean="0">
                <a:latin typeface="Corbel" pitchFamily="34" charset="0"/>
              </a:rPr>
              <a:t>dětí (PKN). 6. Dosud (PUČ) jsme nedocenili (PŘ) všechny (PKS) </a:t>
            </a:r>
          </a:p>
          <a:p>
            <a:r>
              <a:rPr lang="cs-CZ" sz="2400" dirty="0" smtClean="0">
                <a:latin typeface="Corbel" pitchFamily="34" charset="0"/>
              </a:rPr>
              <a:t>krásy (PT) staré (PKS) Prahy (PKN).7. V obuvi (PUM) měli (PŘ) značkové (PKS) sportovní (PKS) boty (PT).8. Alois Jirásek (PO),</a:t>
            </a:r>
          </a:p>
          <a:p>
            <a:r>
              <a:rPr lang="cs-CZ" sz="2400" dirty="0" smtClean="0">
                <a:latin typeface="Corbel" pitchFamily="34" charset="0"/>
              </a:rPr>
              <a:t>rodák z Hronova (PŘÍSTAVEK), je (PŘ) náš (PKS) známý (PKS) </a:t>
            </a:r>
          </a:p>
          <a:p>
            <a:r>
              <a:rPr lang="cs-CZ" sz="2400" dirty="0" smtClean="0">
                <a:latin typeface="Corbel" pitchFamily="34" charset="0"/>
              </a:rPr>
              <a:t>spisovatel (PŘ) historických (PKS) románů (PKN). </a:t>
            </a:r>
          </a:p>
          <a:p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3528" y="260648"/>
            <a:ext cx="8712968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latin typeface="Corbel" pitchFamily="34" charset="0"/>
              </a:rPr>
              <a:t>Zdroje : </a:t>
            </a:r>
          </a:p>
          <a:p>
            <a:endParaRPr lang="cs-CZ" sz="2400" dirty="0" smtClean="0">
              <a:latin typeface="Corbel" pitchFamily="34" charset="0"/>
            </a:endParaRPr>
          </a:p>
          <a:p>
            <a:r>
              <a:rPr lang="cs-CZ" sz="2400" dirty="0" smtClean="0">
                <a:latin typeface="Corbel" pitchFamily="34" charset="0"/>
              </a:rPr>
              <a:t>Dolejší, Pavel: Nebojte se češtiny! JAS, Humpolec 1995</a:t>
            </a:r>
          </a:p>
          <a:p>
            <a:r>
              <a:rPr lang="cs-CZ" sz="2400" dirty="0" err="1" smtClean="0">
                <a:latin typeface="Corbel" pitchFamily="34" charset="0"/>
              </a:rPr>
              <a:t>Kobr</a:t>
            </a:r>
            <a:r>
              <a:rPr lang="cs-CZ" sz="2400" dirty="0" smtClean="0">
                <a:latin typeface="Corbel" pitchFamily="34" charset="0"/>
              </a:rPr>
              <a:t>, Jaroslav: Skladba – Syntax</a:t>
            </a:r>
            <a:r>
              <a:rPr lang="cs-CZ" sz="2400" smtClean="0">
                <a:latin typeface="Corbel" pitchFamily="34" charset="0"/>
              </a:rPr>
              <a:t>. LINX, Praha 1994 </a:t>
            </a:r>
            <a:endParaRPr lang="cs-CZ" sz="2400" dirty="0">
              <a:latin typeface="Corbel" pitchFamily="34" charset="0"/>
            </a:endParaRP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493</TotalTime>
  <Words>1490</Words>
  <Application>Microsoft Office PowerPoint</Application>
  <PresentationFormat>Předvádění na obrazovce (4:3)</PresentationFormat>
  <Paragraphs>210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Modul</vt:lpstr>
      <vt:lpstr>Motiv sady Office</vt:lpstr>
      <vt:lpstr>Prezentace aplikace PowerPoint</vt:lpstr>
      <vt:lpstr>                        S Y N T A X                                    ( Skladba)  </vt:lpstr>
      <vt:lpstr>Věta jednoduchá                                     </vt:lpstr>
      <vt:lpstr>Prezentace aplikace PowerPoint</vt:lpstr>
      <vt:lpstr>Prezentace aplikace PowerPoint</vt:lpstr>
      <vt:lpstr>Stavba věty jednoduché               větný člen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 K L A D B A                                    ( Skladba)</dc:title>
  <dc:creator>pracovna</dc:creator>
  <cp:lastModifiedBy>Alena Stachová</cp:lastModifiedBy>
  <cp:revision>64</cp:revision>
  <dcterms:created xsi:type="dcterms:W3CDTF">2013-10-06T14:31:27Z</dcterms:created>
  <dcterms:modified xsi:type="dcterms:W3CDTF">2013-12-09T13:36:38Z</dcterms:modified>
</cp:coreProperties>
</file>