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77" r:id="rId3"/>
    <p:sldId id="256" r:id="rId4"/>
    <p:sldId id="257" r:id="rId5"/>
    <p:sldId id="261" r:id="rId6"/>
    <p:sldId id="260" r:id="rId7"/>
    <p:sldId id="258" r:id="rId8"/>
    <p:sldId id="262" r:id="rId9"/>
    <p:sldId id="263" r:id="rId10"/>
    <p:sldId id="264" r:id="rId11"/>
    <p:sldId id="265" r:id="rId12"/>
    <p:sldId id="267" r:id="rId13"/>
    <p:sldId id="268" r:id="rId14"/>
    <p:sldId id="269" r:id="rId15"/>
    <p:sldId id="271" r:id="rId16"/>
    <p:sldId id="272" r:id="rId17"/>
    <p:sldId id="273" r:id="rId18"/>
    <p:sldId id="274" r:id="rId19"/>
    <p:sldId id="275" r:id="rId20"/>
    <p:sldId id="276" r:id="rId21"/>
    <p:sldId id="27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FF64D-DEFD-4F23-9118-2AF42566FB89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902EB8-D266-46E5-BFEA-A9E207CCF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2282870"/>
              </p:ext>
            </p:extLst>
          </p:nvPr>
        </p:nvGraphicFramePr>
        <p:xfrm>
          <a:off x="1993512" y="1628800"/>
          <a:ext cx="5184576" cy="3672404"/>
        </p:xfrm>
        <a:graphic>
          <a:graphicData uri="http://schemas.openxmlformats.org/drawingml/2006/table">
            <a:tbl>
              <a:tblPr/>
              <a:tblGrid>
                <a:gridCol w="1479056"/>
                <a:gridCol w="3705520"/>
              </a:tblGrid>
              <a:tr h="3575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ahoma"/>
                          <a:ea typeface="Times New Roman"/>
                        </a:rPr>
                        <a:t>Číslo projektu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ahoma"/>
                          <a:ea typeface="Times New Roman"/>
                        </a:rPr>
                        <a:t>CZ.1.07/1.5.00/34.0029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5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Číslo materiálu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ahoma"/>
                          <a:ea typeface="Times New Roman"/>
                        </a:rPr>
                        <a:t>VY_32_ </a:t>
                      </a:r>
                      <a:r>
                        <a:rPr lang="cs-CZ" sz="1100" dirty="0" smtClean="0">
                          <a:latin typeface="Tahoma"/>
                          <a:ea typeface="Times New Roman"/>
                        </a:rPr>
                        <a:t>INOVACE_</a:t>
                      </a:r>
                      <a:r>
                        <a:rPr lang="cs-CZ" sz="1100" i="1" dirty="0" smtClean="0">
                          <a:latin typeface="Tahoma"/>
                          <a:ea typeface="Times New Roman"/>
                        </a:rPr>
                        <a:t>26-10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5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Název školy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Střední průmyslová škola stavební, Resslova 2, 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České Budějovice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5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Autor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ahoma"/>
                          <a:ea typeface="Times New Roman"/>
                        </a:rPr>
                        <a:t>Mgr. </a:t>
                      </a:r>
                      <a:r>
                        <a:rPr lang="cs-CZ" sz="1100" dirty="0" smtClean="0">
                          <a:latin typeface="Tahoma"/>
                          <a:ea typeface="Times New Roman"/>
                        </a:rPr>
                        <a:t>Jolana Strejčková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5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Tematický celek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i="1" dirty="0" smtClean="0">
                          <a:latin typeface="Tahoma"/>
                          <a:ea typeface="Times New Roman"/>
                        </a:rPr>
                        <a:t>Český</a:t>
                      </a:r>
                      <a:r>
                        <a:rPr lang="cs-CZ" sz="1100" i="1" baseline="0" dirty="0" smtClean="0">
                          <a:latin typeface="Tahoma"/>
                          <a:ea typeface="Times New Roman"/>
                        </a:rPr>
                        <a:t> jazyk a literatura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5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Ročník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ahoma"/>
                          <a:ea typeface="Times New Roman"/>
                        </a:rPr>
                        <a:t>3</a:t>
                      </a:r>
                      <a:r>
                        <a:rPr lang="cs-CZ" sz="1100" dirty="0" smtClean="0">
                          <a:latin typeface="Tahoma"/>
                          <a:ea typeface="Times New Roman"/>
                        </a:rPr>
                        <a:t>. </a:t>
                      </a:r>
                      <a:r>
                        <a:rPr lang="cs-CZ" sz="1100" dirty="0">
                          <a:latin typeface="Tahoma"/>
                          <a:ea typeface="Times New Roman"/>
                        </a:rPr>
                        <a:t>ročník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5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Datum tvorby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Tahoma"/>
                          <a:ea typeface="Times New Roman"/>
                        </a:rPr>
                        <a:t>10.11.2013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431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Anotace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Times New Roman"/>
                          <a:ea typeface="Times New Roman"/>
                        </a:rPr>
                        <a:t>Výklad</a:t>
                      </a:r>
                      <a:r>
                        <a:rPr lang="cs-CZ" sz="1100" baseline="0" dirty="0" smtClean="0">
                          <a:latin typeface="Times New Roman"/>
                          <a:ea typeface="Times New Roman"/>
                        </a:rPr>
                        <a:t> nové látky (názornější a přehlednější způsob vysvětlení učiva) doplněný o cvičení s klíčem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5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Metodický pokyn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i="1" dirty="0" smtClean="0">
                          <a:latin typeface="Tahoma"/>
                          <a:ea typeface="Times New Roman"/>
                        </a:rPr>
                        <a:t>Určeno</a:t>
                      </a:r>
                      <a:r>
                        <a:rPr lang="cs-CZ" sz="1100" i="1" baseline="0" dirty="0" smtClean="0">
                          <a:latin typeface="Tahoma"/>
                          <a:ea typeface="Times New Roman"/>
                        </a:rPr>
                        <a:t> jako podpora výkladu do hodiny i </a:t>
                      </a:r>
                      <a:r>
                        <a:rPr lang="cs-CZ" sz="1100" i="1" baseline="0" smtClean="0">
                          <a:latin typeface="Tahoma"/>
                          <a:ea typeface="Times New Roman"/>
                        </a:rPr>
                        <a:t>k samostudiu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565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ahoma"/>
                          <a:ea typeface="Times New Roman"/>
                        </a:rPr>
                        <a:t>Pokud není uvedeno jinak, použitý materiál je z vlastních zdrojů autora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5496" y="1000919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Times New Roman" pitchFamily="18" charset="0"/>
                <a:cs typeface="Tahoma" pitchFamily="34" charset="0"/>
              </a:rPr>
              <a:t>Digitální učební materiál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03848" y="908720"/>
            <a:ext cx="8077200" cy="1673352"/>
          </a:xfrm>
        </p:spPr>
        <p:txBody>
          <a:bodyPr>
            <a:normAutofit/>
          </a:bodyPr>
          <a:lstStyle/>
          <a:p>
            <a:r>
              <a:rPr lang="cs-CZ" sz="4400" dirty="0" smtClean="0"/>
              <a:t>Skladba</a:t>
            </a:r>
            <a:br>
              <a:rPr lang="cs-CZ" sz="4400" dirty="0" smtClean="0"/>
            </a:br>
            <a:r>
              <a:rPr lang="cs-CZ" sz="4400" dirty="0" smtClean="0"/>
              <a:t>(Syntax)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564904"/>
            <a:ext cx="8077200" cy="149961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nauka o stavbě věty a souvětí</a:t>
            </a:r>
            <a:endParaRPr lang="cs-CZ" sz="4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188640"/>
            <a:ext cx="8229600" cy="125272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Souvětí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5229200"/>
          </a:xfrm>
        </p:spPr>
        <p:txBody>
          <a:bodyPr>
            <a:normAutofit fontScale="92500"/>
          </a:bodyPr>
          <a:lstStyle/>
          <a:p>
            <a:r>
              <a:rPr lang="cs-CZ" sz="2600" dirty="0" smtClean="0"/>
              <a:t>složený větný celek, vyjadřuje složitou myšlenku</a:t>
            </a:r>
          </a:p>
          <a:p>
            <a:r>
              <a:rPr lang="cs-CZ" sz="2600" dirty="0" smtClean="0"/>
              <a:t>několik vět jednoduchých, obsahově i mluvnicky </a:t>
            </a:r>
          </a:p>
          <a:p>
            <a:pPr>
              <a:buNone/>
            </a:pPr>
            <a:r>
              <a:rPr lang="cs-CZ" sz="2600" dirty="0" smtClean="0"/>
              <a:t>      uzavřený celek</a:t>
            </a:r>
          </a:p>
          <a:p>
            <a:endParaRPr lang="cs-CZ" sz="2400" dirty="0" smtClean="0"/>
          </a:p>
          <a:p>
            <a:pPr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SOUVĚTÍ PODŘADNÉ   </a:t>
            </a:r>
            <a:r>
              <a:rPr lang="cs-CZ" sz="2600" dirty="0" smtClean="0"/>
              <a:t>= </a:t>
            </a:r>
            <a:r>
              <a:rPr lang="cs-CZ" sz="2600" b="1" dirty="0" smtClean="0"/>
              <a:t>jedna</a:t>
            </a:r>
            <a:r>
              <a:rPr lang="cs-CZ" sz="2600" dirty="0" smtClean="0"/>
              <a:t> </a:t>
            </a:r>
            <a:r>
              <a:rPr lang="cs-CZ" sz="2600" b="1" dirty="0" smtClean="0"/>
              <a:t>věta hlavní (VH</a:t>
            </a:r>
            <a:r>
              <a:rPr lang="cs-CZ" sz="2600" dirty="0" smtClean="0"/>
              <a:t>), </a:t>
            </a:r>
            <a:r>
              <a:rPr lang="cs-CZ" sz="2600" b="1" dirty="0" smtClean="0"/>
              <a:t>druhá</a:t>
            </a:r>
            <a:r>
              <a:rPr lang="cs-CZ" sz="2600" dirty="0" smtClean="0"/>
              <a:t> (</a:t>
            </a:r>
            <a:r>
              <a:rPr lang="cs-CZ" sz="2600" b="1" dirty="0" smtClean="0"/>
              <a:t>a</a:t>
            </a:r>
            <a:r>
              <a:rPr lang="cs-CZ" sz="2600" dirty="0" smtClean="0"/>
              <a:t> příp.</a:t>
            </a:r>
          </a:p>
          <a:p>
            <a:pPr>
              <a:buNone/>
            </a:pPr>
            <a:r>
              <a:rPr lang="cs-CZ" sz="2600" dirty="0" smtClean="0"/>
              <a:t>                                                     </a:t>
            </a:r>
            <a:r>
              <a:rPr lang="cs-CZ" sz="2600" b="1" dirty="0" smtClean="0"/>
              <a:t>další</a:t>
            </a:r>
            <a:r>
              <a:rPr lang="cs-CZ" sz="2600" dirty="0" smtClean="0"/>
              <a:t>) je </a:t>
            </a:r>
            <a:r>
              <a:rPr lang="cs-CZ" sz="2600" b="1" dirty="0" smtClean="0"/>
              <a:t>věta vedlejší </a:t>
            </a:r>
            <a:r>
              <a:rPr lang="cs-CZ" sz="2600" dirty="0" smtClean="0"/>
              <a:t>(</a:t>
            </a:r>
            <a:r>
              <a:rPr lang="cs-CZ" sz="2600" b="1" dirty="0" smtClean="0"/>
              <a:t>VV</a:t>
            </a:r>
            <a:r>
              <a:rPr lang="cs-CZ" sz="2600" dirty="0" smtClean="0"/>
              <a:t>)</a:t>
            </a:r>
          </a:p>
          <a:p>
            <a:pPr>
              <a:buNone/>
            </a:pPr>
            <a:r>
              <a:rPr lang="cs-CZ" sz="2600" dirty="0" smtClean="0"/>
              <a:t>                                                  = hlavní větou se ptáme na obsah věty</a:t>
            </a:r>
          </a:p>
          <a:p>
            <a:pPr>
              <a:buNone/>
            </a:pPr>
            <a:r>
              <a:rPr lang="cs-CZ" sz="2600" dirty="0" smtClean="0"/>
              <a:t>                                                      vedlejší, </a:t>
            </a:r>
            <a:r>
              <a:rPr lang="cs-CZ" sz="2600" dirty="0" err="1" smtClean="0"/>
              <a:t>vedlejší</a:t>
            </a:r>
            <a:r>
              <a:rPr lang="cs-CZ" sz="2600" dirty="0" smtClean="0"/>
              <a:t> větou odpovídáme</a:t>
            </a:r>
          </a:p>
          <a:p>
            <a:pPr>
              <a:buNone/>
            </a:pPr>
            <a:r>
              <a:rPr lang="cs-CZ" sz="2600" dirty="0" smtClean="0"/>
              <a:t>                                                  = vedlejší věta vyjadřuje člen hlavní</a:t>
            </a:r>
          </a:p>
          <a:p>
            <a:pPr>
              <a:buNone/>
            </a:pPr>
            <a:r>
              <a:rPr lang="cs-CZ" sz="2600" dirty="0" smtClean="0"/>
              <a:t>                                                      (nadřazené) věty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SOUVĚTÍ SOUŘADNÉ   </a:t>
            </a:r>
            <a:r>
              <a:rPr lang="cs-CZ" sz="2600" dirty="0" smtClean="0"/>
              <a:t>=  </a:t>
            </a:r>
            <a:r>
              <a:rPr lang="cs-CZ" sz="2600" b="1" dirty="0" smtClean="0"/>
              <a:t>dvě nebo více vět hlavních</a:t>
            </a:r>
            <a:r>
              <a:rPr lang="cs-CZ" sz="2600" dirty="0" smtClean="0"/>
              <a:t>,libovolný</a:t>
            </a:r>
          </a:p>
          <a:p>
            <a:pPr>
              <a:buNone/>
            </a:pPr>
            <a:r>
              <a:rPr lang="cs-CZ" sz="2600" dirty="0" smtClean="0"/>
              <a:t>                                                     počet vět vedlejších</a:t>
            </a:r>
          </a:p>
          <a:p>
            <a:pPr>
              <a:buNone/>
            </a:pPr>
            <a:r>
              <a:rPr lang="cs-CZ" sz="2600" dirty="0" smtClean="0"/>
              <a:t>                                                 =  věty jsou gramaticky rovnocenné</a:t>
            </a:r>
            <a:endParaRPr lang="cs-CZ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332656"/>
            <a:ext cx="882047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rbel" pitchFamily="34" charset="0"/>
              </a:rPr>
              <a:t>Počet vět jednoduchých v souvětí odpovídá zpravidla: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Corbel" pitchFamily="34" charset="0"/>
              </a:rPr>
              <a:t>počtu základních skladebních dvojic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Corbel" pitchFamily="34" charset="0"/>
              </a:rPr>
              <a:t>počtu sloves ve tvaru určitém, pokud souvětí neobsahuje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větu s několikanásobným přísudkem nebo větu bez určitého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slovesa</a:t>
            </a:r>
          </a:p>
          <a:p>
            <a:pPr marL="457200" indent="-457200"/>
            <a:endParaRPr lang="cs-CZ" sz="2400" dirty="0" smtClean="0">
              <a:latin typeface="Corbel" pitchFamily="34" charset="0"/>
            </a:endParaRPr>
          </a:p>
          <a:p>
            <a:pPr marL="457200" indent="-457200"/>
            <a:endParaRPr lang="cs-CZ" sz="2400" dirty="0" smtClean="0">
              <a:latin typeface="Corbel" pitchFamily="34" charset="0"/>
            </a:endParaRPr>
          </a:p>
          <a:p>
            <a:pPr marL="457200" indent="-457200"/>
            <a:r>
              <a:rPr lang="cs-CZ" sz="2400" b="1" dirty="0" smtClean="0">
                <a:solidFill>
                  <a:srgbClr val="00B050"/>
                </a:solidFill>
                <a:latin typeface="Corbel" pitchFamily="34" charset="0"/>
              </a:rPr>
              <a:t>VĚTA  HLAVNÍ     </a:t>
            </a:r>
            <a:r>
              <a:rPr lang="cs-CZ" sz="2400" dirty="0" smtClean="0">
                <a:latin typeface="Corbel" pitchFamily="34" charset="0"/>
              </a:rPr>
              <a:t>= řídící věta, která sama na jiné větě mluvnicky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                                nezávisí</a:t>
            </a:r>
          </a:p>
          <a:p>
            <a:pPr marL="457200" indent="-457200"/>
            <a:r>
              <a:rPr lang="cs-CZ" sz="2400" b="1" dirty="0" smtClean="0">
                <a:solidFill>
                  <a:srgbClr val="00B050"/>
                </a:solidFill>
                <a:latin typeface="Corbel" pitchFamily="34" charset="0"/>
              </a:rPr>
              <a:t>VĚTA  VEDLEJŠÍ </a:t>
            </a:r>
            <a:r>
              <a:rPr lang="cs-CZ" sz="2400" dirty="0" smtClean="0">
                <a:latin typeface="Corbel" pitchFamily="34" charset="0"/>
              </a:rPr>
              <a:t>= věta závislá na hlavní větě nebo jiné větě vedlejší</a:t>
            </a:r>
          </a:p>
          <a:p>
            <a:pPr marL="457200" indent="-457200"/>
            <a:endParaRPr lang="cs-CZ" sz="2400" dirty="0" smtClean="0">
              <a:latin typeface="Corbel" pitchFamily="34" charset="0"/>
            </a:endParaRPr>
          </a:p>
          <a:p>
            <a:pPr marL="457200" indent="-457200"/>
            <a:endParaRPr lang="cs-CZ" sz="2400" dirty="0" smtClean="0">
              <a:latin typeface="Corbel" pitchFamily="34" charset="0"/>
            </a:endParaRP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Př. Najdu si čas, abych si přečetl publikaci, která nedávno vyšla.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     1.HV                             2.VV                                       3.VV</a:t>
            </a:r>
          </a:p>
          <a:p>
            <a:pPr marL="457200" indent="-457200"/>
            <a:endParaRPr lang="cs-CZ" sz="2400" dirty="0" smtClean="0">
              <a:latin typeface="Corbel" pitchFamily="34" charset="0"/>
            </a:endParaRPr>
          </a:p>
          <a:p>
            <a:pPr marL="457200" indent="-457200"/>
            <a:endParaRPr lang="cs-CZ" sz="2400" dirty="0" smtClean="0">
              <a:latin typeface="Corbel" pitchFamily="34" charset="0"/>
            </a:endParaRPr>
          </a:p>
          <a:p>
            <a:pPr marL="457200" indent="-457200"/>
            <a:endParaRPr lang="cs-CZ" sz="2400" dirty="0" smtClean="0"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88640"/>
            <a:ext cx="8712968" cy="7602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rbel" pitchFamily="34" charset="0"/>
              </a:rPr>
              <a:t>Souvětí podřadné  </a:t>
            </a:r>
            <a:r>
              <a:rPr lang="cs-CZ" dirty="0" smtClean="0"/>
              <a:t>–  </a:t>
            </a:r>
            <a:r>
              <a:rPr lang="cs-CZ" sz="2400" b="1" dirty="0" smtClean="0">
                <a:latin typeface="Corbel" pitchFamily="34" charset="0"/>
              </a:rPr>
              <a:t>druhy vedlejších vět</a:t>
            </a:r>
          </a:p>
          <a:p>
            <a:endParaRPr lang="cs-CZ" sz="2400" b="1" dirty="0" smtClean="0">
              <a:latin typeface="Corbel" pitchFamily="34" charset="0"/>
            </a:endParaRP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a)   </a:t>
            </a:r>
            <a:r>
              <a:rPr lang="cs-CZ" sz="2400" b="1" dirty="0" smtClean="0">
                <a:solidFill>
                  <a:srgbClr val="00B050"/>
                </a:solidFill>
                <a:latin typeface="Corbel" pitchFamily="34" charset="0"/>
              </a:rPr>
              <a:t>podmětná  </a:t>
            </a:r>
            <a:r>
              <a:rPr lang="cs-CZ" sz="2400" dirty="0" smtClean="0">
                <a:latin typeface="Corbel" pitchFamily="34" charset="0"/>
              </a:rPr>
              <a:t>-    vyjadřuje podmět věty hlavní  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                             otázka: kdo, co ?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                             spojovací výrazy: kdo, co, že, aby, kde, kam,kdy...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Př. Kdo se bojí, nesmí do lesa.</a:t>
            </a:r>
          </a:p>
          <a:p>
            <a:pPr marL="457200" indent="-457200"/>
            <a:endParaRPr lang="cs-CZ" sz="2400" dirty="0" smtClean="0">
              <a:latin typeface="Corbel" pitchFamily="34" charset="0"/>
            </a:endParaRP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b)   </a:t>
            </a:r>
            <a:r>
              <a:rPr lang="cs-CZ" sz="2400" b="1" dirty="0" smtClean="0">
                <a:solidFill>
                  <a:srgbClr val="00B050"/>
                </a:solidFill>
                <a:latin typeface="Corbel" pitchFamily="34" charset="0"/>
              </a:rPr>
              <a:t>přísudková </a:t>
            </a:r>
            <a:r>
              <a:rPr lang="cs-CZ" sz="2400" dirty="0" smtClean="0">
                <a:latin typeface="Corbel" pitchFamily="34" charset="0"/>
              </a:rPr>
              <a:t>-   vyjadřuje přísudek věty hlavní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                             otázka: jaký, jaká, jaké?</a:t>
            </a:r>
          </a:p>
          <a:p>
            <a:pPr marL="457200" indent="-457200"/>
            <a:r>
              <a:rPr lang="cs-CZ" sz="2400" b="1" dirty="0" smtClean="0">
                <a:solidFill>
                  <a:srgbClr val="00B050"/>
                </a:solidFill>
                <a:latin typeface="Corbel" pitchFamily="34" charset="0"/>
              </a:rPr>
              <a:t>                                   </a:t>
            </a:r>
            <a:r>
              <a:rPr lang="cs-CZ" sz="2400" dirty="0" smtClean="0">
                <a:latin typeface="Corbel" pitchFamily="34" charset="0"/>
              </a:rPr>
              <a:t>spojovací výrazy: jaký, jak, jako…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Př. Jsme takoví, jaké nás chcete mít.</a:t>
            </a:r>
          </a:p>
          <a:p>
            <a:pPr marL="457200" indent="-457200"/>
            <a:endParaRPr lang="cs-CZ" sz="2400" dirty="0" smtClean="0">
              <a:latin typeface="Corbel" pitchFamily="34" charset="0"/>
            </a:endParaRP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c)   </a:t>
            </a:r>
            <a:r>
              <a:rPr lang="cs-CZ" sz="2400" b="1" dirty="0" smtClean="0">
                <a:solidFill>
                  <a:srgbClr val="00B050"/>
                </a:solidFill>
                <a:latin typeface="Corbel" pitchFamily="34" charset="0"/>
              </a:rPr>
              <a:t>předmětná  </a:t>
            </a:r>
            <a:r>
              <a:rPr lang="cs-CZ" sz="2400" dirty="0" smtClean="0">
                <a:latin typeface="Corbel" pitchFamily="34" charset="0"/>
              </a:rPr>
              <a:t>-   zastupuje předmět, který v hl. větě chybí  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                              otázka:  pádové ( kromě 1. a 5. pádu ) 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                              spojovací výrazy: že, aby, kdo, co, jak, kde, kam, 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                              kdy 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Př. Děkujeme, že jste nás navštívili. </a:t>
            </a:r>
            <a:r>
              <a:rPr lang="cs-CZ" sz="2400" b="1" dirty="0" smtClean="0">
                <a:latin typeface="Corbel" pitchFamily="34" charset="0"/>
              </a:rPr>
              <a:t>  </a:t>
            </a:r>
            <a:r>
              <a:rPr lang="cs-CZ" sz="2400" dirty="0" smtClean="0">
                <a:latin typeface="Corbel" pitchFamily="34" charset="0"/>
              </a:rPr>
              <a:t>                         </a:t>
            </a:r>
          </a:p>
          <a:p>
            <a:pPr marL="457200" indent="-457200"/>
            <a:endParaRPr lang="cs-CZ" sz="2400" dirty="0" smtClean="0">
              <a:latin typeface="Corbel" pitchFamily="34" charset="0"/>
            </a:endParaRPr>
          </a:p>
          <a:p>
            <a:endParaRPr lang="cs-CZ" sz="2400" dirty="0" smtClean="0">
              <a:latin typeface="Corbel" pitchFamily="34" charset="0"/>
            </a:endParaRPr>
          </a:p>
          <a:p>
            <a:endParaRPr lang="cs-CZ" sz="2400" dirty="0" smtClean="0"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0648"/>
            <a:ext cx="903649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dirty="0" smtClean="0">
                <a:latin typeface="Corbel" pitchFamily="34" charset="0"/>
              </a:rPr>
              <a:t>d)   </a:t>
            </a:r>
            <a:r>
              <a:rPr lang="cs-CZ" sz="2400" b="1" dirty="0" smtClean="0">
                <a:solidFill>
                  <a:srgbClr val="00B050"/>
                </a:solidFill>
                <a:latin typeface="Corbel" pitchFamily="34" charset="0"/>
              </a:rPr>
              <a:t>přívlastková </a:t>
            </a:r>
            <a:r>
              <a:rPr lang="cs-CZ" sz="2400" dirty="0" smtClean="0">
                <a:latin typeface="Corbel" pitchFamily="34" charset="0"/>
              </a:rPr>
              <a:t>-   závisí vždy na podstatném jméně věty řídící  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                                otázka: jaký, který, čí?</a:t>
            </a:r>
          </a:p>
          <a:p>
            <a:pPr marL="457200" indent="-457200"/>
            <a:r>
              <a:rPr lang="cs-CZ" sz="2400" dirty="0" smtClean="0">
                <a:solidFill>
                  <a:srgbClr val="00B050"/>
                </a:solidFill>
                <a:latin typeface="Corbel" pitchFamily="34" charset="0"/>
              </a:rPr>
              <a:t>                                        </a:t>
            </a:r>
            <a:r>
              <a:rPr lang="cs-CZ" sz="2400" dirty="0" smtClean="0">
                <a:latin typeface="Corbel" pitchFamily="34" charset="0"/>
              </a:rPr>
              <a:t>spojovací výrazy: že, který, jaký,aby, kdo, co…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Př. Dostal dopis, aby brzy přijel.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      Znám mnoho lidí, kteří něco umějí.</a:t>
            </a:r>
          </a:p>
          <a:p>
            <a:pPr marL="457200" indent="-457200"/>
            <a:endParaRPr lang="cs-CZ" sz="2400" dirty="0" smtClean="0">
              <a:latin typeface="Corbel" pitchFamily="34" charset="0"/>
            </a:endParaRP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e)   </a:t>
            </a:r>
            <a:r>
              <a:rPr lang="cs-CZ" sz="2400" b="1" dirty="0" smtClean="0">
                <a:solidFill>
                  <a:srgbClr val="00B050"/>
                </a:solidFill>
                <a:latin typeface="Corbel" pitchFamily="34" charset="0"/>
              </a:rPr>
              <a:t>příslovečná   </a:t>
            </a:r>
            <a:r>
              <a:rPr lang="cs-CZ" sz="2400" dirty="0" smtClean="0">
                <a:latin typeface="Corbel" pitchFamily="34" charset="0"/>
              </a:rPr>
              <a:t>-   </a:t>
            </a:r>
            <a:r>
              <a:rPr lang="cs-CZ" sz="2400" b="1" dirty="0" smtClean="0">
                <a:latin typeface="Corbel" pitchFamily="34" charset="0"/>
              </a:rPr>
              <a:t>místa</a:t>
            </a:r>
          </a:p>
          <a:p>
            <a:pPr marL="457200" indent="-457200"/>
            <a:r>
              <a:rPr lang="cs-CZ" sz="2400" b="1" dirty="0" smtClean="0">
                <a:solidFill>
                  <a:srgbClr val="00B050"/>
                </a:solidFill>
                <a:latin typeface="Corbel" pitchFamily="34" charset="0"/>
              </a:rPr>
              <a:t>                                      </a:t>
            </a:r>
            <a:r>
              <a:rPr lang="cs-CZ" sz="2400" dirty="0" smtClean="0">
                <a:latin typeface="Corbel" pitchFamily="34" charset="0"/>
              </a:rPr>
              <a:t>otázka: kde, kam, odkud, kudy? </a:t>
            </a:r>
          </a:p>
          <a:p>
            <a:pPr marL="457200" indent="-457200"/>
            <a:r>
              <a:rPr lang="cs-CZ" sz="2400" b="1" dirty="0" smtClean="0">
                <a:solidFill>
                  <a:srgbClr val="00B050"/>
                </a:solidFill>
                <a:latin typeface="Corbel" pitchFamily="34" charset="0"/>
              </a:rPr>
              <a:t>                                      </a:t>
            </a:r>
            <a:r>
              <a:rPr lang="cs-CZ" sz="2400" dirty="0" smtClean="0">
                <a:latin typeface="Corbel" pitchFamily="34" charset="0"/>
              </a:rPr>
              <a:t>spojovací výrazy: kde, kam, odkud, kudy…</a:t>
            </a:r>
          </a:p>
          <a:p>
            <a:pPr marL="457200" indent="-457200"/>
            <a:r>
              <a:rPr lang="cs-CZ" sz="2400" b="1" dirty="0" smtClean="0">
                <a:solidFill>
                  <a:srgbClr val="00B050"/>
                </a:solidFill>
                <a:latin typeface="Corbel" pitchFamily="34" charset="0"/>
              </a:rPr>
              <a:t>        </a:t>
            </a:r>
            <a:r>
              <a:rPr lang="cs-CZ" sz="2400" dirty="0" smtClean="0">
                <a:latin typeface="Corbel" pitchFamily="34" charset="0"/>
              </a:rPr>
              <a:t>Př. Vrátil se tam, odkud přišel.</a:t>
            </a:r>
          </a:p>
          <a:p>
            <a:pPr marL="457200" indent="-457200"/>
            <a:r>
              <a:rPr lang="cs-CZ" sz="2400" b="1" dirty="0" smtClean="0">
                <a:solidFill>
                  <a:srgbClr val="00B050"/>
                </a:solidFill>
                <a:latin typeface="Corbel" pitchFamily="34" charset="0"/>
              </a:rPr>
              <a:t>              </a:t>
            </a:r>
            <a:r>
              <a:rPr lang="cs-CZ" sz="2400" dirty="0" smtClean="0">
                <a:latin typeface="Corbel" pitchFamily="34" charset="0"/>
              </a:rPr>
              <a:t>Šel tudy, kudy původně směřoval.</a:t>
            </a:r>
          </a:p>
          <a:p>
            <a:pPr marL="457200" indent="-457200"/>
            <a:endParaRPr lang="cs-CZ" sz="2400" dirty="0" smtClean="0">
              <a:latin typeface="Corbel" pitchFamily="34" charset="0"/>
            </a:endParaRP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                           -   </a:t>
            </a:r>
            <a:r>
              <a:rPr lang="cs-CZ" sz="2400" b="1" dirty="0" smtClean="0">
                <a:latin typeface="Corbel" pitchFamily="34" charset="0"/>
              </a:rPr>
              <a:t>času  </a:t>
            </a:r>
          </a:p>
          <a:p>
            <a:pPr marL="457200" indent="-457200"/>
            <a:r>
              <a:rPr lang="cs-CZ" sz="2400" b="1" dirty="0" smtClean="0">
                <a:latin typeface="Corbel" pitchFamily="34" charset="0"/>
              </a:rPr>
              <a:t>                                      </a:t>
            </a:r>
            <a:r>
              <a:rPr lang="cs-CZ" sz="2400" dirty="0" smtClean="0">
                <a:latin typeface="Corbel" pitchFamily="34" charset="0"/>
              </a:rPr>
              <a:t>otázka: kdy, jak často, odkdy, dokdy,  jak dlouho?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                                spojovací výrazy: když, až, jakmile, zatímco, než…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 Př. Pracoval, když velice pršelo.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        Než se rozhodl, bylo místo obsazeno.      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   </a:t>
            </a:r>
            <a:endParaRPr lang="cs-CZ" sz="2400" dirty="0"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332656"/>
            <a:ext cx="864096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-   </a:t>
            </a:r>
            <a:r>
              <a:rPr lang="cs-CZ" sz="2400" dirty="0" smtClean="0">
                <a:latin typeface="Corbel" pitchFamily="34" charset="0"/>
              </a:rPr>
              <a:t> </a:t>
            </a:r>
            <a:r>
              <a:rPr lang="cs-CZ" sz="2400" b="1" dirty="0" smtClean="0">
                <a:latin typeface="Corbel" pitchFamily="34" charset="0"/>
              </a:rPr>
              <a:t>způsobu</a:t>
            </a:r>
          </a:p>
          <a:p>
            <a:r>
              <a:rPr lang="cs-CZ" sz="2400" b="1" dirty="0" smtClean="0">
                <a:latin typeface="Corbel" pitchFamily="34" charset="0"/>
              </a:rPr>
              <a:t>                              </a:t>
            </a:r>
            <a:r>
              <a:rPr lang="cs-CZ" sz="2400" dirty="0" smtClean="0">
                <a:latin typeface="Corbel" pitchFamily="34" charset="0"/>
              </a:rPr>
              <a:t>otázka: jak, jakým způsobem?</a:t>
            </a:r>
          </a:p>
          <a:p>
            <a:r>
              <a:rPr lang="cs-CZ" sz="2400" dirty="0" smtClean="0">
                <a:latin typeface="Corbel" pitchFamily="34" charset="0"/>
              </a:rPr>
              <a:t>                                spojovací výrazy: jak, jako, jak-tak,než, jako kdyby...</a:t>
            </a:r>
          </a:p>
          <a:p>
            <a:r>
              <a:rPr lang="cs-CZ" sz="2400" dirty="0" smtClean="0">
                <a:latin typeface="Corbel" pitchFamily="34" charset="0"/>
              </a:rPr>
              <a:t>  Př.  Spí, jako by ho do vody hodil.</a:t>
            </a:r>
          </a:p>
          <a:p>
            <a:r>
              <a:rPr lang="cs-CZ" sz="2400" dirty="0" smtClean="0">
                <a:latin typeface="Corbel" pitchFamily="34" charset="0"/>
              </a:rPr>
              <a:t>          Udělal to lépe, než jsem předpokládal.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                         -    </a:t>
            </a:r>
            <a:r>
              <a:rPr lang="cs-CZ" sz="2400" b="1" dirty="0" smtClean="0">
                <a:latin typeface="Corbel" pitchFamily="34" charset="0"/>
              </a:rPr>
              <a:t>příčiny</a:t>
            </a:r>
          </a:p>
          <a:p>
            <a:r>
              <a:rPr lang="cs-CZ" sz="2400" b="1" dirty="0" smtClean="0">
                <a:latin typeface="Corbel" pitchFamily="34" charset="0"/>
              </a:rPr>
              <a:t>                              </a:t>
            </a:r>
            <a:r>
              <a:rPr lang="cs-CZ" sz="2400" dirty="0" smtClean="0">
                <a:latin typeface="Corbel" pitchFamily="34" charset="0"/>
              </a:rPr>
              <a:t>otázka: proč, z jaké příčiny?</a:t>
            </a:r>
          </a:p>
          <a:p>
            <a:r>
              <a:rPr lang="cs-CZ" sz="2400" dirty="0" smtClean="0">
                <a:latin typeface="Corbel" pitchFamily="34" charset="0"/>
              </a:rPr>
              <a:t>                                spojovací výrazy: že, protože, poněvadž…</a:t>
            </a:r>
          </a:p>
          <a:p>
            <a:r>
              <a:rPr lang="cs-CZ" sz="2400" dirty="0" smtClean="0">
                <a:latin typeface="Corbel" pitchFamily="34" charset="0"/>
              </a:rPr>
              <a:t>   Př.  Rád jsem mu vyhověl, protože si to zasloužil.</a:t>
            </a:r>
          </a:p>
          <a:p>
            <a:r>
              <a:rPr lang="cs-CZ" sz="2400" dirty="0" smtClean="0">
                <a:latin typeface="Corbel" pitchFamily="34" charset="0"/>
              </a:rPr>
              <a:t>           Můžeš být rád, že máš tuhle práci.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                         -     </a:t>
            </a:r>
            <a:r>
              <a:rPr lang="cs-CZ" sz="2400" b="1" dirty="0" smtClean="0">
                <a:latin typeface="Corbel" pitchFamily="34" charset="0"/>
              </a:rPr>
              <a:t>účelu </a:t>
            </a:r>
          </a:p>
          <a:p>
            <a:r>
              <a:rPr lang="cs-CZ" sz="2400" b="1" dirty="0" smtClean="0">
                <a:latin typeface="Corbel" pitchFamily="34" charset="0"/>
              </a:rPr>
              <a:t>                               </a:t>
            </a:r>
            <a:r>
              <a:rPr lang="cs-CZ" sz="2400" dirty="0" smtClean="0">
                <a:latin typeface="Corbel" pitchFamily="34" charset="0"/>
              </a:rPr>
              <a:t>otázka: proč, za jakým účelem?</a:t>
            </a:r>
          </a:p>
          <a:p>
            <a:r>
              <a:rPr lang="cs-CZ" sz="2400" b="1" dirty="0" smtClean="0">
                <a:latin typeface="Corbel" pitchFamily="34" charset="0"/>
              </a:rPr>
              <a:t>                               </a:t>
            </a:r>
            <a:r>
              <a:rPr lang="cs-CZ" sz="2400" dirty="0" smtClean="0">
                <a:latin typeface="Corbel" pitchFamily="34" charset="0"/>
              </a:rPr>
              <a:t>spojovací výrazy: aby</a:t>
            </a:r>
          </a:p>
          <a:p>
            <a:r>
              <a:rPr lang="cs-CZ" sz="2400" dirty="0" smtClean="0">
                <a:latin typeface="Corbel" pitchFamily="34" charset="0"/>
              </a:rPr>
              <a:t>  Př.  Koupila domek, aby se měli ve stáří kam odstěhovat.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260648"/>
            <a:ext cx="856895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rbel" pitchFamily="34" charset="0"/>
              </a:rPr>
              <a:t>  Př.  Přišel jsem, abych ti popřál všechno nejlepší.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                           -     </a:t>
            </a:r>
            <a:r>
              <a:rPr lang="cs-CZ" sz="2400" b="1" dirty="0" smtClean="0">
                <a:latin typeface="Corbel" pitchFamily="34" charset="0"/>
              </a:rPr>
              <a:t>podmínky</a:t>
            </a:r>
          </a:p>
          <a:p>
            <a:r>
              <a:rPr lang="cs-CZ" sz="2400" b="1" dirty="0" smtClean="0">
                <a:latin typeface="Corbel" pitchFamily="34" charset="0"/>
              </a:rPr>
              <a:t>                                 </a:t>
            </a:r>
            <a:r>
              <a:rPr lang="cs-CZ" sz="2400" dirty="0" smtClean="0">
                <a:latin typeface="Corbel" pitchFamily="34" charset="0"/>
              </a:rPr>
              <a:t>otázka: kdy, za jaké podmínky?</a:t>
            </a:r>
          </a:p>
          <a:p>
            <a:r>
              <a:rPr lang="cs-CZ" sz="2400" b="1" dirty="0" smtClean="0">
                <a:latin typeface="Corbel" pitchFamily="34" charset="0"/>
              </a:rPr>
              <a:t>                                 </a:t>
            </a:r>
            <a:r>
              <a:rPr lang="cs-CZ" sz="2400" dirty="0" smtClean="0">
                <a:latin typeface="Corbel" pitchFamily="34" charset="0"/>
              </a:rPr>
              <a:t>spojovací výrazy: když, kdyby, jestliže, -li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 Př.  Kdyby sis to ještě rozmyslel, zavolej mi.</a:t>
            </a:r>
          </a:p>
          <a:p>
            <a:r>
              <a:rPr lang="cs-CZ" sz="2400" dirty="0" smtClean="0">
                <a:latin typeface="Corbel" pitchFamily="34" charset="0"/>
              </a:rPr>
              <a:t>          Když mi vyhovíš, uděláš mi radost.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dirty="0" smtClean="0"/>
              <a:t>                                 </a:t>
            </a:r>
            <a:r>
              <a:rPr lang="cs-CZ" sz="2400" dirty="0" smtClean="0">
                <a:latin typeface="Corbel" pitchFamily="34" charset="0"/>
              </a:rPr>
              <a:t>-     </a:t>
            </a:r>
            <a:r>
              <a:rPr lang="cs-CZ" sz="2400" b="1" dirty="0" smtClean="0">
                <a:latin typeface="Corbel" pitchFamily="34" charset="0"/>
              </a:rPr>
              <a:t>přípustky</a:t>
            </a:r>
          </a:p>
          <a:p>
            <a:r>
              <a:rPr lang="cs-CZ" sz="2400" b="1" dirty="0" smtClean="0">
                <a:latin typeface="Corbel" pitchFamily="34" charset="0"/>
              </a:rPr>
              <a:t>                                  </a:t>
            </a:r>
            <a:r>
              <a:rPr lang="cs-CZ" sz="2400" dirty="0" smtClean="0">
                <a:latin typeface="Corbel" pitchFamily="34" charset="0"/>
              </a:rPr>
              <a:t>otázka: I přes jakou skutečnost?</a:t>
            </a:r>
          </a:p>
          <a:p>
            <a:r>
              <a:rPr lang="cs-CZ" sz="2400" b="1" dirty="0" smtClean="0">
                <a:latin typeface="Corbel" pitchFamily="34" charset="0"/>
              </a:rPr>
              <a:t>                                  </a:t>
            </a:r>
            <a:r>
              <a:rPr lang="cs-CZ" sz="2400" dirty="0" smtClean="0">
                <a:latin typeface="Corbel" pitchFamily="34" charset="0"/>
              </a:rPr>
              <a:t>spojovací výrazy: ač, přestože, i když, třebaže…</a:t>
            </a:r>
          </a:p>
          <a:p>
            <a:r>
              <a:rPr lang="cs-CZ" sz="2400" dirty="0" smtClean="0">
                <a:latin typeface="Corbel" pitchFamily="34" charset="0"/>
              </a:rPr>
              <a:t>  Př.  Přestože měl málo času, ochotně mi pomohl.</a:t>
            </a:r>
          </a:p>
          <a:p>
            <a:r>
              <a:rPr lang="cs-CZ" sz="2400" dirty="0" smtClean="0">
                <a:latin typeface="Corbel" pitchFamily="34" charset="0"/>
              </a:rPr>
              <a:t>          Já sám nejsem muzikant, i když mám hudbu </a:t>
            </a:r>
            <a:r>
              <a:rPr lang="cs-CZ" sz="2400" smtClean="0">
                <a:latin typeface="Corbel" pitchFamily="34" charset="0"/>
              </a:rPr>
              <a:t>velmi rád.</a:t>
            </a:r>
            <a:endParaRPr lang="cs-CZ" sz="2400" dirty="0" smtClean="0">
              <a:latin typeface="Corbel" pitchFamily="34" charset="0"/>
            </a:endParaRPr>
          </a:p>
          <a:p>
            <a:endParaRPr lang="cs-CZ" sz="2400" dirty="0" smtClean="0">
              <a:latin typeface="Corbel" pitchFamily="34" charset="0"/>
            </a:endParaRPr>
          </a:p>
          <a:p>
            <a:endParaRPr lang="cs-CZ" sz="2400" dirty="0" smtClean="0"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260648"/>
            <a:ext cx="8568952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rbel" pitchFamily="34" charset="0"/>
              </a:rPr>
              <a:t> </a:t>
            </a:r>
            <a:r>
              <a:rPr lang="cs-CZ" sz="2400" b="1" dirty="0" smtClean="0">
                <a:latin typeface="Corbel" pitchFamily="34" charset="0"/>
              </a:rPr>
              <a:t>Cvičení :</a:t>
            </a:r>
          </a:p>
          <a:p>
            <a:endParaRPr lang="cs-CZ" sz="2400" b="1" dirty="0" smtClean="0">
              <a:latin typeface="Corbel" pitchFamily="34" charset="0"/>
            </a:endParaRPr>
          </a:p>
          <a:p>
            <a:r>
              <a:rPr lang="cs-CZ" sz="2400" b="1" dirty="0" smtClean="0">
                <a:latin typeface="Corbel" pitchFamily="34" charset="0"/>
              </a:rPr>
              <a:t> </a:t>
            </a:r>
            <a:r>
              <a:rPr lang="cs-CZ" sz="2400" dirty="0" smtClean="0">
                <a:latin typeface="Corbel" pitchFamily="34" charset="0"/>
              </a:rPr>
              <a:t>1. Podtržený větný člen ve větě jednoduché nahraď příslušnou</a:t>
            </a:r>
          </a:p>
          <a:p>
            <a:r>
              <a:rPr lang="cs-CZ" sz="2400" dirty="0" smtClean="0">
                <a:latin typeface="Corbel" pitchFamily="34" charset="0"/>
              </a:rPr>
              <a:t>      vedlejší větou a utvoř tak podřadné souvětí.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     Řekla nám </a:t>
            </a:r>
            <a:r>
              <a:rPr lang="cs-CZ" sz="2400" u="sng" dirty="0" smtClean="0">
                <a:latin typeface="Corbel" pitchFamily="34" charset="0"/>
              </a:rPr>
              <a:t>o</a:t>
            </a:r>
            <a:r>
              <a:rPr lang="cs-CZ" sz="2400" dirty="0" smtClean="0">
                <a:latin typeface="Corbel" pitchFamily="34" charset="0"/>
              </a:rPr>
              <a:t> své brzké </a:t>
            </a:r>
            <a:r>
              <a:rPr lang="cs-CZ" sz="2400" u="sng" dirty="0" smtClean="0">
                <a:latin typeface="Corbel" pitchFamily="34" charset="0"/>
              </a:rPr>
              <a:t>návštěvě</a:t>
            </a:r>
            <a:r>
              <a:rPr lang="cs-CZ" sz="2400" dirty="0" smtClean="0">
                <a:latin typeface="Corbel" pitchFamily="34" charset="0"/>
              </a:rPr>
              <a:t>. </a:t>
            </a:r>
            <a:r>
              <a:rPr lang="cs-CZ" sz="2400" u="sng" dirty="0" smtClean="0">
                <a:latin typeface="Corbel" pitchFamily="34" charset="0"/>
              </a:rPr>
              <a:t>Bázlivec</a:t>
            </a:r>
            <a:r>
              <a:rPr lang="cs-CZ" sz="2400" dirty="0" smtClean="0">
                <a:latin typeface="Corbel" pitchFamily="34" charset="0"/>
              </a:rPr>
              <a:t> nesmí do lesa.</a:t>
            </a:r>
          </a:p>
          <a:p>
            <a:r>
              <a:rPr lang="cs-CZ" sz="2400" dirty="0" smtClean="0">
                <a:latin typeface="Corbel" pitchFamily="34" charset="0"/>
              </a:rPr>
              <a:t>      Znáte toho velmi </a:t>
            </a:r>
            <a:r>
              <a:rPr lang="cs-CZ" sz="2400" u="sng" dirty="0" smtClean="0">
                <a:latin typeface="Corbel" pitchFamily="34" charset="0"/>
              </a:rPr>
              <a:t>schopného</a:t>
            </a:r>
            <a:r>
              <a:rPr lang="cs-CZ" sz="2400" dirty="0" smtClean="0">
                <a:latin typeface="Corbel" pitchFamily="34" charset="0"/>
              </a:rPr>
              <a:t> studenta? Pozoroval kvetoucí </a:t>
            </a:r>
          </a:p>
          <a:p>
            <a:r>
              <a:rPr lang="cs-CZ" sz="2400" dirty="0" smtClean="0">
                <a:latin typeface="Corbel" pitchFamily="34" charset="0"/>
              </a:rPr>
              <a:t>      </a:t>
            </a:r>
            <a:r>
              <a:rPr lang="cs-CZ" sz="2400" u="sng" dirty="0" smtClean="0">
                <a:latin typeface="Corbel" pitchFamily="34" charset="0"/>
              </a:rPr>
              <a:t>stromy</a:t>
            </a:r>
            <a:r>
              <a:rPr lang="cs-CZ" sz="2400" dirty="0" smtClean="0">
                <a:latin typeface="Corbel" pitchFamily="34" charset="0"/>
              </a:rPr>
              <a:t>. </a:t>
            </a:r>
            <a:r>
              <a:rPr lang="cs-CZ" sz="2400" u="sng" dirty="0" smtClean="0">
                <a:latin typeface="Corbel" pitchFamily="34" charset="0"/>
              </a:rPr>
              <a:t>V zimě </a:t>
            </a:r>
            <a:r>
              <a:rPr lang="cs-CZ" sz="2400" dirty="0" smtClean="0">
                <a:latin typeface="Corbel" pitchFamily="34" charset="0"/>
              </a:rPr>
              <a:t>se zvěř ukládá k spánku. Učitel vešel do třídy</a:t>
            </a:r>
          </a:p>
          <a:p>
            <a:r>
              <a:rPr lang="cs-CZ" sz="2400" dirty="0" smtClean="0">
                <a:latin typeface="Corbel" pitchFamily="34" charset="0"/>
              </a:rPr>
              <a:t>      </a:t>
            </a:r>
            <a:r>
              <a:rPr lang="cs-CZ" sz="2400" u="sng" dirty="0" smtClean="0">
                <a:latin typeface="Corbel" pitchFamily="34" charset="0"/>
              </a:rPr>
              <a:t>se zazvoněním</a:t>
            </a:r>
            <a:r>
              <a:rPr lang="cs-CZ" sz="2400" dirty="0" smtClean="0">
                <a:latin typeface="Corbel" pitchFamily="34" charset="0"/>
              </a:rPr>
              <a:t>. Přišel </a:t>
            </a:r>
            <a:r>
              <a:rPr lang="cs-CZ" sz="2400" u="sng" dirty="0" smtClean="0">
                <a:latin typeface="Corbel" pitchFamily="34" charset="0"/>
              </a:rPr>
              <a:t>obdivovat</a:t>
            </a:r>
            <a:r>
              <a:rPr lang="cs-CZ" sz="2400" dirty="0" smtClean="0">
                <a:latin typeface="Corbel" pitchFamily="34" charset="0"/>
              </a:rPr>
              <a:t> nádheru muzejních exponátů.</a:t>
            </a:r>
          </a:p>
          <a:p>
            <a:r>
              <a:rPr lang="cs-CZ" sz="2400" dirty="0" smtClean="0">
                <a:latin typeface="Corbel" pitchFamily="34" charset="0"/>
              </a:rPr>
              <a:t>      Kouřil i </a:t>
            </a:r>
            <a:r>
              <a:rPr lang="cs-CZ" sz="2400" u="sng" dirty="0" smtClean="0">
                <a:latin typeface="Corbel" pitchFamily="34" charset="0"/>
              </a:rPr>
              <a:t>přes zákaz</a:t>
            </a:r>
            <a:r>
              <a:rPr lang="cs-CZ" sz="2400" dirty="0" smtClean="0">
                <a:latin typeface="Corbel" pitchFamily="34" charset="0"/>
              </a:rPr>
              <a:t>.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2. Nahraď vedlejší větu příslušným větným členem. V utvořené </a:t>
            </a:r>
          </a:p>
          <a:p>
            <a:r>
              <a:rPr lang="cs-CZ" sz="2400" dirty="0" smtClean="0">
                <a:latin typeface="Corbel" pitchFamily="34" charset="0"/>
              </a:rPr>
              <a:t>      větě podtrhni větný člen a urči jeho druh.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     Žák pozdravil svého učitele, jak se sluší. Jestli máš hlad, tak se </a:t>
            </a:r>
          </a:p>
          <a:p>
            <a:r>
              <a:rPr lang="cs-CZ" sz="2400" dirty="0" smtClean="0">
                <a:latin typeface="Corbel" pitchFamily="34" charset="0"/>
              </a:rPr>
              <a:t>      najez. Uvařili jsme si čaj, abychom se zahřáli. Dostal dopis, ve</a:t>
            </a:r>
          </a:p>
          <a:p>
            <a:r>
              <a:rPr lang="cs-CZ" sz="2400" dirty="0" smtClean="0">
                <a:latin typeface="Corbel" pitchFamily="34" charset="0"/>
              </a:rPr>
              <a:t>      kterém byl zván k návštěvě. Vím, že nic nevím.</a:t>
            </a:r>
            <a:endParaRPr lang="cs-CZ" sz="2400" dirty="0"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16632"/>
            <a:ext cx="8712968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</a:t>
            </a:r>
            <a:r>
              <a:rPr lang="cs-CZ" sz="2400" dirty="0" smtClean="0">
                <a:latin typeface="Corbel" pitchFamily="34" charset="0"/>
              </a:rPr>
              <a:t>Je nutné, aby ses řádně omluvil. Dostavil se úspěch, který nikdo </a:t>
            </a:r>
          </a:p>
          <a:p>
            <a:r>
              <a:rPr lang="cs-CZ" sz="2400" dirty="0" smtClean="0">
                <a:latin typeface="Corbel" pitchFamily="34" charset="0"/>
              </a:rPr>
              <a:t>       nečekal.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3.  Urči druh vedlejší věty.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      Milé vzpomínky, jež se mi vybavily, patřily mému dětství.</a:t>
            </a:r>
          </a:p>
          <a:p>
            <a:r>
              <a:rPr lang="cs-CZ" sz="2400" dirty="0" smtClean="0">
                <a:latin typeface="Corbel" pitchFamily="34" charset="0"/>
              </a:rPr>
              <a:t>       Chodím do školy, abych se vzdělával. Mám radost, protože</a:t>
            </a:r>
          </a:p>
          <a:p>
            <a:r>
              <a:rPr lang="cs-CZ" sz="2400" dirty="0" smtClean="0">
                <a:latin typeface="Corbel" pitchFamily="34" charset="0"/>
              </a:rPr>
              <a:t>        jsem měl ve škole úspěch.Vrátím-li se pozdě, nečekej na mě.</a:t>
            </a:r>
          </a:p>
          <a:p>
            <a:r>
              <a:rPr lang="cs-CZ" sz="2400" dirty="0" smtClean="0">
                <a:latin typeface="Corbel" pitchFamily="34" charset="0"/>
              </a:rPr>
              <a:t>        I když pršelo, šli jsme na výlet. Vůbec si nepovšiml, že tam</a:t>
            </a:r>
          </a:p>
          <a:p>
            <a:r>
              <a:rPr lang="cs-CZ" sz="2400" dirty="0" smtClean="0">
                <a:latin typeface="Corbel" pitchFamily="34" charset="0"/>
              </a:rPr>
              <a:t>        zůstal stát zcela sám. Ačkoli mě bolely zuby, šla jsem do školy.</a:t>
            </a:r>
          </a:p>
          <a:p>
            <a:r>
              <a:rPr lang="cs-CZ" sz="2400" dirty="0" smtClean="0">
                <a:latin typeface="Corbel" pitchFamily="34" charset="0"/>
              </a:rPr>
              <a:t>        Váš zájem, který o mne projevujete, mě velice potěšil.  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4.  Urči typ souvětí a druhy vedlejších vět.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      Až přijde, řekne nám, kde byl a co tam dělal. Všichni víme,</a:t>
            </a:r>
          </a:p>
          <a:p>
            <a:r>
              <a:rPr lang="cs-CZ" sz="2400" dirty="0" smtClean="0">
                <a:latin typeface="Corbel" pitchFamily="34" charset="0"/>
              </a:rPr>
              <a:t>       že musíme poctivě pracovat, abychom se měli lépe. Žádný </a:t>
            </a:r>
          </a:p>
          <a:p>
            <a:r>
              <a:rPr lang="cs-CZ" sz="2400" dirty="0" smtClean="0">
                <a:latin typeface="Corbel" pitchFamily="34" charset="0"/>
              </a:rPr>
              <a:t>       člověk není takový hlupák, aby nedošel úspěchu alespoň</a:t>
            </a:r>
          </a:p>
          <a:p>
            <a:r>
              <a:rPr lang="cs-CZ" sz="2400" dirty="0" smtClean="0">
                <a:latin typeface="Corbel" pitchFamily="34" charset="0"/>
              </a:rPr>
              <a:t>       v jedné věci, je-li v ní vytrvalý.</a:t>
            </a:r>
          </a:p>
          <a:p>
            <a:r>
              <a:rPr lang="cs-CZ" sz="2400" dirty="0" smtClean="0">
                <a:latin typeface="Corbel" pitchFamily="34" charset="0"/>
              </a:rPr>
              <a:t>         </a:t>
            </a:r>
          </a:p>
          <a:p>
            <a:r>
              <a:rPr lang="cs-CZ" sz="2400" dirty="0" smtClean="0">
                <a:latin typeface="Corbel" pitchFamily="34" charset="0"/>
              </a:rPr>
              <a:t>         </a:t>
            </a:r>
            <a:endParaRPr lang="cs-CZ" sz="2400" dirty="0"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silenzine.com/wp-content/uploads/2013/03/the-big-bang-theory-dec-20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985124"/>
            <a:ext cx="8809312" cy="587287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9512" y="332656"/>
            <a:ext cx="8964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rbel" pitchFamily="34" charset="0"/>
              </a:rPr>
              <a:t>5. Vymysli alespoň tři vlastní souvětí a proveď jejich rozbor.Využij foto. 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332656"/>
            <a:ext cx="8712968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rbel" pitchFamily="34" charset="0"/>
              </a:rPr>
              <a:t> </a:t>
            </a:r>
            <a:r>
              <a:rPr lang="cs-CZ" sz="2400" b="1" dirty="0" smtClean="0">
                <a:latin typeface="Corbel" pitchFamily="34" charset="0"/>
              </a:rPr>
              <a:t>Klíč ke cvičením :</a:t>
            </a:r>
          </a:p>
          <a:p>
            <a:endParaRPr lang="cs-CZ" sz="2400" b="1" dirty="0" smtClean="0">
              <a:latin typeface="Corbel" pitchFamily="34" charset="0"/>
            </a:endParaRPr>
          </a:p>
          <a:p>
            <a:r>
              <a:rPr lang="cs-CZ" sz="2400" b="1" dirty="0" smtClean="0">
                <a:latin typeface="Corbel" pitchFamily="34" charset="0"/>
              </a:rPr>
              <a:t> </a:t>
            </a:r>
            <a:r>
              <a:rPr lang="cs-CZ" sz="2400" dirty="0" smtClean="0">
                <a:latin typeface="Corbel" pitchFamily="34" charset="0"/>
              </a:rPr>
              <a:t>1. …, že nás brzy navštíví (VV PT). Kdo se bojí,… (VV Pod.). …, který</a:t>
            </a:r>
          </a:p>
          <a:p>
            <a:r>
              <a:rPr lang="cs-CZ" sz="2400" b="1" dirty="0" smtClean="0">
                <a:latin typeface="Corbel" pitchFamily="34" charset="0"/>
              </a:rPr>
              <a:t>     </a:t>
            </a:r>
            <a:r>
              <a:rPr lang="cs-CZ" sz="2400" dirty="0" smtClean="0">
                <a:latin typeface="Corbel" pitchFamily="34" charset="0"/>
              </a:rPr>
              <a:t>je velmi schopný (VV PK). …, jak kvetou stromy (VV PT). …, když</a:t>
            </a:r>
          </a:p>
          <a:p>
            <a:r>
              <a:rPr lang="cs-CZ" sz="2400" dirty="0" smtClean="0">
                <a:latin typeface="Corbel" pitchFamily="34" charset="0"/>
              </a:rPr>
              <a:t>     nastává zima (VV </a:t>
            </a:r>
            <a:r>
              <a:rPr lang="cs-CZ" sz="2400" dirty="0" err="1" smtClean="0">
                <a:latin typeface="Corbel" pitchFamily="34" charset="0"/>
              </a:rPr>
              <a:t>Pč</a:t>
            </a:r>
            <a:r>
              <a:rPr lang="cs-CZ" sz="2400" dirty="0" smtClean="0">
                <a:latin typeface="Corbel" pitchFamily="34" charset="0"/>
              </a:rPr>
              <a:t>). …, když zazvonilo (VV </a:t>
            </a:r>
            <a:r>
              <a:rPr lang="cs-CZ" sz="2400" dirty="0" err="1" smtClean="0">
                <a:latin typeface="Corbel" pitchFamily="34" charset="0"/>
              </a:rPr>
              <a:t>Pč</a:t>
            </a:r>
            <a:r>
              <a:rPr lang="cs-CZ" sz="2400" dirty="0" smtClean="0">
                <a:latin typeface="Corbel" pitchFamily="34" charset="0"/>
              </a:rPr>
              <a:t>). …, aby </a:t>
            </a:r>
            <a:r>
              <a:rPr lang="cs-CZ" sz="2400" dirty="0" err="1" smtClean="0">
                <a:latin typeface="Corbel" pitchFamily="34" charset="0"/>
              </a:rPr>
              <a:t>obdivo</a:t>
            </a:r>
            <a:r>
              <a:rPr lang="cs-CZ" sz="2400" dirty="0" smtClean="0">
                <a:latin typeface="Corbel" pitchFamily="34" charset="0"/>
              </a:rPr>
              <a:t>-</a:t>
            </a:r>
          </a:p>
          <a:p>
            <a:r>
              <a:rPr lang="cs-CZ" sz="2400" dirty="0" smtClean="0">
                <a:latin typeface="Corbel" pitchFamily="34" charset="0"/>
              </a:rPr>
              <a:t>     val nádheru muzejních exponátů (VV </a:t>
            </a:r>
            <a:r>
              <a:rPr lang="cs-CZ" sz="2400" dirty="0" err="1" smtClean="0">
                <a:latin typeface="Corbel" pitchFamily="34" charset="0"/>
              </a:rPr>
              <a:t>Púč</a:t>
            </a:r>
            <a:r>
              <a:rPr lang="cs-CZ" sz="2400" dirty="0" smtClean="0">
                <a:latin typeface="Corbel" pitchFamily="34" charset="0"/>
              </a:rPr>
              <a:t>). …, i když to bylo </a:t>
            </a:r>
          </a:p>
          <a:p>
            <a:r>
              <a:rPr lang="cs-CZ" sz="2400" dirty="0" smtClean="0">
                <a:latin typeface="Corbel" pitchFamily="34" charset="0"/>
              </a:rPr>
              <a:t>     zakázáno (VV </a:t>
            </a:r>
            <a:r>
              <a:rPr lang="cs-CZ" sz="2400" dirty="0" err="1" smtClean="0">
                <a:latin typeface="Corbel" pitchFamily="34" charset="0"/>
              </a:rPr>
              <a:t>Ppříp</a:t>
            </a:r>
            <a:r>
              <a:rPr lang="cs-CZ" sz="2400" dirty="0" smtClean="0">
                <a:latin typeface="Corbel" pitchFamily="34" charset="0"/>
              </a:rPr>
              <a:t>).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2. Žák </a:t>
            </a:r>
            <a:r>
              <a:rPr lang="cs-CZ" sz="2400" u="sng" dirty="0" smtClean="0">
                <a:latin typeface="Corbel" pitchFamily="34" charset="0"/>
              </a:rPr>
              <a:t>slušně</a:t>
            </a:r>
            <a:r>
              <a:rPr lang="cs-CZ" sz="2400" dirty="0" smtClean="0">
                <a:latin typeface="Corbel" pitchFamily="34" charset="0"/>
              </a:rPr>
              <a:t> (PUZ) pozdravil svého učitele. </a:t>
            </a:r>
            <a:r>
              <a:rPr lang="cs-CZ" sz="2400" u="sng" dirty="0" smtClean="0">
                <a:latin typeface="Corbel" pitchFamily="34" charset="0"/>
              </a:rPr>
              <a:t>V případě hladu </a:t>
            </a:r>
            <a:r>
              <a:rPr lang="cs-CZ" sz="2400" dirty="0" smtClean="0">
                <a:latin typeface="Corbel" pitchFamily="34" charset="0"/>
              </a:rPr>
              <a:t>(PU</a:t>
            </a:r>
          </a:p>
          <a:p>
            <a:r>
              <a:rPr lang="cs-CZ" sz="2400" dirty="0" smtClean="0">
                <a:latin typeface="Corbel" pitchFamily="34" charset="0"/>
              </a:rPr>
              <a:t>      </a:t>
            </a:r>
            <a:r>
              <a:rPr lang="cs-CZ" sz="2400" dirty="0" err="1" smtClean="0">
                <a:latin typeface="Corbel" pitchFamily="34" charset="0"/>
              </a:rPr>
              <a:t>podm</a:t>
            </a:r>
            <a:r>
              <a:rPr lang="cs-CZ" sz="2400" dirty="0" smtClean="0">
                <a:latin typeface="Corbel" pitchFamily="34" charset="0"/>
              </a:rPr>
              <a:t>.) se najez. Uvařili jsme si čaj </a:t>
            </a:r>
            <a:r>
              <a:rPr lang="cs-CZ" sz="2400" u="sng" dirty="0" smtClean="0">
                <a:latin typeface="Corbel" pitchFamily="34" charset="0"/>
              </a:rPr>
              <a:t>pro zahřátí </a:t>
            </a:r>
            <a:r>
              <a:rPr lang="cs-CZ" sz="2400" dirty="0" smtClean="0">
                <a:latin typeface="Corbel" pitchFamily="34" charset="0"/>
              </a:rPr>
              <a:t>(</a:t>
            </a:r>
            <a:r>
              <a:rPr lang="cs-CZ" sz="2400" dirty="0" err="1" smtClean="0">
                <a:latin typeface="Corbel" pitchFamily="34" charset="0"/>
              </a:rPr>
              <a:t>PUúč</a:t>
            </a:r>
            <a:r>
              <a:rPr lang="cs-CZ" sz="2400" dirty="0" smtClean="0">
                <a:latin typeface="Corbel" pitchFamily="34" charset="0"/>
              </a:rPr>
              <a:t>.). Dostal</a:t>
            </a:r>
          </a:p>
          <a:p>
            <a:r>
              <a:rPr lang="cs-CZ" sz="2400" dirty="0" smtClean="0">
                <a:latin typeface="Corbel" pitchFamily="34" charset="0"/>
              </a:rPr>
              <a:t>      </a:t>
            </a:r>
            <a:r>
              <a:rPr lang="cs-CZ" sz="2400" u="sng" dirty="0" smtClean="0">
                <a:latin typeface="Corbel" pitchFamily="34" charset="0"/>
              </a:rPr>
              <a:t>zvací</a:t>
            </a:r>
            <a:r>
              <a:rPr lang="cs-CZ" sz="2400" dirty="0" smtClean="0">
                <a:latin typeface="Corbel" pitchFamily="34" charset="0"/>
              </a:rPr>
              <a:t> (</a:t>
            </a:r>
            <a:r>
              <a:rPr lang="cs-CZ" sz="2400" dirty="0" err="1" smtClean="0">
                <a:latin typeface="Corbel" pitchFamily="34" charset="0"/>
              </a:rPr>
              <a:t>PKs</a:t>
            </a:r>
            <a:r>
              <a:rPr lang="cs-CZ" sz="2400" dirty="0" smtClean="0">
                <a:latin typeface="Corbel" pitchFamily="34" charset="0"/>
              </a:rPr>
              <a:t>) dopis k návštěvě. Vím o své </a:t>
            </a:r>
            <a:r>
              <a:rPr lang="cs-CZ" sz="2400" u="sng" dirty="0" smtClean="0">
                <a:latin typeface="Corbel" pitchFamily="34" charset="0"/>
              </a:rPr>
              <a:t>nevědomosti</a:t>
            </a:r>
            <a:r>
              <a:rPr lang="cs-CZ" sz="2400" dirty="0" smtClean="0">
                <a:latin typeface="Corbel" pitchFamily="34" charset="0"/>
              </a:rPr>
              <a:t> (PT). Je</a:t>
            </a:r>
          </a:p>
          <a:p>
            <a:r>
              <a:rPr lang="cs-CZ" sz="2400" dirty="0" smtClean="0">
                <a:latin typeface="Corbel" pitchFamily="34" charset="0"/>
              </a:rPr>
              <a:t>      nutné řádně </a:t>
            </a:r>
            <a:r>
              <a:rPr lang="cs-CZ" sz="2400" u="sng" dirty="0" smtClean="0">
                <a:latin typeface="Corbel" pitchFamily="34" charset="0"/>
              </a:rPr>
              <a:t>se omluvit </a:t>
            </a:r>
            <a:r>
              <a:rPr lang="cs-CZ" sz="2400" dirty="0" smtClean="0">
                <a:latin typeface="Corbel" pitchFamily="34" charset="0"/>
              </a:rPr>
              <a:t>(PO).Dostavil se </a:t>
            </a:r>
            <a:r>
              <a:rPr lang="cs-CZ" sz="2400" u="sng" dirty="0" smtClean="0">
                <a:latin typeface="Corbel" pitchFamily="34" charset="0"/>
              </a:rPr>
              <a:t>nečekaný</a:t>
            </a:r>
            <a:r>
              <a:rPr lang="cs-CZ" sz="2400" dirty="0" smtClean="0">
                <a:latin typeface="Corbel" pitchFamily="34" charset="0"/>
              </a:rPr>
              <a:t> (</a:t>
            </a:r>
            <a:r>
              <a:rPr lang="cs-CZ" sz="2400" dirty="0" err="1" smtClean="0">
                <a:latin typeface="Corbel" pitchFamily="34" charset="0"/>
              </a:rPr>
              <a:t>PKs</a:t>
            </a:r>
            <a:r>
              <a:rPr lang="cs-CZ" sz="2400" dirty="0" smtClean="0">
                <a:latin typeface="Corbel" pitchFamily="34" charset="0"/>
              </a:rPr>
              <a:t>) úspěch. 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3. …, jež se mi vybavily (přívlastková),…</a:t>
            </a:r>
          </a:p>
          <a:p>
            <a:r>
              <a:rPr lang="cs-CZ" sz="2400" dirty="0" smtClean="0">
                <a:latin typeface="Corbel" pitchFamily="34" charset="0"/>
              </a:rPr>
              <a:t>      …, abych se vzdělával (příslovečná účelová).</a:t>
            </a:r>
          </a:p>
          <a:p>
            <a:r>
              <a:rPr lang="cs-CZ" sz="2400" dirty="0" smtClean="0">
                <a:latin typeface="Corbel" pitchFamily="34" charset="0"/>
              </a:rPr>
              <a:t>      …, protože jsem měl ve škole úspěch (příslovečná příčinná).</a:t>
            </a:r>
          </a:p>
          <a:p>
            <a:r>
              <a:rPr lang="cs-CZ" sz="2400" dirty="0" smtClean="0">
                <a:latin typeface="Corbel" pitchFamily="34" charset="0"/>
              </a:rPr>
              <a:t>      Vrátím-li se pozdě (příslovečná podmínková), …</a:t>
            </a:r>
          </a:p>
          <a:p>
            <a:r>
              <a:rPr lang="cs-CZ" sz="2400" dirty="0" smtClean="0">
                <a:latin typeface="Corbel" pitchFamily="34" charset="0"/>
              </a:rPr>
              <a:t>      </a:t>
            </a:r>
          </a:p>
          <a:p>
            <a:r>
              <a:rPr lang="cs-CZ" sz="2400" dirty="0" smtClean="0">
                <a:latin typeface="Corbel" pitchFamily="34" charset="0"/>
              </a:rPr>
              <a:t>      </a:t>
            </a:r>
            <a:endParaRPr lang="cs-CZ" sz="2400" dirty="0"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260648"/>
            <a:ext cx="864096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</a:t>
            </a:r>
            <a:r>
              <a:rPr lang="cs-CZ" sz="2400" dirty="0" smtClean="0">
                <a:latin typeface="Corbel" pitchFamily="34" charset="0"/>
              </a:rPr>
              <a:t>I když pršelo ( příslovečná přípustková), …</a:t>
            </a:r>
          </a:p>
          <a:p>
            <a:r>
              <a:rPr lang="cs-CZ" sz="2400" dirty="0" smtClean="0">
                <a:latin typeface="Corbel" pitchFamily="34" charset="0"/>
              </a:rPr>
              <a:t>       …, že tam zůstal stát zcela sám (předmětná).</a:t>
            </a:r>
          </a:p>
          <a:p>
            <a:r>
              <a:rPr lang="cs-CZ" sz="2400" dirty="0" smtClean="0">
                <a:latin typeface="Corbel" pitchFamily="34" charset="0"/>
              </a:rPr>
              <a:t>       Ačkoli mě bolely zuby (příslovečná přípustková), …</a:t>
            </a:r>
          </a:p>
          <a:p>
            <a:r>
              <a:rPr lang="cs-CZ" sz="2400" dirty="0" smtClean="0">
                <a:latin typeface="Corbel" pitchFamily="34" charset="0"/>
              </a:rPr>
              <a:t>       …, který o mne projevujete(přívlastková), …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4.  Až přijde (1.VV </a:t>
            </a:r>
            <a:r>
              <a:rPr lang="cs-CZ" sz="2400" dirty="0" err="1" smtClean="0">
                <a:latin typeface="Corbel" pitchFamily="34" charset="0"/>
              </a:rPr>
              <a:t>Pč</a:t>
            </a:r>
            <a:r>
              <a:rPr lang="cs-CZ" sz="2400" dirty="0" smtClean="0">
                <a:latin typeface="Corbel" pitchFamily="34" charset="0"/>
              </a:rPr>
              <a:t>), řekne nám (2.HV), kde byl (3.VV PT) a co</a:t>
            </a:r>
          </a:p>
          <a:p>
            <a:r>
              <a:rPr lang="cs-CZ" sz="2400" dirty="0" smtClean="0">
                <a:latin typeface="Corbel" pitchFamily="34" charset="0"/>
              </a:rPr>
              <a:t>      tam dělal (4.VV PT). =  souvětí podřadné</a:t>
            </a:r>
          </a:p>
          <a:p>
            <a:r>
              <a:rPr lang="cs-CZ" sz="2400" dirty="0" smtClean="0">
                <a:latin typeface="Corbel" pitchFamily="34" charset="0"/>
              </a:rPr>
              <a:t>       Všichni víme (1.HV), že musíme poctivě pracovat (2.VV PT),</a:t>
            </a:r>
          </a:p>
          <a:p>
            <a:r>
              <a:rPr lang="cs-CZ" sz="2400" dirty="0" smtClean="0">
                <a:latin typeface="Corbel" pitchFamily="34" charset="0"/>
              </a:rPr>
              <a:t>       abychom se měli lépe (3.VV </a:t>
            </a:r>
            <a:r>
              <a:rPr lang="cs-CZ" sz="2400" dirty="0" err="1" smtClean="0">
                <a:latin typeface="Corbel" pitchFamily="34" charset="0"/>
              </a:rPr>
              <a:t>Ppříč</a:t>
            </a:r>
            <a:r>
              <a:rPr lang="cs-CZ" sz="2400" dirty="0" smtClean="0">
                <a:latin typeface="Corbel" pitchFamily="34" charset="0"/>
              </a:rPr>
              <a:t>.).  =  souvětí podřadné</a:t>
            </a:r>
          </a:p>
          <a:p>
            <a:r>
              <a:rPr lang="cs-CZ" sz="2400" dirty="0" smtClean="0">
                <a:latin typeface="Corbel" pitchFamily="34" charset="0"/>
              </a:rPr>
              <a:t>       Žádný člověk není takový hlupák (1.HV), aby nedošel úspěchu</a:t>
            </a:r>
          </a:p>
          <a:p>
            <a:r>
              <a:rPr lang="cs-CZ" sz="2400" dirty="0" smtClean="0">
                <a:latin typeface="Corbel" pitchFamily="34" charset="0"/>
              </a:rPr>
              <a:t>       alespoň v jedné věci (2.VV PK), je-li v ní vytrvalý (3.VV </a:t>
            </a:r>
            <a:r>
              <a:rPr lang="cs-CZ" sz="2400" dirty="0" err="1" smtClean="0">
                <a:latin typeface="Corbel" pitchFamily="34" charset="0"/>
              </a:rPr>
              <a:t>Ppodm</a:t>
            </a:r>
            <a:r>
              <a:rPr lang="cs-CZ" sz="2400" dirty="0" smtClean="0">
                <a:latin typeface="Corbel" pitchFamily="34" charset="0"/>
              </a:rPr>
              <a:t>.).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5.  </a:t>
            </a:r>
            <a:r>
              <a:rPr lang="cs-CZ" sz="2400" smtClean="0">
                <a:latin typeface="Corbel" pitchFamily="34" charset="0"/>
              </a:rPr>
              <a:t>Individuální řešení</a:t>
            </a:r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      </a:t>
            </a:r>
          </a:p>
          <a:p>
            <a:r>
              <a:rPr lang="cs-CZ" sz="2400" dirty="0" smtClean="0">
                <a:latin typeface="Corbel" pitchFamily="34" charset="0"/>
              </a:rPr>
              <a:t>        </a:t>
            </a:r>
            <a:endParaRPr lang="cs-CZ" sz="2400" dirty="0"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260648"/>
            <a:ext cx="9036496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rbel" pitchFamily="34" charset="0"/>
              </a:rPr>
              <a:t>     Souvětí souřadné </a:t>
            </a:r>
            <a:r>
              <a:rPr lang="cs-CZ" sz="2400" dirty="0" smtClean="0">
                <a:latin typeface="Corbel" pitchFamily="34" charset="0"/>
              </a:rPr>
              <a:t>-  </a:t>
            </a:r>
            <a:r>
              <a:rPr lang="cs-CZ" sz="2400" b="1" dirty="0" smtClean="0">
                <a:latin typeface="Corbel" pitchFamily="34" charset="0"/>
              </a:rPr>
              <a:t>vztahy mezi větami v souvětí</a:t>
            </a:r>
          </a:p>
          <a:p>
            <a:endParaRPr lang="cs-CZ" sz="2400" b="1" dirty="0" smtClean="0">
              <a:latin typeface="Corbel" pitchFamily="34" charset="0"/>
            </a:endParaRPr>
          </a:p>
          <a:p>
            <a:r>
              <a:rPr lang="cs-CZ" sz="2400" b="1" dirty="0" smtClean="0">
                <a:latin typeface="Corbel" pitchFamily="34" charset="0"/>
              </a:rPr>
              <a:t>    </a:t>
            </a:r>
            <a:r>
              <a:rPr lang="cs-CZ" sz="2400" dirty="0" smtClean="0">
                <a:latin typeface="Corbel" pitchFamily="34" charset="0"/>
              </a:rPr>
              <a:t>a)  </a:t>
            </a:r>
            <a:r>
              <a:rPr lang="cs-CZ" sz="2400" b="1" dirty="0" smtClean="0">
                <a:solidFill>
                  <a:srgbClr val="00B050"/>
                </a:solidFill>
                <a:latin typeface="Corbel" pitchFamily="34" charset="0"/>
              </a:rPr>
              <a:t>slučovací  </a:t>
            </a:r>
            <a:r>
              <a:rPr lang="cs-CZ" sz="2400" dirty="0" smtClean="0">
                <a:latin typeface="Corbel" pitchFamily="34" charset="0"/>
              </a:rPr>
              <a:t>-  věty jsou významově rovnocenné</a:t>
            </a:r>
          </a:p>
          <a:p>
            <a:r>
              <a:rPr lang="cs-CZ" sz="2400" dirty="0" smtClean="0">
                <a:latin typeface="Corbel" pitchFamily="34" charset="0"/>
              </a:rPr>
              <a:t>                                    spojky: a, i, ani, nebo, také, též, potom,jak-tak …</a:t>
            </a:r>
          </a:p>
          <a:p>
            <a:r>
              <a:rPr lang="cs-CZ" sz="2400" dirty="0" smtClean="0">
                <a:latin typeface="Corbel" pitchFamily="34" charset="0"/>
              </a:rPr>
              <a:t>                                    </a:t>
            </a:r>
          </a:p>
          <a:p>
            <a:r>
              <a:rPr lang="cs-CZ" sz="2400" dirty="0" smtClean="0">
                <a:latin typeface="Corbel" pitchFamily="34" charset="0"/>
              </a:rPr>
              <a:t>          Př. Ani lísteček se nehnul, ani hlásek se neozval.</a:t>
            </a:r>
          </a:p>
          <a:p>
            <a:r>
              <a:rPr lang="cs-CZ" sz="2400" dirty="0" smtClean="0">
                <a:latin typeface="Corbel" pitchFamily="34" charset="0"/>
              </a:rPr>
              <a:t>                 Ukončil studium maturitou a dal se zapsat na medicínu.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   b)  </a:t>
            </a:r>
            <a:r>
              <a:rPr lang="cs-CZ" sz="2400" b="1" dirty="0" smtClean="0">
                <a:solidFill>
                  <a:srgbClr val="00B050"/>
                </a:solidFill>
                <a:latin typeface="Corbel" pitchFamily="34" charset="0"/>
              </a:rPr>
              <a:t>stupňovací </a:t>
            </a:r>
            <a:r>
              <a:rPr lang="cs-CZ" sz="2400" dirty="0" smtClean="0">
                <a:latin typeface="Corbel" pitchFamily="34" charset="0"/>
              </a:rPr>
              <a:t> -  druhá věta je významově závažnější, stupňuje </a:t>
            </a:r>
          </a:p>
          <a:p>
            <a:r>
              <a:rPr lang="cs-CZ" sz="2400" b="1" dirty="0" smtClean="0">
                <a:solidFill>
                  <a:srgbClr val="00B050"/>
                </a:solidFill>
                <a:latin typeface="Corbel" pitchFamily="34" charset="0"/>
              </a:rPr>
              <a:t>                                      </a:t>
            </a:r>
            <a:r>
              <a:rPr lang="cs-CZ" sz="2400" dirty="0" smtClean="0">
                <a:latin typeface="Corbel" pitchFamily="34" charset="0"/>
              </a:rPr>
              <a:t>obsah první věty</a:t>
            </a:r>
          </a:p>
          <a:p>
            <a:r>
              <a:rPr lang="cs-CZ" sz="2400" dirty="0" smtClean="0">
                <a:latin typeface="Corbel" pitchFamily="34" charset="0"/>
              </a:rPr>
              <a:t>                                        spojky: ba i, ano i, nejen-ale, dokonce i, a navíc…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         Př. Přestalo pršet, dokonce i slunce se objevilo.</a:t>
            </a:r>
          </a:p>
          <a:p>
            <a:r>
              <a:rPr lang="cs-CZ" sz="2400" dirty="0" smtClean="0">
                <a:latin typeface="Corbel" pitchFamily="34" charset="0"/>
              </a:rPr>
              <a:t>                 Lyžování je nejen zdravý sport, ale má vliv i na naše</a:t>
            </a:r>
          </a:p>
          <a:p>
            <a:r>
              <a:rPr lang="cs-CZ" sz="2400" dirty="0" smtClean="0">
                <a:latin typeface="Corbel" pitchFamily="34" charset="0"/>
              </a:rPr>
              <a:t>                 duševní schopnosti. </a:t>
            </a:r>
          </a:p>
          <a:p>
            <a:endParaRPr lang="cs-CZ" sz="2400" b="1" dirty="0" smtClean="0">
              <a:solidFill>
                <a:srgbClr val="FF0000"/>
              </a:solidFill>
              <a:latin typeface="Corbel" pitchFamily="34" charset="0"/>
            </a:endParaRPr>
          </a:p>
          <a:p>
            <a:endParaRPr lang="cs-CZ" sz="3200" b="1" dirty="0">
              <a:solidFill>
                <a:srgbClr val="FF0000"/>
              </a:solidFill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260648"/>
            <a:ext cx="8856984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rbel" pitchFamily="34" charset="0"/>
              </a:rPr>
              <a:t>   c)   </a:t>
            </a:r>
            <a:r>
              <a:rPr lang="cs-CZ" sz="2400" b="1" dirty="0" smtClean="0">
                <a:solidFill>
                  <a:srgbClr val="00B050"/>
                </a:solidFill>
                <a:latin typeface="Corbel" pitchFamily="34" charset="0"/>
              </a:rPr>
              <a:t>odporovací  </a:t>
            </a:r>
            <a:r>
              <a:rPr lang="cs-CZ" sz="2400" dirty="0" smtClean="0">
                <a:latin typeface="Corbel" pitchFamily="34" charset="0"/>
              </a:rPr>
              <a:t>-    druhá věta odporuje větě první nebo nějak</a:t>
            </a:r>
          </a:p>
          <a:p>
            <a:r>
              <a:rPr lang="cs-CZ" sz="2400" b="1" dirty="0" smtClean="0">
                <a:solidFill>
                  <a:srgbClr val="00B050"/>
                </a:solidFill>
                <a:latin typeface="Corbel" pitchFamily="34" charset="0"/>
              </a:rPr>
              <a:t>                                        </a:t>
            </a:r>
            <a:r>
              <a:rPr lang="cs-CZ" sz="2400" dirty="0" smtClean="0">
                <a:latin typeface="Corbel" pitchFamily="34" charset="0"/>
              </a:rPr>
              <a:t>omezuje její platnost</a:t>
            </a:r>
          </a:p>
          <a:p>
            <a:r>
              <a:rPr lang="cs-CZ" sz="2400" dirty="0" smtClean="0">
                <a:latin typeface="Corbel" pitchFamily="34" charset="0"/>
              </a:rPr>
              <a:t>                                          spojky: ale, avšak,však, jenže, nýbrž, a přece, </a:t>
            </a:r>
          </a:p>
          <a:p>
            <a:r>
              <a:rPr lang="cs-CZ" sz="2400" dirty="0" smtClean="0">
                <a:latin typeface="Corbel" pitchFamily="34" charset="0"/>
              </a:rPr>
              <a:t>                                                          sice-ale, zato, nicméně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        Př.  Mám horečku, ale cítím se dobře.</a:t>
            </a:r>
          </a:p>
          <a:p>
            <a:r>
              <a:rPr lang="cs-CZ" sz="2400" dirty="0" smtClean="0">
                <a:latin typeface="Corbel" pitchFamily="34" charset="0"/>
              </a:rPr>
              <a:t>                 Naslouchal sice pozorně, nic se však neozvalo.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  d)   </a:t>
            </a:r>
            <a:r>
              <a:rPr lang="cs-CZ" sz="2400" b="1" dirty="0" smtClean="0">
                <a:solidFill>
                  <a:srgbClr val="00B050"/>
                </a:solidFill>
                <a:latin typeface="Corbel" pitchFamily="34" charset="0"/>
              </a:rPr>
              <a:t>vylučovací</a:t>
            </a:r>
            <a:r>
              <a:rPr lang="cs-CZ" sz="2400" dirty="0" smtClean="0">
                <a:latin typeface="Corbel" pitchFamily="34" charset="0"/>
              </a:rPr>
              <a:t>    -   jedna věta vylučuje platnost věty druhé</a:t>
            </a:r>
          </a:p>
          <a:p>
            <a:r>
              <a:rPr lang="cs-CZ" sz="2400" dirty="0" smtClean="0">
                <a:latin typeface="Corbel" pitchFamily="34" charset="0"/>
              </a:rPr>
              <a:t>                                         (platí-li jedna věta, neplatí druhá)</a:t>
            </a:r>
          </a:p>
          <a:p>
            <a:r>
              <a:rPr lang="cs-CZ" sz="2400" dirty="0" smtClean="0">
                <a:latin typeface="Corbel" pitchFamily="34" charset="0"/>
              </a:rPr>
              <a:t>                                         spojky: nebo, anebo, buď-anebo, či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         Př.  Buď jsem to někde viděl, nebo si to představuji.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  e)   </a:t>
            </a:r>
            <a:r>
              <a:rPr lang="cs-CZ" sz="2400" b="1" dirty="0" smtClean="0">
                <a:solidFill>
                  <a:srgbClr val="00B050"/>
                </a:solidFill>
                <a:latin typeface="Corbel" pitchFamily="34" charset="0"/>
              </a:rPr>
              <a:t>příčinný </a:t>
            </a:r>
            <a:r>
              <a:rPr lang="cs-CZ" sz="2400" dirty="0" smtClean="0">
                <a:latin typeface="Corbel" pitchFamily="34" charset="0"/>
              </a:rPr>
              <a:t>   -        druhá věta hlavní vyjadřuje příčinu děje první</a:t>
            </a:r>
          </a:p>
          <a:p>
            <a:r>
              <a:rPr lang="cs-CZ" sz="2400" dirty="0" smtClean="0">
                <a:latin typeface="Corbel" pitchFamily="34" charset="0"/>
              </a:rPr>
              <a:t>                                          věty hlavní </a:t>
            </a:r>
          </a:p>
          <a:p>
            <a:r>
              <a:rPr lang="cs-CZ" sz="2400" dirty="0" smtClean="0">
                <a:latin typeface="Corbel" pitchFamily="34" charset="0"/>
              </a:rPr>
              <a:t>                                          spojky: neboť, vždyť, totiž</a:t>
            </a:r>
          </a:p>
          <a:p>
            <a:r>
              <a:rPr lang="cs-CZ" sz="2400" dirty="0" smtClean="0">
                <a:latin typeface="Corbel" pitchFamily="34" charset="0"/>
              </a:rPr>
              <a:t>                                         </a:t>
            </a:r>
          </a:p>
          <a:p>
            <a:r>
              <a:rPr lang="cs-CZ" sz="2400" dirty="0" smtClean="0">
                <a:latin typeface="Corbel" pitchFamily="34" charset="0"/>
              </a:rPr>
              <a:t>                                          </a:t>
            </a:r>
            <a:endParaRPr lang="cs-CZ" sz="2400" dirty="0"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476672"/>
            <a:ext cx="87129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rbel" pitchFamily="34" charset="0"/>
              </a:rPr>
              <a:t>      Př.  Je to čestný člověk, vždyť nikdy nepodvádí.</a:t>
            </a:r>
          </a:p>
          <a:p>
            <a:r>
              <a:rPr lang="cs-CZ" sz="2400" dirty="0" smtClean="0">
                <a:latin typeface="Corbel" pitchFamily="34" charset="0"/>
              </a:rPr>
              <a:t>             Rybí maso musíme sníst včas, neboť se rychle kazí.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f)  </a:t>
            </a:r>
            <a:r>
              <a:rPr lang="cs-CZ" sz="2400" b="1" dirty="0" smtClean="0">
                <a:solidFill>
                  <a:srgbClr val="00B050"/>
                </a:solidFill>
                <a:latin typeface="Corbel" pitchFamily="34" charset="0"/>
              </a:rPr>
              <a:t>důsledkový</a:t>
            </a:r>
            <a:r>
              <a:rPr lang="cs-CZ" sz="2400" dirty="0" smtClean="0">
                <a:latin typeface="Corbel" pitchFamily="34" charset="0"/>
              </a:rPr>
              <a:t>    -    druhá věta hlavní vyjadřuje důsledek děje</a:t>
            </a:r>
          </a:p>
          <a:p>
            <a:r>
              <a:rPr lang="cs-CZ" sz="2400" dirty="0" smtClean="0">
                <a:latin typeface="Corbel" pitchFamily="34" charset="0"/>
              </a:rPr>
              <a:t>                                         první věty hlavní</a:t>
            </a:r>
          </a:p>
          <a:p>
            <a:r>
              <a:rPr lang="cs-CZ" sz="2400" dirty="0" smtClean="0">
                <a:latin typeface="Corbel" pitchFamily="34" charset="0"/>
              </a:rPr>
              <a:t>                                         spojky: proto, a proto, tudíž, a tedy, a tak  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     Př.  Všichni přišli včas, a proto se mohlo začít.</a:t>
            </a:r>
          </a:p>
          <a:p>
            <a:r>
              <a:rPr lang="cs-CZ" sz="2400" dirty="0" smtClean="0">
                <a:latin typeface="Corbel" pitchFamily="34" charset="0"/>
              </a:rPr>
              <a:t>             Schylovalo se k bouři, a proto jsme s prací pospíchali.  </a:t>
            </a:r>
            <a:endParaRPr lang="cs-CZ" sz="2400" dirty="0"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88640"/>
            <a:ext cx="856895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400" b="1" dirty="0" smtClean="0">
                <a:latin typeface="Corbel" pitchFamily="34" charset="0"/>
              </a:rPr>
              <a:t>Cvičení:</a:t>
            </a:r>
          </a:p>
          <a:p>
            <a:endParaRPr lang="cs-CZ" sz="2400" b="1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1. Urči významové poměry.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     a) Ruce měli upracované, tváře jim však hořely nadšením.</a:t>
            </a:r>
          </a:p>
          <a:p>
            <a:r>
              <a:rPr lang="cs-CZ" sz="2400" dirty="0" smtClean="0">
                <a:latin typeface="Corbel" pitchFamily="34" charset="0"/>
              </a:rPr>
              <a:t>      b) Buď přiznáš pravdu, nebo se rozejdeme.</a:t>
            </a:r>
          </a:p>
          <a:p>
            <a:r>
              <a:rPr lang="cs-CZ" sz="2400" dirty="0" smtClean="0">
                <a:latin typeface="Corbel" pitchFamily="34" charset="0"/>
              </a:rPr>
              <a:t>      c) Mlha padá, bude tedy krásný den.</a:t>
            </a:r>
          </a:p>
          <a:p>
            <a:r>
              <a:rPr lang="cs-CZ" sz="2400" dirty="0" smtClean="0">
                <a:latin typeface="Corbel" pitchFamily="34" charset="0"/>
              </a:rPr>
              <a:t>      d) Na nádraží jsme nešli, vždyť jsme od tebe nedostali zprávu.</a:t>
            </a:r>
          </a:p>
          <a:p>
            <a:r>
              <a:rPr lang="cs-CZ" sz="2400" dirty="0" smtClean="0">
                <a:latin typeface="Corbel" pitchFamily="34" charset="0"/>
              </a:rPr>
              <a:t>      e) Děj filmu se nám nelíbil, a tak jsme šli raději domů.</a:t>
            </a:r>
          </a:p>
          <a:p>
            <a:r>
              <a:rPr lang="cs-CZ" sz="2400" dirty="0" smtClean="0">
                <a:latin typeface="Corbel" pitchFamily="34" charset="0"/>
              </a:rPr>
              <a:t>      f) Slunce je ještě za horami, a vesnice je již vzhůru.</a:t>
            </a:r>
          </a:p>
          <a:p>
            <a:r>
              <a:rPr lang="cs-CZ" sz="2400" dirty="0" smtClean="0">
                <a:latin typeface="Corbel" pitchFamily="34" charset="0"/>
              </a:rPr>
              <a:t>      g) Představení nás nejen nenudilo, ale dokonce se nám i líbilo.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2. Urči druhy vět a typ souvětí.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     a) Můj přítel, kterého znám již řadu let, mě včera navštívil, aby si </a:t>
            </a:r>
          </a:p>
          <a:p>
            <a:r>
              <a:rPr lang="cs-CZ" sz="2400" dirty="0" smtClean="0">
                <a:latin typeface="Corbel" pitchFamily="34" charset="0"/>
              </a:rPr>
              <a:t>      se mnou opět popovídal. b) V dopise stála prosba, aby se k nim </a:t>
            </a:r>
          </a:p>
          <a:p>
            <a:r>
              <a:rPr lang="cs-CZ" sz="2400" dirty="0" smtClean="0">
                <a:latin typeface="Corbel" pitchFamily="34" charset="0"/>
              </a:rPr>
              <a:t>      babička odebrala navždy a pomohla jim v domácnosti.</a:t>
            </a:r>
          </a:p>
          <a:p>
            <a:r>
              <a:rPr lang="cs-CZ" sz="2400" dirty="0" smtClean="0">
                <a:latin typeface="Corbel" pitchFamily="34" charset="0"/>
              </a:rPr>
              <a:t>      </a:t>
            </a:r>
            <a:endParaRPr lang="cs-CZ" sz="2400" dirty="0"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548680"/>
            <a:ext cx="86409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rbel" pitchFamily="34" charset="0"/>
              </a:rPr>
              <a:t>    c)V případě, že neuspěji, budu dělat opravnou zkoušku. d) Jak </a:t>
            </a:r>
          </a:p>
          <a:p>
            <a:r>
              <a:rPr lang="cs-CZ" sz="2400" dirty="0" smtClean="0">
                <a:latin typeface="Corbel" pitchFamily="34" charset="0"/>
              </a:rPr>
              <a:t>     jsem se sem dostal, už nevím, ale velmi by mě zajímalo, kde</a:t>
            </a:r>
          </a:p>
          <a:p>
            <a:r>
              <a:rPr lang="cs-CZ" sz="2400" dirty="0" smtClean="0">
                <a:latin typeface="Corbel" pitchFamily="34" charset="0"/>
              </a:rPr>
              <a:t>     vlastně jsem. e) Nastalo období, kdy se ukáže, co jste se naučili.</a:t>
            </a:r>
          </a:p>
          <a:p>
            <a:r>
              <a:rPr lang="cs-CZ" sz="2400" dirty="0" smtClean="0">
                <a:latin typeface="Corbel" pitchFamily="34" charset="0"/>
              </a:rPr>
              <a:t>     f) Petrovi se zdálo, že je čas ukončit legraci, a přesvědčoval</a:t>
            </a:r>
          </a:p>
          <a:p>
            <a:r>
              <a:rPr lang="cs-CZ" sz="2400" dirty="0" smtClean="0">
                <a:latin typeface="Corbel" pitchFamily="34" charset="0"/>
              </a:rPr>
              <a:t>     Martina co nejklidněji, že chvilička nejistoty, kterou zakusil,</a:t>
            </a:r>
          </a:p>
          <a:p>
            <a:r>
              <a:rPr lang="cs-CZ" sz="2400" dirty="0" smtClean="0">
                <a:latin typeface="Corbel" pitchFamily="34" charset="0"/>
              </a:rPr>
              <a:t>     je pro něj zasloužený trest. g) A již popoháněl před sebou osla</a:t>
            </a:r>
          </a:p>
          <a:p>
            <a:r>
              <a:rPr lang="cs-CZ" sz="2400" dirty="0" smtClean="0">
                <a:latin typeface="Corbel" pitchFamily="34" charset="0"/>
              </a:rPr>
              <a:t>     a říkal svému pánovi, aby ho následoval, a když ten uznal, že</a:t>
            </a:r>
          </a:p>
          <a:p>
            <a:r>
              <a:rPr lang="cs-CZ" sz="2400" dirty="0" smtClean="0">
                <a:latin typeface="Corbel" pitchFamily="34" charset="0"/>
              </a:rPr>
              <a:t>     </a:t>
            </a:r>
            <a:r>
              <a:rPr lang="cs-CZ" sz="2400" dirty="0" err="1" smtClean="0">
                <a:latin typeface="Corbel" pitchFamily="34" charset="0"/>
              </a:rPr>
              <a:t>Sancho</a:t>
            </a:r>
            <a:r>
              <a:rPr lang="cs-CZ" sz="2400" dirty="0" smtClean="0">
                <a:latin typeface="Corbel" pitchFamily="34" charset="0"/>
              </a:rPr>
              <a:t> má vlastně pravdu, pustil se bez odmlouvání za ním.</a:t>
            </a:r>
          </a:p>
          <a:p>
            <a:r>
              <a:rPr lang="cs-CZ" sz="2400" dirty="0" smtClean="0">
                <a:latin typeface="Corbel" pitchFamily="34" charset="0"/>
              </a:rPr>
              <a:t>    </a:t>
            </a:r>
          </a:p>
          <a:p>
            <a:r>
              <a:rPr lang="cs-CZ" sz="2400" dirty="0" smtClean="0">
                <a:latin typeface="Corbel" pitchFamily="34" charset="0"/>
              </a:rPr>
              <a:t>    </a:t>
            </a:r>
          </a:p>
          <a:p>
            <a:r>
              <a:rPr lang="cs-CZ" sz="2400" dirty="0" smtClean="0">
                <a:latin typeface="Corbel" pitchFamily="34" charset="0"/>
              </a:rPr>
              <a:t>    </a:t>
            </a:r>
          </a:p>
          <a:p>
            <a:r>
              <a:rPr lang="cs-CZ" sz="2400" dirty="0" smtClean="0">
                <a:latin typeface="Corbel" pitchFamily="34" charset="0"/>
              </a:rPr>
              <a:t> </a:t>
            </a:r>
          </a:p>
          <a:p>
            <a:r>
              <a:rPr lang="cs-CZ" sz="2400" dirty="0" smtClean="0">
                <a:latin typeface="Corbel" pitchFamily="34" charset="0"/>
              </a:rPr>
              <a:t>    </a:t>
            </a:r>
          </a:p>
          <a:p>
            <a:r>
              <a:rPr lang="cs-CZ" sz="2400" dirty="0" smtClean="0">
                <a:latin typeface="Corbel" pitchFamily="34" charset="0"/>
              </a:rPr>
              <a:t>                             </a:t>
            </a:r>
            <a:endParaRPr lang="cs-CZ" sz="2400" dirty="0"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0"/>
            <a:ext cx="8568952" cy="82176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400" b="1" dirty="0" smtClean="0">
                <a:latin typeface="Corbel" pitchFamily="34" charset="0"/>
              </a:rPr>
              <a:t>Klíč ke cvičením :</a:t>
            </a:r>
          </a:p>
          <a:p>
            <a:r>
              <a:rPr lang="cs-CZ" sz="2400" dirty="0" smtClean="0">
                <a:latin typeface="Corbel" pitchFamily="34" charset="0"/>
              </a:rPr>
              <a:t> 1. a) však                 - odporovací</a:t>
            </a:r>
          </a:p>
          <a:p>
            <a:r>
              <a:rPr lang="cs-CZ" sz="2400" dirty="0" smtClean="0">
                <a:latin typeface="Corbel" pitchFamily="34" charset="0"/>
              </a:rPr>
              <a:t>      b) buď-nebo     -  vylučovací</a:t>
            </a:r>
          </a:p>
          <a:p>
            <a:r>
              <a:rPr lang="cs-CZ" sz="2400" dirty="0" smtClean="0">
                <a:latin typeface="Corbel" pitchFamily="34" charset="0"/>
              </a:rPr>
              <a:t>      c) tedy                 - důsledkový</a:t>
            </a:r>
          </a:p>
          <a:p>
            <a:r>
              <a:rPr lang="cs-CZ" sz="2400" dirty="0" smtClean="0">
                <a:latin typeface="Corbel" pitchFamily="34" charset="0"/>
              </a:rPr>
              <a:t>      d) vždyť              - příčinný</a:t>
            </a:r>
          </a:p>
          <a:p>
            <a:r>
              <a:rPr lang="cs-CZ" sz="2400" dirty="0" smtClean="0">
                <a:latin typeface="Corbel" pitchFamily="34" charset="0"/>
              </a:rPr>
              <a:t>      e) a tak                - důsledkový</a:t>
            </a:r>
          </a:p>
          <a:p>
            <a:r>
              <a:rPr lang="cs-CZ" sz="2400" dirty="0" smtClean="0">
                <a:latin typeface="Corbel" pitchFamily="34" charset="0"/>
              </a:rPr>
              <a:t>      f) a (přesto)       - odporovací</a:t>
            </a:r>
          </a:p>
          <a:p>
            <a:r>
              <a:rPr lang="cs-CZ" sz="2400" dirty="0" smtClean="0">
                <a:latin typeface="Corbel" pitchFamily="34" charset="0"/>
              </a:rPr>
              <a:t>      g) nejen-ale      - stupňovací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2. a) 1HVa, kterého - 2VVpřívl., 1HVb, aby – 3VV </a:t>
            </a:r>
            <a:r>
              <a:rPr lang="cs-CZ" sz="2400" dirty="0" err="1" smtClean="0">
                <a:latin typeface="Corbel" pitchFamily="34" charset="0"/>
              </a:rPr>
              <a:t>Púčel</a:t>
            </a:r>
            <a:r>
              <a:rPr lang="cs-CZ" sz="2400" dirty="0" smtClean="0">
                <a:latin typeface="Corbel" pitchFamily="34" charset="0"/>
              </a:rPr>
              <a:t>.</a:t>
            </a:r>
          </a:p>
          <a:p>
            <a:r>
              <a:rPr lang="cs-CZ" sz="2400" dirty="0" smtClean="0">
                <a:latin typeface="Corbel" pitchFamily="34" charset="0"/>
              </a:rPr>
              <a:t>      b) 1HV, aby – 2VVpřívl. a (aby) – 3VVpřívl.</a:t>
            </a:r>
          </a:p>
          <a:p>
            <a:r>
              <a:rPr lang="cs-CZ" sz="2400" dirty="0" smtClean="0">
                <a:latin typeface="Corbel" pitchFamily="34" charset="0"/>
              </a:rPr>
              <a:t>      c) 1HVa, že – 2VVpřívl., 1HVb</a:t>
            </a:r>
          </a:p>
          <a:p>
            <a:r>
              <a:rPr lang="cs-CZ" sz="2400" dirty="0" smtClean="0">
                <a:latin typeface="Corbel" pitchFamily="34" charset="0"/>
              </a:rPr>
              <a:t>      d) Jak - 1VVpředm., 2HV , ale 3HV (odporovací), 4VVpodm.</a:t>
            </a:r>
          </a:p>
          <a:p>
            <a:r>
              <a:rPr lang="cs-CZ" sz="2400" dirty="0" smtClean="0">
                <a:latin typeface="Corbel" pitchFamily="34" charset="0"/>
              </a:rPr>
              <a:t>      e) 1HV, kdy – 2VVpřívl., co – 3VVpodm.</a:t>
            </a:r>
          </a:p>
          <a:p>
            <a:r>
              <a:rPr lang="cs-CZ" sz="2400" dirty="0" smtClean="0">
                <a:latin typeface="Corbel" pitchFamily="34" charset="0"/>
              </a:rPr>
              <a:t>      f) 1HV, že – 2VVpodm., a – 3HV (slučovací), že – 4VVa </a:t>
            </a:r>
            <a:r>
              <a:rPr lang="cs-CZ" sz="2400" dirty="0" err="1" smtClean="0">
                <a:latin typeface="Corbel" pitchFamily="34" charset="0"/>
              </a:rPr>
              <a:t>předm</a:t>
            </a:r>
            <a:r>
              <a:rPr lang="cs-CZ" sz="2400" dirty="0" smtClean="0">
                <a:latin typeface="Corbel" pitchFamily="34" charset="0"/>
              </a:rPr>
              <a:t>.,</a:t>
            </a:r>
          </a:p>
          <a:p>
            <a:r>
              <a:rPr lang="cs-CZ" sz="2400" dirty="0" smtClean="0">
                <a:latin typeface="Corbel" pitchFamily="34" charset="0"/>
              </a:rPr>
              <a:t>          kterou – 5VVpřívl., 4VVb </a:t>
            </a:r>
            <a:r>
              <a:rPr lang="cs-CZ" sz="2400" dirty="0" err="1" smtClean="0">
                <a:latin typeface="Corbel" pitchFamily="34" charset="0"/>
              </a:rPr>
              <a:t>předm</a:t>
            </a:r>
            <a:r>
              <a:rPr lang="cs-CZ" sz="2400" dirty="0" smtClean="0">
                <a:latin typeface="Corbel" pitchFamily="34" charset="0"/>
              </a:rPr>
              <a:t>.</a:t>
            </a:r>
          </a:p>
          <a:p>
            <a:r>
              <a:rPr lang="cs-CZ" sz="2400" dirty="0" smtClean="0">
                <a:latin typeface="Corbel" pitchFamily="34" charset="0"/>
              </a:rPr>
              <a:t>      g) 1HV a 2HV (slučovací), aby – 3VVpředm., a když – 4VVčas.,</a:t>
            </a:r>
          </a:p>
          <a:p>
            <a:r>
              <a:rPr lang="cs-CZ" sz="2400" dirty="0" smtClean="0">
                <a:latin typeface="Corbel" pitchFamily="34" charset="0"/>
              </a:rPr>
              <a:t>           že – 5VVpředm., 6HV </a:t>
            </a:r>
            <a:r>
              <a:rPr lang="cs-CZ" sz="2400" smtClean="0">
                <a:latin typeface="Corbel" pitchFamily="34" charset="0"/>
              </a:rPr>
              <a:t>(slučovací)</a:t>
            </a:r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 </a:t>
            </a:r>
          </a:p>
          <a:p>
            <a:r>
              <a:rPr lang="cs-CZ" sz="2400" dirty="0" smtClean="0">
                <a:latin typeface="Corbel" pitchFamily="34" charset="0"/>
              </a:rPr>
              <a:t>      </a:t>
            </a:r>
            <a:endParaRPr lang="cs-CZ" sz="2400" dirty="0"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260648"/>
            <a:ext cx="8568952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rbel" pitchFamily="34" charset="0"/>
              </a:rPr>
              <a:t>  Zdroje:  </a:t>
            </a:r>
          </a:p>
          <a:p>
            <a:endParaRPr lang="cs-CZ" sz="2400" b="1" dirty="0" smtClean="0">
              <a:latin typeface="Corbel" pitchFamily="34" charset="0"/>
            </a:endParaRPr>
          </a:p>
          <a:p>
            <a:r>
              <a:rPr lang="cs-CZ" sz="2400" b="1" dirty="0" smtClean="0">
                <a:latin typeface="Corbel" pitchFamily="34" charset="0"/>
              </a:rPr>
              <a:t>  </a:t>
            </a:r>
            <a:r>
              <a:rPr lang="cs-CZ" sz="2400" dirty="0" smtClean="0">
                <a:latin typeface="Corbel" pitchFamily="34" charset="0"/>
              </a:rPr>
              <a:t>Dolejší, Pavel: Nebojte se češtiny! JAS, Humpolec 1995</a:t>
            </a:r>
          </a:p>
          <a:p>
            <a:r>
              <a:rPr lang="cs-CZ" sz="2400" dirty="0" smtClean="0">
                <a:latin typeface="Corbel" pitchFamily="34" charset="0"/>
              </a:rPr>
              <a:t>  </a:t>
            </a:r>
            <a:r>
              <a:rPr lang="cs-CZ" sz="2400" dirty="0" err="1" smtClean="0">
                <a:latin typeface="Corbel" pitchFamily="34" charset="0"/>
              </a:rPr>
              <a:t>Kobr</a:t>
            </a:r>
            <a:r>
              <a:rPr lang="cs-CZ" sz="2400" dirty="0" smtClean="0">
                <a:latin typeface="Corbel" pitchFamily="34" charset="0"/>
              </a:rPr>
              <a:t>, Jaroslav: Skladba- Syntax. LINX, Praha 1994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endParaRPr lang="cs-CZ" sz="2400" dirty="0">
              <a:latin typeface="Corbe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2492896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 </a:t>
            </a:r>
            <a:r>
              <a:rPr lang="cs-CZ" i="1" dirty="0" err="1" smtClean="0"/>
              <a:t>blogs.coventrytelegraph.net</a:t>
            </a:r>
            <a:r>
              <a:rPr lang="cs-CZ" dirty="0" smtClean="0"/>
              <a:t> [online]. [cit. 10.11.2013]. Dostupný na WWW: http://blogs.coventrytelegraph.net/passtheremote/2012/12/big-bang-theory-geeks-rule-in.html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988840"/>
            <a:ext cx="28083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Obrázky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498</TotalTime>
  <Words>2251</Words>
  <Application>Microsoft Office PowerPoint</Application>
  <PresentationFormat>Předvádění na obrazovce (4:3)</PresentationFormat>
  <Paragraphs>296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Modul</vt:lpstr>
      <vt:lpstr>Motiv sady Office</vt:lpstr>
      <vt:lpstr>Prezentace aplikace PowerPoint</vt:lpstr>
      <vt:lpstr>Skladba (Syntax)</vt:lpstr>
      <vt:lpstr>Souvětí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(Syntax)</dc:title>
  <dc:creator>pracovna</dc:creator>
  <cp:lastModifiedBy>Alena Stachová</cp:lastModifiedBy>
  <cp:revision>64</cp:revision>
  <dcterms:created xsi:type="dcterms:W3CDTF">2013-10-22T16:34:06Z</dcterms:created>
  <dcterms:modified xsi:type="dcterms:W3CDTF">2013-12-09T13:39:20Z</dcterms:modified>
</cp:coreProperties>
</file>