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67" r:id="rId3"/>
    <p:sldId id="260" r:id="rId4"/>
    <p:sldId id="265" r:id="rId5"/>
    <p:sldId id="266" r:id="rId6"/>
    <p:sldId id="261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135" autoAdjust="0"/>
    <p:restoredTop sz="91930" autoAdjust="0"/>
  </p:normalViewPr>
  <p:slideViewPr>
    <p:cSldViewPr>
      <p:cViewPr varScale="1">
        <p:scale>
          <a:sx n="95" d="100"/>
          <a:sy n="95" d="100"/>
        </p:scale>
        <p:origin x="-114" y="-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image" Target="../media/image10.wmf"/><Relationship Id="rId7" Type="http://schemas.openxmlformats.org/officeDocument/2006/relationships/image" Target="../media/image14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Relationship Id="rId9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DBF222-F80E-41EC-B298-FB4C0B159829}" type="datetimeFigureOut">
              <a:rPr lang="cs-CZ" smtClean="0"/>
              <a:t>5.10.2013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C08BA0-EC01-46CF-AE12-0517FE9D2D8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45269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08BA0-EC01-46CF-AE12-0517FE9D2D80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166276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08BA0-EC01-46CF-AE12-0517FE9D2D80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846249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b="1" i="1" baseline="-250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08BA0-EC01-46CF-AE12-0517FE9D2D80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073444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1.jpg"/>
          <p:cNvPicPr>
            <a:picLocks noChangeAspect="1"/>
          </p:cNvPicPr>
          <p:nvPr/>
        </p:nvPicPr>
        <p:blipFill>
          <a:blip r:embed="rId2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2.png"/>
          <p:cNvPicPr>
            <a:picLocks noChangeAspect="1"/>
          </p:cNvPicPr>
          <p:nvPr/>
        </p:nvPicPr>
        <p:blipFill>
          <a:blip r:embed="rId3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3.png"/>
          <p:cNvPicPr>
            <a:picLocks noChangeAspect="1"/>
          </p:cNvPicPr>
          <p:nvPr/>
        </p:nvPicPr>
        <p:blipFill>
          <a:blip r:embed="rId4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Rectangle 31"/>
          <p:cNvSpPr>
            <a:spLocks noGrp="1"/>
          </p:cNvSpPr>
          <p:nvPr>
            <p:ph type="subTitle" idx="1"/>
          </p:nvPr>
        </p:nvSpPr>
        <p:spPr>
          <a:xfrm>
            <a:off x="2492734" y="5094577"/>
            <a:ext cx="6194066" cy="925223"/>
          </a:xfrm>
        </p:spPr>
        <p:txBody>
          <a:bodyPr/>
          <a:lstStyle>
            <a:lvl1pPr marL="0" indent="0" algn="r">
              <a:buNone/>
              <a:defRPr sz="2800"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Klepnutím lze upravit styl předlohy podnadpisů.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ctrTitle"/>
          </p:nvPr>
        </p:nvSpPr>
        <p:spPr>
          <a:xfrm>
            <a:off x="1108986" y="3606800"/>
            <a:ext cx="7577814" cy="1470025"/>
          </a:xfrm>
        </p:spPr>
        <p:txBody>
          <a:bodyPr anchor="b" anchorCtr="0"/>
          <a:lstStyle>
            <a:lvl1pPr algn="r">
              <a:defRPr sz="4000"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5.10.2013</a:t>
            </a:fld>
            <a:endParaRPr lang="cs-CZ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5.10.2013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5.10.2013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5.10.2013</a:t>
            </a:fld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2 sloupce tex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1" name="Rectangle 11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5.10.2013</a:t>
            </a:fld>
            <a:endParaRPr lang="cs-CZ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5.10.2013</a:t>
            </a:fld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30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7" name="Rectangle 17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5.10.2013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shade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5.png"/>
          <p:cNvPicPr>
            <a:picLocks noChangeAspect="1"/>
          </p:cNvPicPr>
          <p:nvPr/>
        </p:nvPicPr>
        <p:blipFill>
          <a:blip r:embed="rId9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6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Rectangle 30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2" name="Rectangl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6" name="Rectangle 6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4790EA0A-10E4-431C-9212-D51E64052D89}" type="datetimeFigureOut">
              <a:rPr lang="cs-CZ" smtClean="0"/>
              <a:pPr/>
              <a:t>5.10.2013</a:t>
            </a:fld>
            <a:endParaRPr lang="cs-CZ"/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>
              <a:defRPr sz="1000">
                <a:latin typeface="+mn-lt"/>
              </a:defRPr>
            </a:lvl1pPr>
          </a:lstStyle>
          <a:p>
            <a:endParaRPr lang="cs-CZ"/>
          </a:p>
        </p:txBody>
      </p:sp>
      <p:sp>
        <p:nvSpPr>
          <p:cNvPr id="21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ransition spd="med">
    <p:wipe dir="u"/>
  </p:transition>
  <p:timing>
    <p:tnLst>
      <p:par>
        <p:cTn id="1" dur="indefinite" restart="never" nodeType="tmRoot"/>
      </p:par>
    </p:tnLst>
  </p:timing>
  <p:txStyles>
    <p:titleStyle>
      <a:defPPr>
        <a:defRPr sz="4400">
          <a:solidFill>
            <a:schemeClr val="tx1"/>
          </a:solidFill>
          <a:latin typeface="+mj-lt"/>
          <a:ea typeface="+mj-ea"/>
          <a:cs typeface="+mj-cs"/>
        </a:defRPr>
      </a:defPPr>
      <a:lvl1pPr algn="l" eaLnBrk="1" hangingPunct="1">
        <a:buNone/>
        <a:defRPr sz="3600">
          <a:solidFill>
            <a:schemeClr val="tx1">
              <a:alpha val="100000"/>
            </a:schemeClr>
          </a:solidFill>
          <a:latin typeface="+mj-lt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342900" indent="-342900" eaLnBrk="1" hangingPunct="1">
        <a:buChar char="•"/>
        <a:defRPr sz="2800">
          <a:latin typeface="+mn-lt"/>
        </a:defRPr>
      </a:lvl1pPr>
      <a:lvl2pPr marL="742950" indent="-285750" eaLnBrk="1" hangingPunct="1">
        <a:buChar char="–"/>
        <a:defRPr sz="2400">
          <a:latin typeface="+mn-lt"/>
        </a:defRPr>
      </a:lvl2pPr>
      <a:lvl3pPr marL="1143000" indent="-228600" eaLnBrk="1" hangingPunct="1">
        <a:buChar char="•"/>
        <a:defRPr sz="2400">
          <a:latin typeface="+mn-lt"/>
        </a:defRPr>
      </a:lvl3pPr>
      <a:lvl4pPr marL="1600200" indent="-228600" eaLnBrk="1" hangingPunct="1">
        <a:buChar char="–"/>
        <a:defRPr sz="2000">
          <a:latin typeface="+mn-lt"/>
        </a:defRPr>
      </a:lvl4pPr>
      <a:lvl5pPr marL="2057400" indent="-228600" eaLnBrk="1" hangingPunct="1">
        <a:buChar char="»"/>
        <a:defRPr sz="2000">
          <a:latin typeface="+mn-lt"/>
        </a:defRPr>
      </a:lvl5pPr>
      <a:lvl6pPr marL="2514600" indent="-228600" eaLnBrk="1" hangingPunct="1">
        <a:buChar char="•"/>
        <a:defRPr sz="2000"/>
      </a:lvl6pPr>
      <a:lvl7pPr marL="2971800" indent="-228600" eaLnBrk="1" hangingPunct="1">
        <a:buChar char="•"/>
        <a:defRPr sz="2000"/>
      </a:lvl7pPr>
      <a:lvl8pPr marL="3429000" indent="-228600" eaLnBrk="1" hangingPunct="1">
        <a:buChar char="•"/>
        <a:defRPr sz="2000"/>
      </a:lvl8pPr>
      <a:lvl9pPr marL="3886200" indent="-228600" eaLnBrk="1" hangingPunct="1">
        <a:buChar char="•"/>
        <a:defRPr sz="2000"/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2.wmf"/><Relationship Id="rId18" Type="http://schemas.openxmlformats.org/officeDocument/2006/relationships/oleObject" Target="../embeddings/oleObject8.bin"/><Relationship Id="rId3" Type="http://schemas.openxmlformats.org/officeDocument/2006/relationships/notesSlide" Target="../notesSlides/notesSlide3.xml"/><Relationship Id="rId21" Type="http://schemas.openxmlformats.org/officeDocument/2006/relationships/image" Target="../media/image16.wmf"/><Relationship Id="rId7" Type="http://schemas.openxmlformats.org/officeDocument/2006/relationships/image" Target="../media/image9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4.wmf"/><Relationship Id="rId2" Type="http://schemas.openxmlformats.org/officeDocument/2006/relationships/slideLayout" Target="../slideLayouts/slideLayout6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1.wmf"/><Relationship Id="rId5" Type="http://schemas.openxmlformats.org/officeDocument/2006/relationships/image" Target="../media/image8.wmf"/><Relationship Id="rId15" Type="http://schemas.openxmlformats.org/officeDocument/2006/relationships/image" Target="../media/image13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5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0.wmf"/><Relationship Id="rId14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23528"/>
            <a:ext cx="5759450" cy="1258570"/>
          </a:xfrm>
          <a:prstGeom prst="rect">
            <a:avLst/>
          </a:prstGeom>
        </p:spPr>
      </p:pic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7172918"/>
              </p:ext>
            </p:extLst>
          </p:nvPr>
        </p:nvGraphicFramePr>
        <p:xfrm>
          <a:off x="971600" y="1988840"/>
          <a:ext cx="7115047" cy="401421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72208"/>
                <a:gridCol w="5242839"/>
              </a:tblGrid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Číslo projektu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CZ.1.07/1.5.00/34.0950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Kódování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VY_32_INOVACE_mix1_fyz01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Označení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fyz01_kinematika.zip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Název školy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Gymnázium Kladno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Autor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RNDr.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Vít Doležel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460608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Anotace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Prezentace přehledu pojmů, fyzikálních veličin a vzorců kinematiky hmotného bodu v rozsahu výuky fyziky na gymnáziu. Textový dokument obsahující sadu 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příkladů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včetně obecného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řešení a číselných výsledků.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Předmět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Fyzika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87390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Tematická</a:t>
                      </a:r>
                      <a:r>
                        <a:rPr lang="cs-CZ" sz="1200" kern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oblast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Mechanika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Téma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Kinematika hmotného bodu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289144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Očekávané výstupy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Shrnutí základních pojmů, veličin a vzorců,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postup řešení příkladů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kinematiky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Klíčová slova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hmotný bod, klid a pohyb, trajektorie, dráha, rychlost, zrychlení, volný pád, rovnoměrný pohyb po kružnici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Druh učebního materiálu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prezentace, textový dokument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Ročník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1., 3., 4.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Cílová skupina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vyšší stupeň osmiletého gymnázia, čtyřleté gymnázium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Ověřeno</a:t>
                      </a:r>
                      <a:endParaRPr lang="cs-CZ" sz="120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18. 9. 2013, SFYZ (3. roč. + O7)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 gridSpan="2"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Zdroje uvedeny na konci dokumentu.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ovéPole 6"/>
          <p:cNvSpPr txBox="1"/>
          <p:nvPr/>
        </p:nvSpPr>
        <p:spPr>
          <a:xfrm>
            <a:off x="971600" y="1588150"/>
            <a:ext cx="40847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Mechanika – kinematika hmotného bodu</a:t>
            </a:r>
            <a:endParaRPr lang="cs-CZ" dirty="0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>
                <a:latin typeface="Arial" pitchFamily="34" charset="0"/>
                <a:cs typeface="Arial" pitchFamily="34" charset="0"/>
              </a:rPr>
              <a:t>Kinematika hmotného bodu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Mechanika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6031966"/>
      </p:ext>
    </p:extLst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cs-CZ" sz="2800" b="1" dirty="0" smtClean="0">
                <a:latin typeface="Arial" pitchFamily="34" charset="0"/>
                <a:cs typeface="Arial" pitchFamily="34" charset="0"/>
              </a:rPr>
              <a:t>Hmotný bod</a:t>
            </a:r>
          </a:p>
          <a:p>
            <a:r>
              <a:rPr lang="cs-CZ" sz="2800" b="1" dirty="0" smtClean="0">
                <a:latin typeface="Arial" pitchFamily="34" charset="0"/>
                <a:cs typeface="Arial" pitchFamily="34" charset="0"/>
              </a:rPr>
              <a:t>Klid a pohyb</a:t>
            </a:r>
          </a:p>
          <a:p>
            <a:r>
              <a:rPr lang="cs-CZ" sz="2800" b="1" dirty="0" smtClean="0">
                <a:latin typeface="Arial" pitchFamily="34" charset="0"/>
                <a:cs typeface="Arial" pitchFamily="34" charset="0"/>
              </a:rPr>
              <a:t>Vztažné těleso, vztažná soustava</a:t>
            </a:r>
          </a:p>
          <a:p>
            <a:r>
              <a:rPr lang="cs-CZ" sz="2800" b="1" dirty="0" smtClean="0">
                <a:latin typeface="Arial" pitchFamily="34" charset="0"/>
                <a:cs typeface="Arial" pitchFamily="34" charset="0"/>
              </a:rPr>
              <a:t>Trajektorie a dráha pohybu</a:t>
            </a:r>
          </a:p>
          <a:p>
            <a:r>
              <a:rPr lang="cs-CZ" sz="2800" b="1" dirty="0" smtClean="0">
                <a:latin typeface="Arial" pitchFamily="34" charset="0"/>
                <a:cs typeface="Arial" pitchFamily="34" charset="0"/>
              </a:rPr>
              <a:t>Pohyb přímočarý a křivočarý</a:t>
            </a:r>
          </a:p>
          <a:p>
            <a:r>
              <a:rPr lang="cs-CZ" sz="2800" b="1" dirty="0" smtClean="0">
                <a:latin typeface="Arial" pitchFamily="34" charset="0"/>
                <a:cs typeface="Arial" pitchFamily="34" charset="0"/>
              </a:rPr>
              <a:t>Pohyb rovnoměrný, nerovnoměrný, rovnoměrně zrychlený a nerovnoměrně zrychlený</a:t>
            </a:r>
          </a:p>
          <a:p>
            <a:r>
              <a:rPr lang="cs-CZ" sz="2800" b="1" dirty="0" smtClean="0">
                <a:latin typeface="Arial" pitchFamily="34" charset="0"/>
                <a:cs typeface="Arial" pitchFamily="34" charset="0"/>
              </a:rPr>
              <a:t>Skládání pohybů, princip nezávislosti pohybů</a:t>
            </a:r>
          </a:p>
          <a:p>
            <a:r>
              <a:rPr lang="cs-CZ" sz="2800" b="1" dirty="0" smtClean="0">
                <a:latin typeface="Arial" pitchFamily="34" charset="0"/>
                <a:cs typeface="Arial" pitchFamily="34" charset="0"/>
              </a:rPr>
              <a:t>Volný pád</a:t>
            </a:r>
          </a:p>
          <a:p>
            <a:r>
              <a:rPr lang="cs-CZ" sz="2800" b="1" dirty="0" smtClean="0">
                <a:latin typeface="Arial" pitchFamily="34" charset="0"/>
                <a:cs typeface="Arial" pitchFamily="34" charset="0"/>
              </a:rPr>
              <a:t>Rovnoměrný pohyb po kružnici</a:t>
            </a:r>
          </a:p>
          <a:p>
            <a:r>
              <a:rPr lang="cs-CZ" sz="2800" b="1" dirty="0" err="1" smtClean="0">
                <a:latin typeface="Arial" pitchFamily="34" charset="0"/>
                <a:cs typeface="Arial" pitchFamily="34" charset="0"/>
              </a:rPr>
              <a:t>Průvodič</a:t>
            </a:r>
            <a:r>
              <a:rPr lang="cs-CZ" sz="2800" b="1" dirty="0" smtClean="0">
                <a:latin typeface="Arial" pitchFamily="34" charset="0"/>
                <a:cs typeface="Arial" pitchFamily="34" charset="0"/>
              </a:rPr>
              <a:t> hmotného bodu</a:t>
            </a:r>
          </a:p>
          <a:p>
            <a:endParaRPr lang="cs-CZ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Pojmy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Dráha pohybu			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s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s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= m</a:t>
            </a: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Čas (doba) pohybu		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t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= s</a:t>
            </a: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Okamžitá rychlost		</a:t>
            </a:r>
            <a:r>
              <a:rPr lang="cs-CZ" sz="2400" b="1" i="1" dirty="0" smtClean="0">
                <a:latin typeface="Arial" pitchFamily="34" charset="0"/>
                <a:cs typeface="Arial" pitchFamily="34" charset="0"/>
              </a:rPr>
              <a:t>v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v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= m.s</a:t>
            </a:r>
            <a:r>
              <a:rPr lang="cs-CZ" sz="2400" baseline="30000" dirty="0" smtClean="0">
                <a:latin typeface="Arial" pitchFamily="34" charset="0"/>
                <a:cs typeface="Arial" pitchFamily="34" charset="0"/>
              </a:rPr>
              <a:t>-1</a:t>
            </a: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Průměrná rychlost	</a:t>
            </a:r>
            <a:r>
              <a:rPr lang="cs-CZ" sz="2400" b="1" i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i="1" dirty="0" err="1" smtClean="0">
                <a:latin typeface="Arial" pitchFamily="34" charset="0"/>
                <a:cs typeface="Arial" pitchFamily="34" charset="0"/>
              </a:rPr>
              <a:t>v</a:t>
            </a:r>
            <a:r>
              <a:rPr lang="cs-CZ" sz="2400" i="1" baseline="-25000" dirty="0" err="1" smtClean="0">
                <a:latin typeface="Arial" pitchFamily="34" charset="0"/>
                <a:cs typeface="Arial" pitchFamily="34" charset="0"/>
              </a:rPr>
              <a:t>p</a:t>
            </a:r>
            <a:endParaRPr lang="cs-CZ" sz="2400" baseline="-25000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Zrychlení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				</a:t>
            </a:r>
            <a:r>
              <a:rPr lang="cs-CZ" sz="2400" b="1" i="1" dirty="0" smtClean="0">
                <a:latin typeface="Arial" pitchFamily="34" charset="0"/>
                <a:cs typeface="Arial" pitchFamily="34" charset="0"/>
              </a:rPr>
              <a:t>a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a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= m.s</a:t>
            </a:r>
            <a:r>
              <a:rPr lang="cs-CZ" sz="2400" baseline="30000" dirty="0" smtClean="0">
                <a:latin typeface="Arial" pitchFamily="34" charset="0"/>
                <a:cs typeface="Arial" pitchFamily="34" charset="0"/>
              </a:rPr>
              <a:t>-2</a:t>
            </a:r>
            <a:endParaRPr lang="cs-CZ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Tíhové zrychlení			</a:t>
            </a:r>
            <a:r>
              <a:rPr lang="cs-CZ" sz="2400" b="1" i="1" dirty="0" smtClean="0">
                <a:latin typeface="Arial" pitchFamily="34" charset="0"/>
                <a:cs typeface="Arial" pitchFamily="34" charset="0"/>
              </a:rPr>
              <a:t>g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i="1" dirty="0" err="1" smtClean="0">
                <a:latin typeface="Arial" pitchFamily="34" charset="0"/>
                <a:cs typeface="Arial" pitchFamily="34" charset="0"/>
              </a:rPr>
              <a:t>g</a:t>
            </a:r>
            <a:r>
              <a:rPr lang="cs-CZ" sz="2400" i="1" baseline="-25000" dirty="0" err="1" smtClean="0">
                <a:latin typeface="Arial" pitchFamily="34" charset="0"/>
                <a:cs typeface="Arial" pitchFamily="34" charset="0"/>
              </a:rPr>
              <a:t>n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 = 9,806 65 m.s</a:t>
            </a:r>
            <a:r>
              <a:rPr lang="cs-CZ" sz="2400" baseline="30000" dirty="0" smtClean="0">
                <a:latin typeface="Arial" pitchFamily="34" charset="0"/>
                <a:cs typeface="Arial" pitchFamily="34" charset="0"/>
              </a:rPr>
              <a:t>-2</a:t>
            </a: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Úhlová dráha			</a:t>
            </a:r>
            <a:r>
              <a:rPr lang="el-GR" sz="2400" i="1" dirty="0" smtClean="0">
                <a:latin typeface="Arial" pitchFamily="34" charset="0"/>
                <a:cs typeface="Arial" pitchFamily="34" charset="0"/>
              </a:rPr>
              <a:t>φ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el-GR" sz="2400" i="1" dirty="0" smtClean="0">
                <a:latin typeface="Arial" pitchFamily="34" charset="0"/>
                <a:cs typeface="Arial" pitchFamily="34" charset="0"/>
              </a:rPr>
              <a:t>φ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= 1 (= rad)</a:t>
            </a: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Úhlová rychlost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			</a:t>
            </a:r>
            <a:r>
              <a:rPr lang="el-GR" sz="2400" i="1" dirty="0" smtClean="0">
                <a:latin typeface="Arial" pitchFamily="34" charset="0"/>
                <a:cs typeface="Arial" pitchFamily="34" charset="0"/>
              </a:rPr>
              <a:t>ω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el-GR" sz="2400" i="1" dirty="0" smtClean="0">
                <a:latin typeface="Arial" pitchFamily="34" charset="0"/>
                <a:cs typeface="Arial" pitchFamily="34" charset="0"/>
              </a:rPr>
              <a:t>ω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= s</a:t>
            </a:r>
            <a:r>
              <a:rPr lang="cs-CZ" sz="2400" baseline="30000" dirty="0" smtClean="0">
                <a:latin typeface="Arial" pitchFamily="34" charset="0"/>
                <a:cs typeface="Arial" pitchFamily="34" charset="0"/>
              </a:rPr>
              <a:t>-1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 (= rad. s</a:t>
            </a:r>
            <a:r>
              <a:rPr lang="cs-CZ" sz="2400" baseline="30000" dirty="0" smtClean="0">
                <a:latin typeface="Arial" pitchFamily="34" charset="0"/>
                <a:cs typeface="Arial" pitchFamily="34" charset="0"/>
              </a:rPr>
              <a:t>-1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Perioda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				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T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= s</a:t>
            </a: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Frekvence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				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f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f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= Hz (= s</a:t>
            </a:r>
            <a:r>
              <a:rPr lang="cs-CZ" sz="2400" baseline="30000" dirty="0" smtClean="0">
                <a:latin typeface="Arial" pitchFamily="34" charset="0"/>
                <a:cs typeface="Arial" pitchFamily="34" charset="0"/>
              </a:rPr>
              <a:t>-1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Dostředivé zrychlení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		</a:t>
            </a:r>
            <a:r>
              <a:rPr lang="cs-CZ" sz="2400" b="1" i="1" dirty="0" smtClean="0">
                <a:latin typeface="Arial" pitchFamily="34" charset="0"/>
                <a:cs typeface="Arial" pitchFamily="34" charset="0"/>
              </a:rPr>
              <a:t>a</a:t>
            </a:r>
            <a:r>
              <a:rPr lang="cs-CZ" sz="2400" b="1" i="1" baseline="-25000" dirty="0" smtClean="0">
                <a:latin typeface="Arial" pitchFamily="34" charset="0"/>
                <a:cs typeface="Arial" pitchFamily="34" charset="0"/>
              </a:rPr>
              <a:t>d</a:t>
            </a:r>
            <a:endParaRPr lang="cs-CZ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Tečné a normálové zrychlení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b="1" i="1" dirty="0" err="1" smtClean="0">
                <a:latin typeface="Arial" pitchFamily="34" charset="0"/>
                <a:cs typeface="Arial" pitchFamily="34" charset="0"/>
              </a:rPr>
              <a:t>a</a:t>
            </a:r>
            <a:r>
              <a:rPr lang="cs-CZ" sz="2400" b="1" i="1" baseline="-25000" dirty="0" err="1" smtClean="0">
                <a:latin typeface="Arial" pitchFamily="34" charset="0"/>
                <a:cs typeface="Arial" pitchFamily="34" charset="0"/>
              </a:rPr>
              <a:t>t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; </a:t>
            </a:r>
            <a:r>
              <a:rPr lang="cs-CZ" sz="2400" b="1" i="1" dirty="0" err="1" smtClean="0">
                <a:latin typeface="Arial" pitchFamily="34" charset="0"/>
                <a:cs typeface="Arial" pitchFamily="34" charset="0"/>
              </a:rPr>
              <a:t>a</a:t>
            </a:r>
            <a:r>
              <a:rPr lang="cs-CZ" sz="2400" b="1" i="1" baseline="-25000" dirty="0" err="1" smtClean="0">
                <a:latin typeface="Arial" pitchFamily="34" charset="0"/>
                <a:cs typeface="Arial" pitchFamily="34" charset="0"/>
              </a:rPr>
              <a:t>n</a:t>
            </a:r>
            <a:endParaRPr lang="cs-CZ" sz="2400" b="1" i="1" baseline="-25000" dirty="0" smtClean="0">
              <a:latin typeface="Arial" pitchFamily="34" charset="0"/>
              <a:cs typeface="Arial" pitchFamily="34" charset="0"/>
            </a:endParaRPr>
          </a:p>
          <a:p>
            <a:endParaRPr lang="cs-CZ" sz="2400" dirty="0" smtClean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Fyzikální veličiny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Fyzikální vztahy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9775211"/>
              </p:ext>
            </p:extLst>
          </p:nvPr>
        </p:nvGraphicFramePr>
        <p:xfrm>
          <a:off x="2892425" y="1404938"/>
          <a:ext cx="1979613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57" name="Rovnice" r:id="rId4" imgW="1523880" imgH="406080" progId="Equation.3">
                  <p:embed/>
                </p:oleObj>
              </mc:Choice>
              <mc:Fallback>
                <p:oleObj name="Rovnice" r:id="rId4" imgW="1523880" imgH="40608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2425" y="1404938"/>
                        <a:ext cx="1979613" cy="527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2915816" y="1916832"/>
          <a:ext cx="627062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58" name="Rovnice" r:id="rId6" imgW="482391" imgH="393529" progId="Equation.3">
                  <p:embed/>
                </p:oleObj>
              </mc:Choice>
              <mc:Fallback>
                <p:oleObj name="Rovnice" r:id="rId6" imgW="482391" imgH="393529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1916832"/>
                        <a:ext cx="627062" cy="511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2915816" y="2420888"/>
          <a:ext cx="1485900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59" name="Rovnice" r:id="rId8" imgW="1143000" imgH="393700" progId="Equation.3">
                  <p:embed/>
                </p:oleObj>
              </mc:Choice>
              <mc:Fallback>
                <p:oleObj name="Rovnice" r:id="rId8" imgW="1143000" imgH="39370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2420888"/>
                        <a:ext cx="1485900" cy="511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 noChangeAspect="1"/>
          </p:cNvGraphicFramePr>
          <p:nvPr/>
        </p:nvGraphicFramePr>
        <p:xfrm>
          <a:off x="2915816" y="2924944"/>
          <a:ext cx="2012950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60" name="Rovnice" r:id="rId10" imgW="1548728" imgH="393529" progId="Equation.3">
                  <p:embed/>
                </p:oleObj>
              </mc:Choice>
              <mc:Fallback>
                <p:oleObj name="Rovnice" r:id="rId10" imgW="1548728" imgH="393529" progId="Equation.3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2924944"/>
                        <a:ext cx="2012950" cy="511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2915816" y="3501008"/>
          <a:ext cx="511175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61" name="Rovnice" r:id="rId12" imgW="393529" imgH="393529" progId="Equation.3">
                  <p:embed/>
                </p:oleObj>
              </mc:Choice>
              <mc:Fallback>
                <p:oleObj name="Rovnice" r:id="rId12" imgW="393529" imgH="393529" progId="Equation.3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3501008"/>
                        <a:ext cx="511175" cy="511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kt 8"/>
          <p:cNvGraphicFramePr>
            <a:graphicFrameLocks noChangeAspect="1"/>
          </p:cNvGraphicFramePr>
          <p:nvPr/>
        </p:nvGraphicFramePr>
        <p:xfrm>
          <a:off x="2915816" y="4077072"/>
          <a:ext cx="1138237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62" name="Rovnice" r:id="rId14" imgW="875920" imgH="393529" progId="Equation.3">
                  <p:embed/>
                </p:oleObj>
              </mc:Choice>
              <mc:Fallback>
                <p:oleObj name="Rovnice" r:id="rId14" imgW="875920" imgH="393529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4077072"/>
                        <a:ext cx="1138237" cy="511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2915816" y="4653136"/>
          <a:ext cx="1617662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63" name="Rovnice" r:id="rId16" imgW="1244600" imgH="393700" progId="Equation.3">
                  <p:embed/>
                </p:oleObj>
              </mc:Choice>
              <mc:Fallback>
                <p:oleObj name="Rovnice" r:id="rId16" imgW="1244600" imgH="393700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4653136"/>
                        <a:ext cx="1617662" cy="511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2915816" y="5157192"/>
          <a:ext cx="1138237" cy="54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64" name="Rovnice" r:id="rId18" imgW="876300" imgH="419100" progId="Equation.3">
                  <p:embed/>
                </p:oleObj>
              </mc:Choice>
              <mc:Fallback>
                <p:oleObj name="Rovnice" r:id="rId18" imgW="876300" imgH="419100" progId="Equation.3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5157192"/>
                        <a:ext cx="1138237" cy="5445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2916238" y="5732463"/>
          <a:ext cx="857250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65" name="Rovnice" r:id="rId20" imgW="660400" imgH="228600" progId="Equation.3">
                  <p:embed/>
                </p:oleObj>
              </mc:Choice>
              <mc:Fallback>
                <p:oleObj name="Rovnice" r:id="rId20" imgW="660400" imgH="228600" progId="Equation.3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6238" y="5732463"/>
                        <a:ext cx="857250" cy="296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Bednařík, M.; Široká, M.: Fyzika pro gymnázia – Mechanika,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Prometheus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 Praha, 2010, ISBN 978-80-7196-382-0</a:t>
            </a:r>
          </a:p>
          <a:p>
            <a:r>
              <a:rPr lang="cs-CZ" dirty="0" err="1" smtClean="0">
                <a:latin typeface="Arial" pitchFamily="34" charset="0"/>
                <a:cs typeface="Arial" pitchFamily="34" charset="0"/>
              </a:rPr>
              <a:t>Lank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, V.; Vondra, M.: Fyzika v kostce, Fragment, 2004, ISBN 80-7200-968-0</a:t>
            </a:r>
          </a:p>
          <a:p>
            <a:r>
              <a:rPr lang="cs-CZ" dirty="0" err="1" smtClean="0">
                <a:latin typeface="Arial" pitchFamily="34" charset="0"/>
                <a:cs typeface="Arial" pitchFamily="34" charset="0"/>
              </a:rPr>
              <a:t>Mikulčák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, J. a kolektiv: Matematické, fyzikální a chemické tabulky pro střední školy,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Prometheus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 Praha, 2011, ISBN 978-80-7196-345-5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Zdroje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Them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odul">
      <a:maj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DesignTemplate</Template>
  <TotalTime>1051</TotalTime>
  <Words>267</Words>
  <Application>Microsoft Office PowerPoint</Application>
  <PresentationFormat>Předvádění na obrazovce (4:3)</PresentationFormat>
  <Paragraphs>66</Paragraphs>
  <Slides>6</Slides>
  <Notes>3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8" baseType="lpstr">
      <vt:lpstr>Custom Theme</vt:lpstr>
      <vt:lpstr>Rovnice</vt:lpstr>
      <vt:lpstr>Prezentace aplikace PowerPoint</vt:lpstr>
      <vt:lpstr>Mechanika</vt:lpstr>
      <vt:lpstr>Pojmy</vt:lpstr>
      <vt:lpstr>Fyzikální veličiny</vt:lpstr>
      <vt:lpstr>Fyzikální vztahy</vt:lpstr>
      <vt:lpstr>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2013-02-17T13:31:13Z</dcterms:created>
  <dcterms:modified xsi:type="dcterms:W3CDTF">2013-10-05T19:24:27Z</dcterms:modified>
</cp:coreProperties>
</file>