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8" r:id="rId2"/>
  </p:sldMasterIdLst>
  <p:notesMasterIdLst>
    <p:notesMasterId r:id="rId9"/>
  </p:notesMasterIdLst>
  <p:sldIdLst>
    <p:sldId id="261" r:id="rId3"/>
    <p:sldId id="256" r:id="rId4"/>
    <p:sldId id="257" r:id="rId5"/>
    <p:sldId id="258" r:id="rId6"/>
    <p:sldId id="259" r:id="rId7"/>
    <p:sldId id="260" r:id="rId8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8289" autoAdjust="0"/>
    <p:restoredTop sz="81544" autoAdjust="0"/>
  </p:normalViewPr>
  <p:slideViewPr>
    <p:cSldViewPr>
      <p:cViewPr varScale="1">
        <p:scale>
          <a:sx n="86" d="100"/>
          <a:sy n="86" d="100"/>
        </p:scale>
        <p:origin x="-330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15.wmf"/><Relationship Id="rId3" Type="http://schemas.openxmlformats.org/officeDocument/2006/relationships/image" Target="../media/image10.wmf"/><Relationship Id="rId7" Type="http://schemas.openxmlformats.org/officeDocument/2006/relationships/image" Target="../media/image14.wmf"/><Relationship Id="rId2" Type="http://schemas.openxmlformats.org/officeDocument/2006/relationships/image" Target="../media/image9.wmf"/><Relationship Id="rId1" Type="http://schemas.openxmlformats.org/officeDocument/2006/relationships/image" Target="../media/image8.wmf"/><Relationship Id="rId6" Type="http://schemas.openxmlformats.org/officeDocument/2006/relationships/image" Target="../media/image13.wmf"/><Relationship Id="rId5" Type="http://schemas.openxmlformats.org/officeDocument/2006/relationships/image" Target="../media/image12.wmf"/><Relationship Id="rId4" Type="http://schemas.openxmlformats.org/officeDocument/2006/relationships/image" Target="../media/image11.wmf"/><Relationship Id="rId9" Type="http://schemas.openxmlformats.org/officeDocument/2006/relationships/image" Target="../media/image1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B18FD-5DA5-4B4A-97C0-584B6B9A6093}" type="datetimeFigureOut">
              <a:rPr lang="cs-CZ" smtClean="0"/>
              <a:t>3.11.2013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FB24F81-1A36-427A-A323-667E7A5D739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110955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B24F81-1A36-427A-A323-667E7A5D7398}" type="slidenum">
              <a:rPr lang="cs-CZ" smtClean="0"/>
              <a:t>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63150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baseline="0" dirty="0" smtClean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B24F81-1A36-427A-A323-667E7A5D7398}" type="slidenum">
              <a:rPr lang="cs-CZ" smtClean="0"/>
              <a:t>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40209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B24F81-1A36-427A-A323-667E7A5D7398}" type="slidenum">
              <a:rPr lang="cs-CZ" smtClean="0"/>
              <a:t>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232670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1.jpg"/>
          <p:cNvPicPr>
            <a:picLocks noChangeAspect="1"/>
          </p:cNvPicPr>
          <p:nvPr/>
        </p:nvPicPr>
        <p:blipFill>
          <a:blip r:embed="rId2" cstate="print">
            <a:duotone>
              <a:schemeClr val="accent1"/>
              <a:srgbClr val="FFFFFF"/>
            </a:duotone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image2.png"/>
          <p:cNvPicPr>
            <a:picLocks noChangeAspect="1"/>
          </p:cNvPicPr>
          <p:nvPr/>
        </p:nvPicPr>
        <p:blipFill>
          <a:blip r:embed="rId3" cstate="print">
            <a:duotone>
              <a:schemeClr val="accent1"/>
              <a:srgbClr val="FFFFFF"/>
            </a:duotone>
          </a:blip>
          <a:stretch>
            <a:fillRect/>
          </a:stretch>
        </p:blipFill>
        <p:spPr>
          <a:xfrm>
            <a:off x="571" y="428"/>
            <a:ext cx="9142858" cy="6857143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image3.png"/>
          <p:cNvPicPr>
            <a:picLocks noChangeAspect="1"/>
          </p:cNvPicPr>
          <p:nvPr/>
        </p:nvPicPr>
        <p:blipFill>
          <a:blip r:embed="rId4" cstate="print">
            <a:duotone>
              <a:schemeClr val="accent1"/>
              <a:srgbClr val="FFFFFF"/>
            </a:duotone>
          </a:blip>
          <a:stretch>
            <a:fillRect/>
          </a:stretch>
        </p:blipFill>
        <p:spPr>
          <a:xfrm>
            <a:off x="571" y="428"/>
            <a:ext cx="9142858" cy="6857143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image4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71" y="428"/>
            <a:ext cx="9142858" cy="6857143"/>
          </a:xfrm>
          <a:prstGeom prst="rect">
            <a:avLst/>
          </a:prstGeom>
          <a:noFill/>
          <a:ln>
            <a:noFill/>
          </a:ln>
        </p:spPr>
      </p:pic>
      <p:sp>
        <p:nvSpPr>
          <p:cNvPr id="31" name="Rectangle 31"/>
          <p:cNvSpPr>
            <a:spLocks noGrp="1"/>
          </p:cNvSpPr>
          <p:nvPr>
            <p:ph type="subTitle" idx="1"/>
          </p:nvPr>
        </p:nvSpPr>
        <p:spPr>
          <a:xfrm>
            <a:off x="2492734" y="5094577"/>
            <a:ext cx="6194066" cy="925223"/>
          </a:xfrm>
        </p:spPr>
        <p:txBody>
          <a:bodyPr/>
          <a:lstStyle>
            <a:lvl1pPr marL="0" indent="0" algn="r">
              <a:buNone/>
              <a:defRPr sz="2800"/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cs-CZ" smtClean="0"/>
              <a:t>Klepnutím lze upravit styl předlohy podnadpisů.</a:t>
            </a:r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ctrTitle"/>
          </p:nvPr>
        </p:nvSpPr>
        <p:spPr>
          <a:xfrm>
            <a:off x="1108986" y="3606800"/>
            <a:ext cx="7577814" cy="1470025"/>
          </a:xfrm>
        </p:spPr>
        <p:txBody>
          <a:bodyPr anchor="b" anchorCtr="0"/>
          <a:lstStyle>
            <a:lvl1pPr algn="r">
              <a:defRPr sz="4000"/>
            </a:lvl1pPr>
          </a:lstStyle>
          <a:p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90EA0A-10E4-431C-9212-D51E64052D89}" type="datetimeFigureOut">
              <a:rPr lang="cs-CZ" smtClean="0"/>
              <a:pPr/>
              <a:t>3.11.2013</a:t>
            </a:fld>
            <a:endParaRPr lang="cs-CZ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E6472AA-B575-4A94-9346-BF62858AE04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cs-CZ"/>
          </a:p>
        </p:txBody>
      </p:sp>
    </p:spTree>
  </p:cSld>
  <p:clrMapOvr>
    <a:masterClrMapping/>
  </p:clrMapOvr>
  <p:transition spd="med">
    <p:wipe dir="u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457200" y="359465"/>
            <a:ext cx="8229600" cy="1143000"/>
          </a:xfrm>
          <a:prstGeom prst="rect">
            <a:avLst/>
          </a:prstGeom>
        </p:spPr>
        <p:txBody>
          <a:bodyPr anchor="b" anchorCtr="0">
            <a:normAutofit/>
          </a:bodyPr>
          <a:lstStyle/>
          <a:p>
            <a:pPr algn="l"/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90EA0A-10E4-431C-9212-D51E64052D89}" type="datetimeFigureOut">
              <a:rPr lang="cs-CZ" smtClean="0">
                <a:solidFill>
                  <a:prstClr val="black"/>
                </a:solidFill>
              </a:rPr>
              <a:pPr/>
              <a:t>3.11.2013</a:t>
            </a:fld>
            <a:endParaRPr lang="cs-CZ">
              <a:solidFill>
                <a:prstClr val="black"/>
              </a:solidFill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E6472AA-B575-4A94-9346-BF62858AE04E}" type="slidenum">
              <a:rPr lang="cs-CZ" smtClean="0">
                <a:solidFill>
                  <a:prstClr val="black"/>
                </a:solidFill>
              </a:rPr>
              <a:pPr/>
              <a:t>‹#›</a:t>
            </a:fld>
            <a:endParaRPr lang="cs-CZ">
              <a:solidFill>
                <a:prstClr val="black"/>
              </a:solidFill>
            </a:endParaRP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cs-CZ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6796356"/>
      </p:ext>
    </p:extLst>
  </p:cSld>
  <p:clrMapOvr>
    <a:masterClrMapping/>
  </p:clrMapOvr>
  <p:transition spd="med">
    <p:wipe dir="u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90EA0A-10E4-431C-9212-D51E64052D89}" type="datetimeFigureOut">
              <a:rPr lang="cs-CZ" smtClean="0">
                <a:solidFill>
                  <a:prstClr val="black"/>
                </a:solidFill>
              </a:rPr>
              <a:pPr/>
              <a:t>3.11.2013</a:t>
            </a:fld>
            <a:endParaRPr lang="cs-CZ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E6472AA-B575-4A94-9346-BF62858AE04E}" type="slidenum">
              <a:rPr lang="cs-CZ" smtClean="0">
                <a:solidFill>
                  <a:prstClr val="black"/>
                </a:solidFill>
              </a:rPr>
              <a:pPr/>
              <a:t>‹#›</a:t>
            </a:fld>
            <a:endParaRPr lang="cs-CZ">
              <a:solidFill>
                <a:prstClr val="black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cs-CZ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4100985"/>
      </p:ext>
    </p:extLst>
  </p:cSld>
  <p:clrMapOvr>
    <a:masterClrMapping/>
  </p:clrMapOvr>
  <p:transition spd="med">
    <p:wipe dir="u"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dpis a 2 sloupce text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smtClean="0"/>
          </a:p>
        </p:txBody>
      </p:sp>
      <p:sp>
        <p:nvSpPr>
          <p:cNvPr id="11" name="Rectangle 11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smtClean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457200" y="359465"/>
            <a:ext cx="8229600" cy="1143000"/>
          </a:xfrm>
          <a:prstGeom prst="rect">
            <a:avLst/>
          </a:prstGeom>
        </p:spPr>
        <p:txBody>
          <a:bodyPr anchor="b" anchorCtr="0">
            <a:normAutofit/>
          </a:bodyPr>
          <a:lstStyle/>
          <a:p>
            <a:pPr algn="l"/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90EA0A-10E4-431C-9212-D51E64052D89}" type="datetimeFigureOut">
              <a:rPr lang="cs-CZ" smtClean="0">
                <a:solidFill>
                  <a:prstClr val="black"/>
                </a:solidFill>
              </a:rPr>
              <a:pPr/>
              <a:t>3.11.2013</a:t>
            </a:fld>
            <a:endParaRPr lang="cs-CZ">
              <a:solidFill>
                <a:prstClr val="black"/>
              </a:solidFill>
            </a:endParaRPr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E6472AA-B575-4A94-9346-BF62858AE04E}" type="slidenum">
              <a:rPr lang="cs-CZ" smtClean="0">
                <a:solidFill>
                  <a:prstClr val="black"/>
                </a:solidFill>
              </a:rPr>
              <a:pPr/>
              <a:t>‹#›</a:t>
            </a:fld>
            <a:endParaRPr lang="cs-CZ">
              <a:solidFill>
                <a:prstClr val="black"/>
              </a:solidFill>
            </a:endParaRPr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cs-CZ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822737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smtClean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457200" y="359465"/>
            <a:ext cx="8229600" cy="1143000"/>
          </a:xfrm>
          <a:prstGeom prst="rect">
            <a:avLst/>
          </a:prstGeom>
        </p:spPr>
        <p:txBody>
          <a:bodyPr anchor="b" anchorCtr="0">
            <a:normAutofit/>
          </a:bodyPr>
          <a:lstStyle/>
          <a:p>
            <a:pPr algn="l"/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90EA0A-10E4-431C-9212-D51E64052D89}" type="datetimeFigureOut">
              <a:rPr lang="cs-CZ" smtClean="0">
                <a:solidFill>
                  <a:prstClr val="black"/>
                </a:solidFill>
              </a:rPr>
              <a:pPr/>
              <a:t>3.11.2013</a:t>
            </a:fld>
            <a:endParaRPr lang="cs-CZ">
              <a:solidFill>
                <a:prstClr val="black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E6472AA-B575-4A94-9346-BF62858AE04E}" type="slidenum">
              <a:rPr lang="cs-CZ" smtClean="0">
                <a:solidFill>
                  <a:prstClr val="black"/>
                </a:solidFill>
              </a:rPr>
              <a:pPr/>
              <a:t>‹#›</a:t>
            </a:fld>
            <a:endParaRPr lang="cs-CZ">
              <a:solidFill>
                <a:prstClr val="black"/>
              </a:solidFill>
            </a:endParaRPr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cs-CZ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1671247"/>
      </p:ext>
    </p:extLst>
  </p:cSld>
  <p:clrMapOvr>
    <a:masterClrMapping/>
  </p:clrMapOvr>
  <p:transition spd="med">
    <p:wipe dir="u"/>
  </p:transition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30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smtClean="0"/>
          </a:p>
        </p:txBody>
      </p:sp>
      <p:sp>
        <p:nvSpPr>
          <p:cNvPr id="17" name="Rectangle 17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smtClean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457200" y="359465"/>
            <a:ext cx="8229600" cy="1143000"/>
          </a:xfrm>
          <a:prstGeom prst="rect">
            <a:avLst/>
          </a:prstGeom>
        </p:spPr>
        <p:txBody>
          <a:bodyPr anchor="b" anchorCtr="0">
            <a:normAutofit/>
          </a:bodyPr>
          <a:lstStyle/>
          <a:p>
            <a:pPr algn="l"/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90EA0A-10E4-431C-9212-D51E64052D89}" type="datetimeFigureOut">
              <a:rPr lang="cs-CZ" smtClean="0">
                <a:solidFill>
                  <a:prstClr val="black"/>
                </a:solidFill>
              </a:rPr>
              <a:pPr/>
              <a:t>3.11.2013</a:t>
            </a:fld>
            <a:endParaRPr lang="cs-CZ">
              <a:solidFill>
                <a:prstClr val="black"/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E6472AA-B575-4A94-9346-BF62858AE04E}" type="slidenum">
              <a:rPr lang="cs-CZ" smtClean="0">
                <a:solidFill>
                  <a:prstClr val="black"/>
                </a:solidFill>
              </a:rPr>
              <a:pPr/>
              <a:t>‹#›</a:t>
            </a:fld>
            <a:endParaRPr lang="cs-CZ">
              <a:solidFill>
                <a:prstClr val="black"/>
              </a:solidFill>
            </a:endParaRPr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cs-CZ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90364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smtClean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457200" y="359465"/>
            <a:ext cx="8229600" cy="1143000"/>
          </a:xfrm>
          <a:prstGeom prst="rect">
            <a:avLst/>
          </a:prstGeom>
        </p:spPr>
        <p:txBody>
          <a:bodyPr anchor="b" anchorCtr="0">
            <a:normAutofit/>
          </a:bodyPr>
          <a:lstStyle/>
          <a:p>
            <a:pPr algn="l"/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90EA0A-10E4-431C-9212-D51E64052D89}" type="datetimeFigureOut">
              <a:rPr lang="cs-CZ" smtClean="0"/>
              <a:pPr/>
              <a:t>3.11.2013</a:t>
            </a:fld>
            <a:endParaRPr lang="cs-CZ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E6472AA-B575-4A94-9346-BF62858AE04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457200" y="359465"/>
            <a:ext cx="8229600" cy="1143000"/>
          </a:xfrm>
          <a:prstGeom prst="rect">
            <a:avLst/>
          </a:prstGeom>
        </p:spPr>
        <p:txBody>
          <a:bodyPr anchor="b" anchorCtr="0">
            <a:normAutofit/>
          </a:bodyPr>
          <a:lstStyle/>
          <a:p>
            <a:pPr algn="l"/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90EA0A-10E4-431C-9212-D51E64052D89}" type="datetimeFigureOut">
              <a:rPr lang="cs-CZ" smtClean="0"/>
              <a:pPr/>
              <a:t>3.11.2013</a:t>
            </a:fld>
            <a:endParaRPr lang="cs-CZ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E6472AA-B575-4A94-9346-BF62858AE04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cs-CZ"/>
          </a:p>
        </p:txBody>
      </p:sp>
    </p:spTree>
  </p:cSld>
  <p:clrMapOvr>
    <a:masterClrMapping/>
  </p:clrMapOvr>
  <p:transition spd="med">
    <p:wipe dir="u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90EA0A-10E4-431C-9212-D51E64052D89}" type="datetimeFigureOut">
              <a:rPr lang="cs-CZ" smtClean="0"/>
              <a:pPr/>
              <a:t>3.11.2013</a:t>
            </a:fld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E6472AA-B575-4A94-9346-BF62858AE04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cs-CZ"/>
          </a:p>
        </p:txBody>
      </p:sp>
    </p:spTree>
  </p:cSld>
  <p:clrMapOvr>
    <a:masterClrMapping/>
  </p:clrMapOvr>
  <p:transition spd="med">
    <p:wipe dir="u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dpis a 2 sloupce text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smtClean="0"/>
          </a:p>
        </p:txBody>
      </p:sp>
      <p:sp>
        <p:nvSpPr>
          <p:cNvPr id="11" name="Rectangle 11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smtClean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457200" y="359465"/>
            <a:ext cx="8229600" cy="1143000"/>
          </a:xfrm>
          <a:prstGeom prst="rect">
            <a:avLst/>
          </a:prstGeom>
        </p:spPr>
        <p:txBody>
          <a:bodyPr anchor="b" anchorCtr="0">
            <a:normAutofit/>
          </a:bodyPr>
          <a:lstStyle/>
          <a:p>
            <a:pPr algn="l"/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90EA0A-10E4-431C-9212-D51E64052D89}" type="datetimeFigureOut">
              <a:rPr lang="cs-CZ" smtClean="0"/>
              <a:pPr/>
              <a:t>3.11.2013</a:t>
            </a:fld>
            <a:endParaRPr lang="cs-CZ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E6472AA-B575-4A94-9346-BF62858AE04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smtClean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457200" y="359465"/>
            <a:ext cx="8229600" cy="1143000"/>
          </a:xfrm>
          <a:prstGeom prst="rect">
            <a:avLst/>
          </a:prstGeom>
        </p:spPr>
        <p:txBody>
          <a:bodyPr anchor="b" anchorCtr="0">
            <a:normAutofit/>
          </a:bodyPr>
          <a:lstStyle/>
          <a:p>
            <a:pPr algn="l"/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90EA0A-10E4-431C-9212-D51E64052D89}" type="datetimeFigureOut">
              <a:rPr lang="cs-CZ" smtClean="0"/>
              <a:pPr/>
              <a:t>3.11.2013</a:t>
            </a:fld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E6472AA-B575-4A94-9346-BF62858AE04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cs-CZ"/>
          </a:p>
        </p:txBody>
      </p:sp>
    </p:spTree>
  </p:cSld>
  <p:clrMapOvr>
    <a:masterClrMapping/>
  </p:clrMapOvr>
  <p:transition spd="med">
    <p:wipe dir="u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30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smtClean="0"/>
          </a:p>
        </p:txBody>
      </p:sp>
      <p:sp>
        <p:nvSpPr>
          <p:cNvPr id="17" name="Rectangle 17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smtClean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457200" y="359465"/>
            <a:ext cx="8229600" cy="1143000"/>
          </a:xfrm>
          <a:prstGeom prst="rect">
            <a:avLst/>
          </a:prstGeom>
        </p:spPr>
        <p:txBody>
          <a:bodyPr anchor="b" anchorCtr="0">
            <a:normAutofit/>
          </a:bodyPr>
          <a:lstStyle/>
          <a:p>
            <a:pPr algn="l"/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90EA0A-10E4-431C-9212-D51E64052D89}" type="datetimeFigureOut">
              <a:rPr lang="cs-CZ" smtClean="0"/>
              <a:pPr/>
              <a:t>3.11.2013</a:t>
            </a:fld>
            <a:endParaRPr lang="cs-CZ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E6472AA-B575-4A94-9346-BF62858AE04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1.jpg"/>
          <p:cNvPicPr>
            <a:picLocks noChangeAspect="1"/>
          </p:cNvPicPr>
          <p:nvPr/>
        </p:nvPicPr>
        <p:blipFill>
          <a:blip r:embed="rId2" cstate="print">
            <a:duotone>
              <a:schemeClr val="accent1"/>
              <a:srgbClr val="FFFFFF"/>
            </a:duotone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image2.png"/>
          <p:cNvPicPr>
            <a:picLocks noChangeAspect="1"/>
          </p:cNvPicPr>
          <p:nvPr/>
        </p:nvPicPr>
        <p:blipFill>
          <a:blip r:embed="rId3" cstate="print">
            <a:duotone>
              <a:schemeClr val="accent1"/>
              <a:srgbClr val="FFFFFF"/>
            </a:duotone>
          </a:blip>
          <a:stretch>
            <a:fillRect/>
          </a:stretch>
        </p:blipFill>
        <p:spPr>
          <a:xfrm>
            <a:off x="571" y="428"/>
            <a:ext cx="9142858" cy="6857143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image3.png"/>
          <p:cNvPicPr>
            <a:picLocks noChangeAspect="1"/>
          </p:cNvPicPr>
          <p:nvPr/>
        </p:nvPicPr>
        <p:blipFill>
          <a:blip r:embed="rId4" cstate="print">
            <a:duotone>
              <a:schemeClr val="accent1"/>
              <a:srgbClr val="FFFFFF"/>
            </a:duotone>
          </a:blip>
          <a:stretch>
            <a:fillRect/>
          </a:stretch>
        </p:blipFill>
        <p:spPr>
          <a:xfrm>
            <a:off x="571" y="428"/>
            <a:ext cx="9142858" cy="6857143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image4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71" y="428"/>
            <a:ext cx="9142858" cy="6857143"/>
          </a:xfrm>
          <a:prstGeom prst="rect">
            <a:avLst/>
          </a:prstGeom>
          <a:noFill/>
          <a:ln>
            <a:noFill/>
          </a:ln>
        </p:spPr>
      </p:pic>
      <p:sp>
        <p:nvSpPr>
          <p:cNvPr id="31" name="Rectangle 31"/>
          <p:cNvSpPr>
            <a:spLocks noGrp="1"/>
          </p:cNvSpPr>
          <p:nvPr>
            <p:ph type="subTitle" idx="1"/>
          </p:nvPr>
        </p:nvSpPr>
        <p:spPr>
          <a:xfrm>
            <a:off x="2492734" y="5094577"/>
            <a:ext cx="6194066" cy="925223"/>
          </a:xfrm>
        </p:spPr>
        <p:txBody>
          <a:bodyPr/>
          <a:lstStyle>
            <a:lvl1pPr marL="0" indent="0" algn="r">
              <a:buNone/>
              <a:defRPr sz="2800"/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cs-CZ" smtClean="0"/>
              <a:t>Klepnutím lze upravit styl předlohy podnadpisů.</a:t>
            </a:r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ctrTitle"/>
          </p:nvPr>
        </p:nvSpPr>
        <p:spPr>
          <a:xfrm>
            <a:off x="1108986" y="3606800"/>
            <a:ext cx="7577814" cy="1470025"/>
          </a:xfrm>
        </p:spPr>
        <p:txBody>
          <a:bodyPr anchor="b" anchorCtr="0"/>
          <a:lstStyle>
            <a:lvl1pPr algn="r">
              <a:defRPr sz="4000"/>
            </a:lvl1pPr>
          </a:lstStyle>
          <a:p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90EA0A-10E4-431C-9212-D51E64052D89}" type="datetimeFigureOut">
              <a:rPr lang="cs-CZ" smtClean="0">
                <a:solidFill>
                  <a:prstClr val="black"/>
                </a:solidFill>
              </a:rPr>
              <a:pPr/>
              <a:t>3.11.2013</a:t>
            </a:fld>
            <a:endParaRPr lang="cs-CZ">
              <a:solidFill>
                <a:prstClr val="black"/>
              </a:solidFill>
            </a:endParaRP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E6472AA-B575-4A94-9346-BF62858AE04E}" type="slidenum">
              <a:rPr lang="cs-CZ" smtClean="0">
                <a:solidFill>
                  <a:prstClr val="black"/>
                </a:solidFill>
              </a:rPr>
              <a:pPr/>
              <a:t>‹#›</a:t>
            </a:fld>
            <a:endParaRPr lang="cs-CZ">
              <a:solidFill>
                <a:prstClr val="black"/>
              </a:solidFill>
            </a:endParaRPr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cs-CZ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8253208"/>
      </p:ext>
    </p:extLst>
  </p:cSld>
  <p:clrMapOvr>
    <a:masterClrMapping/>
  </p:clrMapOvr>
  <p:transition spd="med">
    <p:wipe dir="u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smtClean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457200" y="359465"/>
            <a:ext cx="8229600" cy="1143000"/>
          </a:xfrm>
          <a:prstGeom prst="rect">
            <a:avLst/>
          </a:prstGeom>
        </p:spPr>
        <p:txBody>
          <a:bodyPr anchor="b" anchorCtr="0">
            <a:normAutofit/>
          </a:bodyPr>
          <a:lstStyle/>
          <a:p>
            <a:pPr algn="l"/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90EA0A-10E4-431C-9212-D51E64052D89}" type="datetimeFigureOut">
              <a:rPr lang="cs-CZ" smtClean="0">
                <a:solidFill>
                  <a:prstClr val="black"/>
                </a:solidFill>
              </a:rPr>
              <a:pPr/>
              <a:t>3.11.2013</a:t>
            </a:fld>
            <a:endParaRPr lang="cs-CZ">
              <a:solidFill>
                <a:prstClr val="black"/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E6472AA-B575-4A94-9346-BF62858AE04E}" type="slidenum">
              <a:rPr lang="cs-CZ" smtClean="0">
                <a:solidFill>
                  <a:prstClr val="black"/>
                </a:solidFill>
              </a:rPr>
              <a:pPr/>
              <a:t>‹#›</a:t>
            </a:fld>
            <a:endParaRPr lang="cs-CZ">
              <a:solidFill>
                <a:prstClr val="black"/>
              </a:solidFill>
            </a:endParaRPr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cs-CZ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49966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5" Type="http://schemas.openxmlformats.org/officeDocument/2006/relationships/slideLayout" Target="../slideLayouts/slideLayout12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11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shade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5.png"/>
          <p:cNvPicPr>
            <a:picLocks noChangeAspect="1"/>
          </p:cNvPicPr>
          <p:nvPr/>
        </p:nvPicPr>
        <p:blipFill>
          <a:blip r:embed="rId9" cstate="print">
            <a:duotone>
              <a:schemeClr val="accent1"/>
              <a:srgbClr val="FFFFFF"/>
            </a:duotone>
          </a:blip>
          <a:stretch>
            <a:fillRect/>
          </a:stretch>
        </p:blipFill>
        <p:spPr>
          <a:xfrm>
            <a:off x="571" y="428"/>
            <a:ext cx="9142858" cy="6857143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image6.pn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571" y="428"/>
            <a:ext cx="9142858" cy="6857143"/>
          </a:xfrm>
          <a:prstGeom prst="rect">
            <a:avLst/>
          </a:prstGeom>
          <a:noFill/>
          <a:ln>
            <a:noFill/>
          </a:ln>
        </p:spPr>
      </p:pic>
      <p:sp>
        <p:nvSpPr>
          <p:cNvPr id="30" name="Rectangle 30"/>
          <p:cNvSpPr>
            <a:spLocks noGrp="1"/>
          </p:cNvSpPr>
          <p:nvPr>
            <p:ph type="title"/>
          </p:nvPr>
        </p:nvSpPr>
        <p:spPr>
          <a:xfrm>
            <a:off x="457200" y="359465"/>
            <a:ext cx="8229600" cy="1143000"/>
          </a:xfrm>
          <a:prstGeom prst="rect">
            <a:avLst/>
          </a:prstGeom>
        </p:spPr>
        <p:txBody>
          <a:bodyPr anchor="b" anchorCtr="0">
            <a:normAutofit/>
          </a:bodyPr>
          <a:lstStyle/>
          <a:p>
            <a:pPr algn="l"/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12" name="Rectangle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 smtClean="0"/>
          </a:p>
        </p:txBody>
      </p:sp>
      <p:sp>
        <p:nvSpPr>
          <p:cNvPr id="6" name="Rectangle 6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 sz="1000">
                <a:latin typeface="+mn-lt"/>
              </a:defRPr>
            </a:lvl1pPr>
          </a:lstStyle>
          <a:p>
            <a:fld id="{4790EA0A-10E4-431C-9212-D51E64052D89}" type="datetimeFigureOut">
              <a:rPr lang="cs-CZ" smtClean="0"/>
              <a:pPr/>
              <a:t>3.11.2013</a:t>
            </a:fld>
            <a:endParaRPr lang="cs-CZ"/>
          </a:p>
        </p:txBody>
      </p:sp>
      <p:sp>
        <p:nvSpPr>
          <p:cNvPr id="20" name="Rectangle 20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algn="ctr">
              <a:defRPr sz="1000">
                <a:latin typeface="+mn-lt"/>
              </a:defRPr>
            </a:lvl1pPr>
          </a:lstStyle>
          <a:p>
            <a:endParaRPr lang="cs-CZ"/>
          </a:p>
        </p:txBody>
      </p:sp>
      <p:sp>
        <p:nvSpPr>
          <p:cNvPr id="21" name="Rectangle 21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 sz="1000">
                <a:latin typeface="+mn-lt"/>
              </a:defRPr>
            </a:lvl1pPr>
          </a:lstStyle>
          <a:p>
            <a:fld id="{0E6472AA-B575-4A94-9346-BF62858AE04E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</p:sldLayoutIdLst>
  <p:transition spd="med">
    <p:wipe dir="u"/>
  </p:transition>
  <p:timing>
    <p:tnLst>
      <p:par>
        <p:cTn id="1" dur="indefinite" restart="never" nodeType="tmRoot"/>
      </p:par>
    </p:tnLst>
  </p:timing>
  <p:txStyles>
    <p:titleStyle>
      <a:defPPr>
        <a:defRPr sz="4400">
          <a:solidFill>
            <a:schemeClr val="tx1"/>
          </a:solidFill>
          <a:latin typeface="+mj-lt"/>
          <a:ea typeface="+mj-ea"/>
          <a:cs typeface="+mj-cs"/>
        </a:defRPr>
      </a:defPPr>
      <a:lvl1pPr algn="l" eaLnBrk="1" hangingPunct="1">
        <a:buNone/>
        <a:defRPr sz="3600">
          <a:solidFill>
            <a:schemeClr val="tx1">
              <a:alpha val="100000"/>
            </a:schemeClr>
          </a:solidFill>
          <a:latin typeface="+mj-lt"/>
        </a:defRPr>
      </a:lvl1pPr>
    </p:titleStyle>
    <p:bodyStyle>
      <a:defPPr>
        <a:defRPr>
          <a:solidFill>
            <a:schemeClr val="tx1"/>
          </a:solidFill>
          <a:latin typeface="+mn-lt"/>
          <a:ea typeface="+mn-ea"/>
          <a:cs typeface="+mn-cs"/>
        </a:defRPr>
      </a:defPPr>
      <a:lvl1pPr marL="342900" indent="-342900" eaLnBrk="1" hangingPunct="1">
        <a:buChar char="•"/>
        <a:defRPr sz="2800">
          <a:latin typeface="+mn-lt"/>
        </a:defRPr>
      </a:lvl1pPr>
      <a:lvl2pPr marL="742950" indent="-285750" eaLnBrk="1" hangingPunct="1">
        <a:buChar char="–"/>
        <a:defRPr sz="2400">
          <a:latin typeface="+mn-lt"/>
        </a:defRPr>
      </a:lvl2pPr>
      <a:lvl3pPr marL="1143000" indent="-228600" eaLnBrk="1" hangingPunct="1">
        <a:buChar char="•"/>
        <a:defRPr sz="2400">
          <a:latin typeface="+mn-lt"/>
        </a:defRPr>
      </a:lvl3pPr>
      <a:lvl4pPr marL="1600200" indent="-228600" eaLnBrk="1" hangingPunct="1">
        <a:buChar char="–"/>
        <a:defRPr sz="2000">
          <a:latin typeface="+mn-lt"/>
        </a:defRPr>
      </a:lvl4pPr>
      <a:lvl5pPr marL="2057400" indent="-228600" eaLnBrk="1" hangingPunct="1">
        <a:buChar char="»"/>
        <a:defRPr sz="2000">
          <a:latin typeface="+mn-lt"/>
        </a:defRPr>
      </a:lvl5pPr>
      <a:lvl6pPr marL="2514600" indent="-228600" eaLnBrk="1" hangingPunct="1">
        <a:buChar char="•"/>
        <a:defRPr sz="2000"/>
      </a:lvl6pPr>
      <a:lvl7pPr marL="2971800" indent="-228600" eaLnBrk="1" hangingPunct="1">
        <a:buChar char="•"/>
        <a:defRPr sz="2000"/>
      </a:lvl7pPr>
      <a:lvl8pPr marL="3429000" indent="-228600" eaLnBrk="1" hangingPunct="1">
        <a:buChar char="•"/>
        <a:defRPr sz="2000"/>
      </a:lvl8pPr>
      <a:lvl9pPr marL="3886200" indent="-228600" eaLnBrk="1" hangingPunct="1">
        <a:buChar char="•"/>
        <a:defRPr sz="2000"/>
      </a:lvl9pPr>
    </p:bodyStyle>
    <p:otherStyle>
      <a:defPPr>
        <a:defRPr>
          <a:solidFill>
            <a:schemeClr val="tx1"/>
          </a:solidFill>
          <a:latin typeface="+mn-lt"/>
          <a:ea typeface="+mn-ea"/>
          <a:cs typeface="+mn-cs"/>
        </a:defRPr>
      </a:defPPr>
      <a:lvl1pPr marL="0" eaLnBrk="1" hangingPunct="1"/>
      <a:lvl2pPr marL="457200" eaLnBrk="1" hangingPunct="1"/>
      <a:lvl3pPr marL="914400" eaLnBrk="1" hangingPunct="1"/>
      <a:lvl4pPr marL="1371600" eaLnBrk="1" hangingPunct="1"/>
      <a:lvl5pPr marL="1828800" eaLnBrk="1" hangingPunct="1"/>
      <a:lvl6pPr marL="2286000" eaLnBrk="1" hangingPunct="1"/>
      <a:lvl7pPr marL="2743200" eaLnBrk="1" hangingPunct="1"/>
      <a:lvl8pPr marL="3200400" eaLnBrk="1" hangingPunct="1"/>
      <a:lvl9pPr marL="3657600" eaLnBrk="1" hangingPunct="1"/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shade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5.png"/>
          <p:cNvPicPr>
            <a:picLocks noChangeAspect="1"/>
          </p:cNvPicPr>
          <p:nvPr/>
        </p:nvPicPr>
        <p:blipFill>
          <a:blip r:embed="rId9" cstate="print">
            <a:duotone>
              <a:schemeClr val="accent1"/>
              <a:srgbClr val="FFFFFF"/>
            </a:duotone>
          </a:blip>
          <a:stretch>
            <a:fillRect/>
          </a:stretch>
        </p:blipFill>
        <p:spPr>
          <a:xfrm>
            <a:off x="571" y="428"/>
            <a:ext cx="9142858" cy="6857143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image6.pn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571" y="428"/>
            <a:ext cx="9142858" cy="6857143"/>
          </a:xfrm>
          <a:prstGeom prst="rect">
            <a:avLst/>
          </a:prstGeom>
          <a:noFill/>
          <a:ln>
            <a:noFill/>
          </a:ln>
        </p:spPr>
      </p:pic>
      <p:sp>
        <p:nvSpPr>
          <p:cNvPr id="30" name="Rectangle 30"/>
          <p:cNvSpPr>
            <a:spLocks noGrp="1"/>
          </p:cNvSpPr>
          <p:nvPr>
            <p:ph type="title"/>
          </p:nvPr>
        </p:nvSpPr>
        <p:spPr>
          <a:xfrm>
            <a:off x="457200" y="359465"/>
            <a:ext cx="8229600" cy="1143000"/>
          </a:xfrm>
          <a:prstGeom prst="rect">
            <a:avLst/>
          </a:prstGeom>
        </p:spPr>
        <p:txBody>
          <a:bodyPr anchor="b" anchorCtr="0">
            <a:normAutofit/>
          </a:bodyPr>
          <a:lstStyle/>
          <a:p>
            <a:pPr algn="l"/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12" name="Rectangle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 smtClean="0"/>
          </a:p>
        </p:txBody>
      </p:sp>
      <p:sp>
        <p:nvSpPr>
          <p:cNvPr id="6" name="Rectangle 6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 sz="1000">
                <a:latin typeface="+mn-lt"/>
              </a:defRPr>
            </a:lvl1pPr>
          </a:lstStyle>
          <a:p>
            <a:fld id="{4790EA0A-10E4-431C-9212-D51E64052D89}" type="datetimeFigureOut">
              <a:rPr lang="cs-CZ" smtClean="0">
                <a:solidFill>
                  <a:prstClr val="black"/>
                </a:solidFill>
              </a:rPr>
              <a:pPr/>
              <a:t>3.11.2013</a:t>
            </a:fld>
            <a:endParaRPr lang="cs-CZ">
              <a:solidFill>
                <a:prstClr val="black"/>
              </a:solidFill>
            </a:endParaRPr>
          </a:p>
        </p:txBody>
      </p:sp>
      <p:sp>
        <p:nvSpPr>
          <p:cNvPr id="20" name="Rectangle 20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algn="ctr">
              <a:defRPr sz="1000">
                <a:latin typeface="+mn-lt"/>
              </a:defRPr>
            </a:lvl1pPr>
          </a:lstStyle>
          <a:p>
            <a:endParaRPr lang="cs-CZ">
              <a:solidFill>
                <a:prstClr val="black"/>
              </a:solidFill>
            </a:endParaRPr>
          </a:p>
        </p:txBody>
      </p:sp>
      <p:sp>
        <p:nvSpPr>
          <p:cNvPr id="21" name="Rectangle 21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 sz="1000">
                <a:latin typeface="+mn-lt"/>
              </a:defRPr>
            </a:lvl1pPr>
          </a:lstStyle>
          <a:p>
            <a:fld id="{0E6472AA-B575-4A94-9346-BF62858AE04E}" type="slidenum">
              <a:rPr lang="cs-CZ" smtClean="0">
                <a:solidFill>
                  <a:prstClr val="black"/>
                </a:solidFill>
              </a:rPr>
              <a:pPr/>
              <a:t>‹#›</a:t>
            </a:fld>
            <a:endParaRPr lang="cs-CZ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34428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  <p:sldLayoutId id="2147483672" r:id="rId4"/>
    <p:sldLayoutId id="2147483673" r:id="rId5"/>
    <p:sldLayoutId id="2147483674" r:id="rId6"/>
    <p:sldLayoutId id="2147483675" r:id="rId7"/>
  </p:sldLayoutIdLst>
  <p:transition spd="med">
    <p:wipe dir="u"/>
  </p:transition>
  <p:timing>
    <p:tnLst>
      <p:par>
        <p:cTn id="1" dur="indefinite" restart="never" nodeType="tmRoot"/>
      </p:par>
    </p:tnLst>
  </p:timing>
  <p:txStyles>
    <p:titleStyle>
      <a:defPPr>
        <a:defRPr sz="4400">
          <a:solidFill>
            <a:schemeClr val="tx1"/>
          </a:solidFill>
          <a:latin typeface="+mj-lt"/>
          <a:ea typeface="+mj-ea"/>
          <a:cs typeface="+mj-cs"/>
        </a:defRPr>
      </a:defPPr>
      <a:lvl1pPr algn="l" eaLnBrk="1" hangingPunct="1">
        <a:buNone/>
        <a:defRPr sz="3600">
          <a:solidFill>
            <a:schemeClr val="tx1">
              <a:alpha val="100000"/>
            </a:schemeClr>
          </a:solidFill>
          <a:latin typeface="+mj-lt"/>
        </a:defRPr>
      </a:lvl1pPr>
    </p:titleStyle>
    <p:bodyStyle>
      <a:defPPr>
        <a:defRPr>
          <a:solidFill>
            <a:schemeClr val="tx1"/>
          </a:solidFill>
          <a:latin typeface="+mn-lt"/>
          <a:ea typeface="+mn-ea"/>
          <a:cs typeface="+mn-cs"/>
        </a:defRPr>
      </a:defPPr>
      <a:lvl1pPr marL="342900" indent="-342900" eaLnBrk="1" hangingPunct="1">
        <a:buChar char="•"/>
        <a:defRPr sz="2800">
          <a:latin typeface="+mn-lt"/>
        </a:defRPr>
      </a:lvl1pPr>
      <a:lvl2pPr marL="742950" indent="-285750" eaLnBrk="1" hangingPunct="1">
        <a:buChar char="–"/>
        <a:defRPr sz="2400">
          <a:latin typeface="+mn-lt"/>
        </a:defRPr>
      </a:lvl2pPr>
      <a:lvl3pPr marL="1143000" indent="-228600" eaLnBrk="1" hangingPunct="1">
        <a:buChar char="•"/>
        <a:defRPr sz="2400">
          <a:latin typeface="+mn-lt"/>
        </a:defRPr>
      </a:lvl3pPr>
      <a:lvl4pPr marL="1600200" indent="-228600" eaLnBrk="1" hangingPunct="1">
        <a:buChar char="–"/>
        <a:defRPr sz="2000">
          <a:latin typeface="+mn-lt"/>
        </a:defRPr>
      </a:lvl4pPr>
      <a:lvl5pPr marL="2057400" indent="-228600" eaLnBrk="1" hangingPunct="1">
        <a:buChar char="»"/>
        <a:defRPr sz="2000">
          <a:latin typeface="+mn-lt"/>
        </a:defRPr>
      </a:lvl5pPr>
      <a:lvl6pPr marL="2514600" indent="-228600" eaLnBrk="1" hangingPunct="1">
        <a:buChar char="•"/>
        <a:defRPr sz="2000"/>
      </a:lvl6pPr>
      <a:lvl7pPr marL="2971800" indent="-228600" eaLnBrk="1" hangingPunct="1">
        <a:buChar char="•"/>
        <a:defRPr sz="2000"/>
      </a:lvl7pPr>
      <a:lvl8pPr marL="3429000" indent="-228600" eaLnBrk="1" hangingPunct="1">
        <a:buChar char="•"/>
        <a:defRPr sz="2000"/>
      </a:lvl8pPr>
      <a:lvl9pPr marL="3886200" indent="-228600" eaLnBrk="1" hangingPunct="1">
        <a:buChar char="•"/>
        <a:defRPr sz="2000"/>
      </a:lvl9pPr>
    </p:bodyStyle>
    <p:otherStyle>
      <a:defPPr>
        <a:defRPr>
          <a:solidFill>
            <a:schemeClr val="tx1"/>
          </a:solidFill>
          <a:latin typeface="+mn-lt"/>
          <a:ea typeface="+mn-ea"/>
          <a:cs typeface="+mn-cs"/>
        </a:defRPr>
      </a:defPPr>
      <a:lvl1pPr marL="0" eaLnBrk="1" hangingPunct="1"/>
      <a:lvl2pPr marL="457200" eaLnBrk="1" hangingPunct="1"/>
      <a:lvl3pPr marL="914400" eaLnBrk="1" hangingPunct="1"/>
      <a:lvl4pPr marL="1371600" eaLnBrk="1" hangingPunct="1"/>
      <a:lvl5pPr marL="1828800" eaLnBrk="1" hangingPunct="1"/>
      <a:lvl6pPr marL="2286000" eaLnBrk="1" hangingPunct="1"/>
      <a:lvl7pPr marL="2743200" eaLnBrk="1" hangingPunct="1"/>
      <a:lvl8pPr marL="3200400" eaLnBrk="1" hangingPunct="1"/>
      <a:lvl9pPr marL="3657600" eaLnBrk="1" hangingPunct="1"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image" Target="../media/image12.wmf"/><Relationship Id="rId18" Type="http://schemas.openxmlformats.org/officeDocument/2006/relationships/oleObject" Target="../embeddings/oleObject8.bin"/><Relationship Id="rId3" Type="http://schemas.openxmlformats.org/officeDocument/2006/relationships/notesSlide" Target="../notesSlides/notesSlide3.xml"/><Relationship Id="rId21" Type="http://schemas.openxmlformats.org/officeDocument/2006/relationships/image" Target="../media/image16.wmf"/><Relationship Id="rId7" Type="http://schemas.openxmlformats.org/officeDocument/2006/relationships/image" Target="../media/image9.wmf"/><Relationship Id="rId12" Type="http://schemas.openxmlformats.org/officeDocument/2006/relationships/oleObject" Target="../embeddings/oleObject5.bin"/><Relationship Id="rId17" Type="http://schemas.openxmlformats.org/officeDocument/2006/relationships/image" Target="../media/image14.wmf"/><Relationship Id="rId2" Type="http://schemas.openxmlformats.org/officeDocument/2006/relationships/slideLayout" Target="../slideLayouts/slideLayout6.xml"/><Relationship Id="rId16" Type="http://schemas.openxmlformats.org/officeDocument/2006/relationships/oleObject" Target="../embeddings/oleObject7.bin"/><Relationship Id="rId20" Type="http://schemas.openxmlformats.org/officeDocument/2006/relationships/oleObject" Target="../embeddings/oleObject9.bin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11.wmf"/><Relationship Id="rId5" Type="http://schemas.openxmlformats.org/officeDocument/2006/relationships/image" Target="../media/image8.wmf"/><Relationship Id="rId15" Type="http://schemas.openxmlformats.org/officeDocument/2006/relationships/image" Target="../media/image13.wmf"/><Relationship Id="rId10" Type="http://schemas.openxmlformats.org/officeDocument/2006/relationships/oleObject" Target="../embeddings/oleObject4.bin"/><Relationship Id="rId19" Type="http://schemas.openxmlformats.org/officeDocument/2006/relationships/image" Target="../media/image15.wmf"/><Relationship Id="rId4" Type="http://schemas.openxmlformats.org/officeDocument/2006/relationships/oleObject" Target="../embeddings/oleObject1.bin"/><Relationship Id="rId9" Type="http://schemas.openxmlformats.org/officeDocument/2006/relationships/image" Target="../media/image10.wmf"/><Relationship Id="rId14" Type="http://schemas.openxmlformats.org/officeDocument/2006/relationships/oleObject" Target="../embeddings/oleObject6.bin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323528"/>
            <a:ext cx="5759450" cy="1258570"/>
          </a:xfrm>
          <a:prstGeom prst="rect">
            <a:avLst/>
          </a:prstGeom>
        </p:spPr>
      </p:pic>
      <p:graphicFrame>
        <p:nvGraphicFramePr>
          <p:cNvPr id="6" name="Tabulka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6975375"/>
              </p:ext>
            </p:extLst>
          </p:nvPr>
        </p:nvGraphicFramePr>
        <p:xfrm>
          <a:off x="971600" y="1988840"/>
          <a:ext cx="7115047" cy="401421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872208"/>
                <a:gridCol w="5242839"/>
              </a:tblGrid>
              <a:tr h="176361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Číslo projektu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CZ.1.07/1.5.00/34.0950</a:t>
                      </a:r>
                    </a:p>
                  </a:txBody>
                  <a:tcPr marL="68580" marR="68580" marT="0" marB="0"/>
                </a:tc>
              </a:tr>
              <a:tr h="176361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Kódování materiálu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VY_32_INOVACE_mix1_fyz07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176361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Označení materiálu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fyz07_zakladni_poznatky_mol_fyz.zip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176361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Název školy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Gymnázium Kladno</a:t>
                      </a:r>
                    </a:p>
                  </a:txBody>
                  <a:tcPr marL="68580" marR="68580" marT="0" marB="0"/>
                </a:tc>
              </a:tr>
              <a:tr h="176361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Autor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RNDr.</a:t>
                      </a:r>
                      <a:r>
                        <a:rPr lang="cs-CZ" sz="1200" baseline="0" dirty="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 Vít Doležel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460608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Anotace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Prezentace přehledu pojmů, fyzikálních veličin a vzorců molekulové fyziky a termiky v rozsahu výuky fyziky na gymnáziu. Textový dokument obsahující sadu </a:t>
                      </a:r>
                      <a:r>
                        <a:rPr lang="cs-CZ" sz="12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příkladů </a:t>
                      </a: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včetně obecného</a:t>
                      </a:r>
                      <a:r>
                        <a:rPr lang="cs-CZ" sz="12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řešení a číselných výsledků.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</a:tr>
              <a:tr h="176361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Předmět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Fyzika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</a:tr>
              <a:tr h="187390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Tematická</a:t>
                      </a:r>
                      <a:r>
                        <a:rPr lang="cs-CZ" sz="1200" kern="12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oblast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Molekulová fyzika a termika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</a:tr>
              <a:tr h="176361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Téma</a:t>
                      </a:r>
                      <a:endParaRPr lang="cs-CZ" sz="120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Základní poznatky molekulové fyziky a termiky, vnitřní energie, teplo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</a:tr>
              <a:tr h="289144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Očekávané výstupy</a:t>
                      </a:r>
                      <a:endParaRPr lang="cs-CZ" sz="120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Shrnutí základních pojmů, veličin a vzorců,</a:t>
                      </a:r>
                      <a:r>
                        <a:rPr lang="cs-CZ" sz="1200" baseline="0" dirty="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 postup řešení příkladů </a:t>
                      </a: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molekulové fyziky a termiky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</a:tr>
              <a:tr h="176361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Klíčová slova</a:t>
                      </a:r>
                      <a:endParaRPr lang="cs-CZ" sz="120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částicové</a:t>
                      </a:r>
                      <a:r>
                        <a:rPr lang="cs-CZ" sz="1200" baseline="0" dirty="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 složení látek, termodynamická soustava, vnitřní energie, teplo, kalorimetrická rovnice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</a:tr>
              <a:tr h="176361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Druh učebního materiálu</a:t>
                      </a:r>
                      <a:endParaRPr lang="cs-CZ" sz="120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prezentace, textový dokument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</a:tr>
              <a:tr h="176361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Ročník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2., 3., 4.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176361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Cílová skupina</a:t>
                      </a:r>
                      <a:endParaRPr lang="cs-CZ" sz="1200" dirty="0"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dirty="0"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vyšší stupeň osmiletého gymnázia, čtyřleté gymnázium</a:t>
                      </a:r>
                    </a:p>
                  </a:txBody>
                  <a:tcPr marL="68580" marR="68580" marT="0" marB="0"/>
                </a:tc>
              </a:tr>
              <a:tr h="176361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Ověřeno</a:t>
                      </a:r>
                      <a:endParaRPr lang="cs-CZ" sz="1200"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13. 9. 2013</a:t>
                      </a:r>
                      <a:endParaRPr lang="cs-CZ" sz="1200" dirty="0"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176361">
                <a:tc gridSpan="2"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Zdroje uvedeny na konci dokumentu.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TextovéPole 6"/>
          <p:cNvSpPr txBox="1"/>
          <p:nvPr/>
        </p:nvSpPr>
        <p:spPr>
          <a:xfrm>
            <a:off x="971600" y="1588150"/>
            <a:ext cx="65582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Molekulová fyzika a termika – základní poznatky molekulové fyziky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055630028"/>
      </p:ext>
    </p:extLst>
  </p:cSld>
  <p:clrMapOvr>
    <a:masterClrMapping/>
  </p:clrMapOvr>
  <p:transition spd="med">
    <p:wipe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odnadpis 1"/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r>
              <a:rPr lang="cs-CZ" dirty="0" smtClean="0"/>
              <a:t>Základní poznatky molekulové fyziky,</a:t>
            </a:r>
            <a:br>
              <a:rPr lang="cs-CZ" dirty="0" smtClean="0"/>
            </a:br>
            <a:r>
              <a:rPr lang="cs-CZ" dirty="0" smtClean="0"/>
              <a:t>vnitřní energie, práce a teplo</a:t>
            </a:r>
            <a:endParaRPr lang="cs-CZ" dirty="0"/>
          </a:p>
        </p:txBody>
      </p:sp>
      <p:sp>
        <p:nvSpPr>
          <p:cNvPr id="3" name="Nadpis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 smtClean="0"/>
              <a:t>Molekulová fyzika</a:t>
            </a:r>
            <a:br>
              <a:rPr lang="cs-CZ" dirty="0" smtClean="0"/>
            </a:br>
            <a:r>
              <a:rPr lang="cs-CZ" dirty="0" smtClean="0"/>
              <a:t>a termika</a:t>
            </a:r>
            <a:endParaRPr lang="cs-CZ" dirty="0"/>
          </a:p>
        </p:txBody>
      </p:sp>
    </p:spTree>
  </p:cSld>
  <p:clrMapOvr>
    <a:masterClrMapping/>
  </p:clrMapOvr>
  <p:transition spd="med">
    <p:wipe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text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sz="2400" b="1" dirty="0" smtClean="0"/>
              <a:t>Částicové složení látek, difuze, osmóza, tlak plynu, Brownův pohyb, tepelný (termický) pohyb, vazebná energie</a:t>
            </a:r>
          </a:p>
          <a:p>
            <a:r>
              <a:rPr lang="cs-CZ" sz="2400" b="1" dirty="0" smtClean="0"/>
              <a:t>Termodynamická soustava, izolovaná soustava;  termodynamický stav, rovnovážný stav, termodynamický děj, rovnovážný děj</a:t>
            </a:r>
          </a:p>
          <a:p>
            <a:r>
              <a:rPr lang="cs-CZ" sz="2400" b="1" dirty="0" smtClean="0"/>
              <a:t>Změna vnitřní energie tělesa, tepelná výměna</a:t>
            </a:r>
          </a:p>
          <a:p>
            <a:r>
              <a:rPr lang="cs-CZ" sz="2400" b="1" dirty="0" smtClean="0"/>
              <a:t>První termodynamický zákon</a:t>
            </a:r>
          </a:p>
          <a:p>
            <a:r>
              <a:rPr lang="cs-CZ" sz="2400" b="1" dirty="0" smtClean="0"/>
              <a:t>Kalorimetrická rovnice</a:t>
            </a:r>
          </a:p>
          <a:p>
            <a:r>
              <a:rPr lang="cs-CZ" sz="2400" b="1" dirty="0" smtClean="0"/>
              <a:t>Přenos vnitřní energie tepelnou výměnou vedením, zářením a prouděním</a:t>
            </a:r>
            <a:endParaRPr lang="cs-CZ" sz="2400" b="1" dirty="0"/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Pojmy</a:t>
            </a:r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text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cs-CZ" sz="2000" b="1" dirty="0" smtClean="0"/>
              <a:t>Atomová hmotnostní konstanta	</a:t>
            </a:r>
            <a:r>
              <a:rPr lang="cs-CZ" sz="2000" i="1" dirty="0" smtClean="0"/>
              <a:t>m</a:t>
            </a:r>
            <a:r>
              <a:rPr lang="cs-CZ" sz="2000" i="1" baseline="-25000" dirty="0" smtClean="0"/>
              <a:t>u</a:t>
            </a:r>
            <a:r>
              <a:rPr lang="cs-CZ" sz="2000" i="1" dirty="0" smtClean="0"/>
              <a:t>	m</a:t>
            </a:r>
            <a:r>
              <a:rPr lang="cs-CZ" sz="2000" i="1" baseline="-25000" dirty="0" smtClean="0"/>
              <a:t>u</a:t>
            </a:r>
            <a:r>
              <a:rPr lang="cs-CZ" sz="2000" dirty="0" smtClean="0">
                <a:latin typeface="Arial" pitchFamily="34" charset="0"/>
                <a:cs typeface="Arial" pitchFamily="34" charset="0"/>
              </a:rPr>
              <a:t> = 1,66.10</a:t>
            </a:r>
            <a:r>
              <a:rPr lang="cs-CZ" sz="2000" baseline="30000" dirty="0" smtClean="0">
                <a:latin typeface="Arial" pitchFamily="34" charset="0"/>
                <a:cs typeface="Arial" pitchFamily="34" charset="0"/>
              </a:rPr>
              <a:t>-27</a:t>
            </a:r>
            <a:r>
              <a:rPr lang="cs-CZ" sz="2000" dirty="0" smtClean="0">
                <a:latin typeface="Arial" pitchFamily="34" charset="0"/>
                <a:cs typeface="Arial" pitchFamily="34" charset="0"/>
              </a:rPr>
              <a:t> kg</a:t>
            </a:r>
            <a:endParaRPr lang="cs-CZ" sz="2000" i="1" dirty="0" smtClean="0"/>
          </a:p>
          <a:p>
            <a:r>
              <a:rPr lang="cs-CZ" sz="2000" b="1" dirty="0" smtClean="0"/>
              <a:t>Relativní atomová hmotnost	</a:t>
            </a:r>
            <a:r>
              <a:rPr lang="cs-CZ" sz="2000" i="1" dirty="0" smtClean="0"/>
              <a:t>A</a:t>
            </a:r>
            <a:r>
              <a:rPr lang="cs-CZ" sz="2000" i="1" baseline="-25000" dirty="0" smtClean="0"/>
              <a:t>r</a:t>
            </a:r>
            <a:r>
              <a:rPr lang="cs-CZ" sz="2000" i="1" dirty="0"/>
              <a:t>	</a:t>
            </a:r>
            <a:r>
              <a:rPr lang="cs-CZ" sz="2000" dirty="0" smtClean="0">
                <a:latin typeface="Arial" pitchFamily="34" charset="0"/>
                <a:cs typeface="Arial" pitchFamily="34" charset="0"/>
              </a:rPr>
              <a:t>[</a:t>
            </a:r>
            <a:r>
              <a:rPr lang="cs-CZ" sz="2000" i="1" dirty="0"/>
              <a:t>A</a:t>
            </a:r>
            <a:r>
              <a:rPr lang="cs-CZ" sz="2000" i="1" baseline="-25000" dirty="0"/>
              <a:t>r</a:t>
            </a:r>
            <a:r>
              <a:rPr lang="cs-CZ" sz="2000" dirty="0" smtClean="0">
                <a:latin typeface="Arial" pitchFamily="34" charset="0"/>
                <a:cs typeface="Arial" pitchFamily="34" charset="0"/>
              </a:rPr>
              <a:t>] = 1</a:t>
            </a:r>
          </a:p>
          <a:p>
            <a:r>
              <a:rPr lang="cs-CZ" sz="2000" b="1" dirty="0"/>
              <a:t>Relativní </a:t>
            </a:r>
            <a:r>
              <a:rPr lang="cs-CZ" sz="2000" b="1" dirty="0" smtClean="0"/>
              <a:t>molekulová </a:t>
            </a:r>
            <a:r>
              <a:rPr lang="cs-CZ" sz="2000" b="1" dirty="0"/>
              <a:t>hmotnost	</a:t>
            </a:r>
            <a:r>
              <a:rPr lang="cs-CZ" sz="2000" i="1" dirty="0" err="1" smtClean="0"/>
              <a:t>M</a:t>
            </a:r>
            <a:r>
              <a:rPr lang="cs-CZ" sz="2000" i="1" baseline="-25000" dirty="0" err="1" smtClean="0"/>
              <a:t>r</a:t>
            </a:r>
            <a:r>
              <a:rPr lang="cs-CZ" sz="2000" i="1" dirty="0"/>
              <a:t>	</a:t>
            </a:r>
            <a:r>
              <a:rPr lang="cs-CZ" sz="2000" dirty="0" smtClean="0">
                <a:latin typeface="Arial" pitchFamily="34" charset="0"/>
                <a:cs typeface="Arial" pitchFamily="34" charset="0"/>
              </a:rPr>
              <a:t>[</a:t>
            </a:r>
            <a:r>
              <a:rPr lang="cs-CZ" sz="2000" i="1" dirty="0" err="1" smtClean="0">
                <a:cs typeface="Arial" pitchFamily="34" charset="0"/>
              </a:rPr>
              <a:t>M</a:t>
            </a:r>
            <a:r>
              <a:rPr lang="cs-CZ" sz="2000" i="1" baseline="-25000" dirty="0" err="1" smtClean="0"/>
              <a:t>r</a:t>
            </a:r>
            <a:r>
              <a:rPr lang="cs-CZ" sz="2000" dirty="0">
                <a:latin typeface="Arial" pitchFamily="34" charset="0"/>
                <a:cs typeface="Arial" pitchFamily="34" charset="0"/>
              </a:rPr>
              <a:t>] = 1</a:t>
            </a:r>
            <a:endParaRPr lang="cs-CZ" sz="2000" i="1" baseline="-25000" dirty="0" smtClean="0"/>
          </a:p>
          <a:p>
            <a:r>
              <a:rPr lang="cs-CZ" sz="2000" b="1" dirty="0"/>
              <a:t>Počet částic	</a:t>
            </a:r>
            <a:r>
              <a:rPr lang="cs-CZ" sz="2000" b="1" dirty="0" smtClean="0"/>
              <a:t>			</a:t>
            </a:r>
            <a:r>
              <a:rPr lang="cs-CZ" sz="2000" i="1" dirty="0" smtClean="0"/>
              <a:t>N</a:t>
            </a:r>
            <a:r>
              <a:rPr lang="cs-CZ" sz="2000" i="1" dirty="0"/>
              <a:t>	</a:t>
            </a:r>
            <a:r>
              <a:rPr lang="cs-CZ" sz="2000" dirty="0" smtClean="0">
                <a:latin typeface="Arial" pitchFamily="34" charset="0"/>
                <a:cs typeface="Arial" pitchFamily="34" charset="0"/>
              </a:rPr>
              <a:t>[</a:t>
            </a:r>
            <a:r>
              <a:rPr lang="cs-CZ" sz="2000" i="1" dirty="0" smtClean="0"/>
              <a:t>N</a:t>
            </a:r>
            <a:r>
              <a:rPr lang="cs-CZ" sz="2000" dirty="0" smtClean="0">
                <a:latin typeface="Arial" pitchFamily="34" charset="0"/>
                <a:cs typeface="Arial" pitchFamily="34" charset="0"/>
              </a:rPr>
              <a:t>] </a:t>
            </a:r>
            <a:r>
              <a:rPr lang="cs-CZ" sz="2000" dirty="0">
                <a:latin typeface="Arial" pitchFamily="34" charset="0"/>
                <a:cs typeface="Arial" pitchFamily="34" charset="0"/>
              </a:rPr>
              <a:t>= 1</a:t>
            </a:r>
            <a:endParaRPr lang="cs-CZ" sz="2000" b="1" dirty="0" smtClean="0"/>
          </a:p>
          <a:p>
            <a:r>
              <a:rPr lang="cs-CZ" sz="2000" b="1" dirty="0" err="1" smtClean="0"/>
              <a:t>Avogadrova</a:t>
            </a:r>
            <a:r>
              <a:rPr lang="cs-CZ" sz="2000" b="1" dirty="0" smtClean="0"/>
              <a:t> </a:t>
            </a:r>
            <a:r>
              <a:rPr lang="cs-CZ" sz="2000" b="1" dirty="0"/>
              <a:t>konstanta	</a:t>
            </a:r>
            <a:r>
              <a:rPr lang="cs-CZ" sz="2000" b="1" dirty="0" smtClean="0"/>
              <a:t>	</a:t>
            </a:r>
            <a:r>
              <a:rPr lang="cs-CZ" sz="2000" i="1" dirty="0" smtClean="0"/>
              <a:t>N</a:t>
            </a:r>
            <a:r>
              <a:rPr lang="cs-CZ" sz="2000" i="1" baseline="-25000" dirty="0" smtClean="0"/>
              <a:t>A</a:t>
            </a:r>
            <a:r>
              <a:rPr lang="cs-CZ" sz="2000" i="1" dirty="0"/>
              <a:t>	</a:t>
            </a:r>
            <a:r>
              <a:rPr lang="cs-CZ" sz="2000" i="1" dirty="0" err="1" smtClean="0"/>
              <a:t>N</a:t>
            </a:r>
            <a:r>
              <a:rPr lang="cs-CZ" sz="2000" i="1" baseline="-25000" dirty="0" err="1" smtClean="0"/>
              <a:t>A</a:t>
            </a:r>
            <a:r>
              <a:rPr lang="cs-CZ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cs-CZ" sz="2000" dirty="0">
                <a:latin typeface="Arial" pitchFamily="34" charset="0"/>
                <a:cs typeface="Arial" pitchFamily="34" charset="0"/>
              </a:rPr>
              <a:t>= </a:t>
            </a:r>
            <a:r>
              <a:rPr lang="cs-CZ" sz="2000" dirty="0" smtClean="0">
                <a:latin typeface="Arial" pitchFamily="34" charset="0"/>
                <a:cs typeface="Arial" pitchFamily="34" charset="0"/>
              </a:rPr>
              <a:t>6,022.10</a:t>
            </a:r>
            <a:r>
              <a:rPr lang="cs-CZ" sz="2000" baseline="30000" dirty="0" smtClean="0">
                <a:latin typeface="Arial" pitchFamily="34" charset="0"/>
                <a:cs typeface="Arial" pitchFamily="34" charset="0"/>
              </a:rPr>
              <a:t>23</a:t>
            </a:r>
            <a:r>
              <a:rPr lang="cs-CZ" sz="2000" dirty="0" smtClean="0">
                <a:latin typeface="Arial" pitchFamily="34" charset="0"/>
                <a:cs typeface="Arial" pitchFamily="34" charset="0"/>
              </a:rPr>
              <a:t> mol</a:t>
            </a:r>
            <a:r>
              <a:rPr lang="cs-CZ" sz="2000" baseline="30000" dirty="0" smtClean="0">
                <a:latin typeface="Arial" pitchFamily="34" charset="0"/>
                <a:cs typeface="Arial" pitchFamily="34" charset="0"/>
              </a:rPr>
              <a:t>-1</a:t>
            </a:r>
            <a:endParaRPr lang="cs-CZ" sz="2000" b="1" baseline="30000" dirty="0" smtClean="0"/>
          </a:p>
          <a:p>
            <a:r>
              <a:rPr lang="cs-CZ" sz="2000" b="1" dirty="0"/>
              <a:t>Látkové </a:t>
            </a:r>
            <a:r>
              <a:rPr lang="cs-CZ" sz="2000" b="1" dirty="0" smtClean="0"/>
              <a:t>množství		</a:t>
            </a:r>
            <a:r>
              <a:rPr lang="cs-CZ" sz="2000" b="1" dirty="0"/>
              <a:t>	</a:t>
            </a:r>
            <a:r>
              <a:rPr lang="cs-CZ" sz="2000" i="1" dirty="0" smtClean="0"/>
              <a:t>n</a:t>
            </a:r>
            <a:r>
              <a:rPr lang="cs-CZ" sz="2000" i="1" dirty="0"/>
              <a:t>	</a:t>
            </a:r>
            <a:r>
              <a:rPr lang="cs-CZ" sz="2000" dirty="0" smtClean="0">
                <a:latin typeface="Arial" pitchFamily="34" charset="0"/>
                <a:cs typeface="Arial" pitchFamily="34" charset="0"/>
              </a:rPr>
              <a:t>[</a:t>
            </a:r>
            <a:r>
              <a:rPr lang="cs-CZ" sz="2000" i="1" dirty="0" smtClean="0"/>
              <a:t>n</a:t>
            </a:r>
            <a:r>
              <a:rPr lang="cs-CZ" sz="2000" dirty="0" smtClean="0">
                <a:latin typeface="Arial" pitchFamily="34" charset="0"/>
                <a:cs typeface="Arial" pitchFamily="34" charset="0"/>
              </a:rPr>
              <a:t>] </a:t>
            </a:r>
            <a:r>
              <a:rPr lang="cs-CZ" sz="2000" dirty="0">
                <a:latin typeface="Arial" pitchFamily="34" charset="0"/>
                <a:cs typeface="Arial" pitchFamily="34" charset="0"/>
              </a:rPr>
              <a:t>= </a:t>
            </a:r>
            <a:r>
              <a:rPr lang="cs-CZ" sz="2000" dirty="0" smtClean="0">
                <a:latin typeface="Arial" pitchFamily="34" charset="0"/>
                <a:cs typeface="Arial" pitchFamily="34" charset="0"/>
              </a:rPr>
              <a:t>mol</a:t>
            </a:r>
            <a:endParaRPr lang="cs-CZ" sz="2000" b="1" dirty="0" smtClean="0"/>
          </a:p>
          <a:p>
            <a:r>
              <a:rPr lang="cs-CZ" sz="2000" b="1" dirty="0" smtClean="0"/>
              <a:t>Molární hmotnost		</a:t>
            </a:r>
            <a:r>
              <a:rPr lang="cs-CZ" sz="2000" b="1" dirty="0"/>
              <a:t>	</a:t>
            </a:r>
            <a:r>
              <a:rPr lang="cs-CZ" sz="2000" i="1" dirty="0" smtClean="0"/>
              <a:t>M</a:t>
            </a:r>
            <a:r>
              <a:rPr lang="cs-CZ" sz="2000" i="1" baseline="-25000" dirty="0" smtClean="0"/>
              <a:t>m</a:t>
            </a:r>
            <a:r>
              <a:rPr lang="cs-CZ" sz="2000" i="1" dirty="0"/>
              <a:t>	</a:t>
            </a:r>
            <a:r>
              <a:rPr lang="cs-CZ" sz="2000" dirty="0" smtClean="0">
                <a:latin typeface="Arial" pitchFamily="34" charset="0"/>
                <a:cs typeface="Arial" pitchFamily="34" charset="0"/>
              </a:rPr>
              <a:t>[</a:t>
            </a:r>
            <a:r>
              <a:rPr lang="cs-CZ" sz="2000" i="1" dirty="0" smtClean="0"/>
              <a:t>M</a:t>
            </a:r>
            <a:r>
              <a:rPr lang="cs-CZ" sz="2000" i="1" baseline="-25000" dirty="0" smtClean="0"/>
              <a:t>m</a:t>
            </a:r>
            <a:r>
              <a:rPr lang="cs-CZ" sz="2000" dirty="0" smtClean="0">
                <a:latin typeface="Arial" pitchFamily="34" charset="0"/>
                <a:cs typeface="Arial" pitchFamily="34" charset="0"/>
              </a:rPr>
              <a:t>] </a:t>
            </a:r>
            <a:r>
              <a:rPr lang="cs-CZ" sz="2000" dirty="0">
                <a:latin typeface="Arial" pitchFamily="34" charset="0"/>
                <a:cs typeface="Arial" pitchFamily="34" charset="0"/>
              </a:rPr>
              <a:t>= </a:t>
            </a:r>
            <a:r>
              <a:rPr lang="cs-CZ" sz="2000" dirty="0" smtClean="0">
                <a:latin typeface="Arial" pitchFamily="34" charset="0"/>
                <a:cs typeface="Arial" pitchFamily="34" charset="0"/>
              </a:rPr>
              <a:t>kg.mol</a:t>
            </a:r>
            <a:r>
              <a:rPr lang="cs-CZ" sz="2000" baseline="30000" dirty="0" smtClean="0">
                <a:latin typeface="Arial" pitchFamily="34" charset="0"/>
                <a:cs typeface="Arial" pitchFamily="34" charset="0"/>
              </a:rPr>
              <a:t>-1</a:t>
            </a:r>
            <a:endParaRPr lang="cs-CZ" sz="2000" b="1" dirty="0" smtClean="0"/>
          </a:p>
          <a:p>
            <a:r>
              <a:rPr lang="cs-CZ" sz="2000" b="1" dirty="0" smtClean="0"/>
              <a:t>Molární </a:t>
            </a:r>
            <a:r>
              <a:rPr lang="cs-CZ" sz="2000" b="1" dirty="0"/>
              <a:t>objem			</a:t>
            </a:r>
            <a:r>
              <a:rPr lang="cs-CZ" sz="2000" i="1" dirty="0" err="1" smtClean="0"/>
              <a:t>V</a:t>
            </a:r>
            <a:r>
              <a:rPr lang="cs-CZ" sz="2000" i="1" baseline="-25000" dirty="0" err="1" smtClean="0"/>
              <a:t>m</a:t>
            </a:r>
            <a:r>
              <a:rPr lang="cs-CZ" sz="2000" i="1" dirty="0"/>
              <a:t>	</a:t>
            </a:r>
            <a:r>
              <a:rPr lang="cs-CZ" sz="2000" dirty="0" smtClean="0">
                <a:latin typeface="Arial" pitchFamily="34" charset="0"/>
                <a:cs typeface="Arial" pitchFamily="34" charset="0"/>
              </a:rPr>
              <a:t>[</a:t>
            </a:r>
            <a:r>
              <a:rPr lang="cs-CZ" sz="2000" i="1" dirty="0" err="1" smtClean="0"/>
              <a:t>V</a:t>
            </a:r>
            <a:r>
              <a:rPr lang="cs-CZ" sz="2000" i="1" baseline="-25000" dirty="0" err="1" smtClean="0"/>
              <a:t>m</a:t>
            </a:r>
            <a:r>
              <a:rPr lang="cs-CZ" sz="2000" dirty="0">
                <a:latin typeface="Arial" pitchFamily="34" charset="0"/>
                <a:cs typeface="Arial" pitchFamily="34" charset="0"/>
              </a:rPr>
              <a:t>] = </a:t>
            </a:r>
            <a:r>
              <a:rPr lang="cs-CZ" sz="2000" dirty="0" smtClean="0">
                <a:latin typeface="Arial" pitchFamily="34" charset="0"/>
                <a:cs typeface="Arial" pitchFamily="34" charset="0"/>
              </a:rPr>
              <a:t>m</a:t>
            </a:r>
            <a:r>
              <a:rPr lang="cs-CZ" sz="2000" baseline="30000" dirty="0" smtClean="0">
                <a:latin typeface="Arial" pitchFamily="34" charset="0"/>
                <a:cs typeface="Arial" pitchFamily="34" charset="0"/>
              </a:rPr>
              <a:t>3</a:t>
            </a:r>
            <a:r>
              <a:rPr lang="cs-CZ" sz="2000" dirty="0" smtClean="0">
                <a:latin typeface="Arial" pitchFamily="34" charset="0"/>
                <a:cs typeface="Arial" pitchFamily="34" charset="0"/>
              </a:rPr>
              <a:t>.mol</a:t>
            </a:r>
            <a:r>
              <a:rPr lang="cs-CZ" sz="2000" baseline="30000" dirty="0" smtClean="0">
                <a:latin typeface="Arial" pitchFamily="34" charset="0"/>
                <a:cs typeface="Arial" pitchFamily="34" charset="0"/>
              </a:rPr>
              <a:t>-1</a:t>
            </a:r>
            <a:endParaRPr lang="cs-CZ" sz="2000" dirty="0" smtClean="0">
              <a:latin typeface="Arial" pitchFamily="34" charset="0"/>
              <a:cs typeface="Arial" pitchFamily="34" charset="0"/>
            </a:endParaRPr>
          </a:p>
          <a:p>
            <a:r>
              <a:rPr lang="cs-CZ" sz="2000" b="1" dirty="0" smtClean="0">
                <a:latin typeface="Arial" pitchFamily="34" charset="0"/>
                <a:cs typeface="Arial" pitchFamily="34" charset="0"/>
              </a:rPr>
              <a:t>Celsiova teplota</a:t>
            </a:r>
            <a:r>
              <a:rPr lang="cs-CZ" sz="2000" b="1" dirty="0"/>
              <a:t>			</a:t>
            </a:r>
            <a:r>
              <a:rPr lang="cs-CZ" sz="2000" i="1" dirty="0" smtClean="0"/>
              <a:t>t	</a:t>
            </a:r>
            <a:r>
              <a:rPr lang="cs-CZ" sz="2000" dirty="0" smtClean="0">
                <a:latin typeface="Arial" pitchFamily="34" charset="0"/>
                <a:cs typeface="Arial" pitchFamily="34" charset="0"/>
              </a:rPr>
              <a:t>[</a:t>
            </a:r>
            <a:r>
              <a:rPr lang="cs-CZ" sz="2000" i="1" dirty="0" smtClean="0"/>
              <a:t>t</a:t>
            </a:r>
            <a:r>
              <a:rPr lang="cs-CZ" sz="2000" dirty="0" smtClean="0">
                <a:latin typeface="Arial" pitchFamily="34" charset="0"/>
                <a:cs typeface="Arial" pitchFamily="34" charset="0"/>
              </a:rPr>
              <a:t>] </a:t>
            </a:r>
            <a:r>
              <a:rPr lang="cs-CZ" sz="2000" dirty="0">
                <a:latin typeface="Arial" pitchFamily="34" charset="0"/>
                <a:cs typeface="Arial" pitchFamily="34" charset="0"/>
              </a:rPr>
              <a:t>= </a:t>
            </a:r>
            <a:r>
              <a:rPr lang="cs-CZ" sz="2000" dirty="0" smtClean="0">
                <a:latin typeface="Arial" pitchFamily="34" charset="0"/>
                <a:cs typeface="Arial" pitchFamily="34" charset="0"/>
              </a:rPr>
              <a:t>°C</a:t>
            </a:r>
            <a:endParaRPr lang="cs-CZ" sz="2000" b="1" dirty="0" smtClean="0">
              <a:latin typeface="Arial" pitchFamily="34" charset="0"/>
              <a:cs typeface="Arial" pitchFamily="34" charset="0"/>
            </a:endParaRPr>
          </a:p>
          <a:p>
            <a:r>
              <a:rPr lang="cs-CZ" sz="2000" b="1" dirty="0" smtClean="0">
                <a:latin typeface="Arial" pitchFamily="34" charset="0"/>
                <a:cs typeface="Arial" pitchFamily="34" charset="0"/>
              </a:rPr>
              <a:t>Termodynamická teplota</a:t>
            </a:r>
            <a:r>
              <a:rPr lang="cs-CZ" sz="2000" b="1" dirty="0"/>
              <a:t>		</a:t>
            </a:r>
            <a:r>
              <a:rPr lang="cs-CZ" sz="2000" i="1" dirty="0" smtClean="0"/>
              <a:t>T</a:t>
            </a:r>
            <a:r>
              <a:rPr lang="cs-CZ" sz="2000" i="1" dirty="0"/>
              <a:t>	</a:t>
            </a:r>
            <a:r>
              <a:rPr lang="cs-CZ" sz="2000" dirty="0" smtClean="0">
                <a:latin typeface="Arial" pitchFamily="34" charset="0"/>
                <a:cs typeface="Arial" pitchFamily="34" charset="0"/>
              </a:rPr>
              <a:t>[</a:t>
            </a:r>
            <a:r>
              <a:rPr lang="cs-CZ" sz="2000" i="1" dirty="0" smtClean="0"/>
              <a:t>T</a:t>
            </a:r>
            <a:r>
              <a:rPr lang="cs-CZ" sz="2000" dirty="0" smtClean="0">
                <a:latin typeface="Arial" pitchFamily="34" charset="0"/>
                <a:cs typeface="Arial" pitchFamily="34" charset="0"/>
              </a:rPr>
              <a:t>] </a:t>
            </a:r>
            <a:r>
              <a:rPr lang="cs-CZ" sz="2000" dirty="0">
                <a:latin typeface="Arial" pitchFamily="34" charset="0"/>
                <a:cs typeface="Arial" pitchFamily="34" charset="0"/>
              </a:rPr>
              <a:t>= </a:t>
            </a:r>
            <a:r>
              <a:rPr lang="cs-CZ" sz="2000" dirty="0" smtClean="0">
                <a:latin typeface="Arial" pitchFamily="34" charset="0"/>
                <a:cs typeface="Arial" pitchFamily="34" charset="0"/>
              </a:rPr>
              <a:t>K</a:t>
            </a:r>
            <a:endParaRPr lang="cs-CZ" sz="2000" b="1" dirty="0" smtClean="0">
              <a:latin typeface="Arial" pitchFamily="34" charset="0"/>
              <a:cs typeface="Arial" pitchFamily="34" charset="0"/>
            </a:endParaRPr>
          </a:p>
          <a:p>
            <a:r>
              <a:rPr lang="cs-CZ" sz="2000" b="1" dirty="0" smtClean="0">
                <a:latin typeface="Arial" pitchFamily="34" charset="0"/>
                <a:cs typeface="Arial" pitchFamily="34" charset="0"/>
              </a:rPr>
              <a:t>Vnitřní energie tělesa/soustavy</a:t>
            </a:r>
            <a:r>
              <a:rPr lang="cs-CZ" sz="2000" b="1" dirty="0"/>
              <a:t>	</a:t>
            </a:r>
            <a:r>
              <a:rPr lang="cs-CZ" sz="2000" i="1" dirty="0" smtClean="0"/>
              <a:t>U</a:t>
            </a:r>
            <a:r>
              <a:rPr lang="cs-CZ" sz="2000" i="1" dirty="0"/>
              <a:t>	</a:t>
            </a:r>
            <a:r>
              <a:rPr lang="cs-CZ" sz="2000" dirty="0" smtClean="0">
                <a:latin typeface="Arial" pitchFamily="34" charset="0"/>
                <a:cs typeface="Arial" pitchFamily="34" charset="0"/>
              </a:rPr>
              <a:t>[</a:t>
            </a:r>
            <a:r>
              <a:rPr lang="cs-CZ" sz="2000" i="1" dirty="0" smtClean="0">
                <a:cs typeface="Arial" pitchFamily="34" charset="0"/>
              </a:rPr>
              <a:t>U</a:t>
            </a:r>
            <a:r>
              <a:rPr lang="cs-CZ" sz="2000" dirty="0" smtClean="0">
                <a:latin typeface="Arial" pitchFamily="34" charset="0"/>
                <a:cs typeface="Arial" pitchFamily="34" charset="0"/>
              </a:rPr>
              <a:t>] </a:t>
            </a:r>
            <a:r>
              <a:rPr lang="cs-CZ" sz="2000" dirty="0">
                <a:latin typeface="Arial" pitchFamily="34" charset="0"/>
                <a:cs typeface="Arial" pitchFamily="34" charset="0"/>
              </a:rPr>
              <a:t>= J</a:t>
            </a:r>
            <a:endParaRPr lang="cs-CZ" sz="2000" i="1" dirty="0" smtClean="0"/>
          </a:p>
          <a:p>
            <a:r>
              <a:rPr lang="cs-CZ" sz="2000" b="1" dirty="0" smtClean="0">
                <a:latin typeface="Arial" pitchFamily="34" charset="0"/>
                <a:cs typeface="Arial" pitchFamily="34" charset="0"/>
              </a:rPr>
              <a:t>Teplo</a:t>
            </a:r>
            <a:r>
              <a:rPr lang="cs-CZ" sz="2000" b="1" dirty="0"/>
              <a:t>	</a:t>
            </a:r>
            <a:r>
              <a:rPr lang="cs-CZ" sz="2000" b="1" dirty="0" smtClean="0"/>
              <a:t>		</a:t>
            </a:r>
            <a:r>
              <a:rPr lang="cs-CZ" sz="2000" b="1" dirty="0"/>
              <a:t>	</a:t>
            </a:r>
            <a:r>
              <a:rPr lang="cs-CZ" sz="2000" i="1" dirty="0" smtClean="0"/>
              <a:t>Q</a:t>
            </a:r>
            <a:r>
              <a:rPr lang="cs-CZ" sz="2000" i="1" dirty="0"/>
              <a:t>	</a:t>
            </a:r>
            <a:r>
              <a:rPr lang="cs-CZ" sz="2000" dirty="0" smtClean="0">
                <a:latin typeface="Arial" pitchFamily="34" charset="0"/>
                <a:cs typeface="Arial" pitchFamily="34" charset="0"/>
              </a:rPr>
              <a:t>[</a:t>
            </a:r>
            <a:r>
              <a:rPr lang="cs-CZ" sz="2000" i="1" dirty="0" smtClean="0">
                <a:cs typeface="Arial" pitchFamily="34" charset="0"/>
              </a:rPr>
              <a:t>Q</a:t>
            </a:r>
            <a:r>
              <a:rPr lang="cs-CZ" sz="2000" dirty="0" smtClean="0">
                <a:latin typeface="Arial" pitchFamily="34" charset="0"/>
                <a:cs typeface="Arial" pitchFamily="34" charset="0"/>
              </a:rPr>
              <a:t>] </a:t>
            </a:r>
            <a:r>
              <a:rPr lang="cs-CZ" sz="2000" dirty="0">
                <a:latin typeface="Arial" pitchFamily="34" charset="0"/>
                <a:cs typeface="Arial" pitchFamily="34" charset="0"/>
              </a:rPr>
              <a:t>= </a:t>
            </a:r>
            <a:r>
              <a:rPr lang="cs-CZ" sz="2000" dirty="0" smtClean="0">
                <a:latin typeface="Arial" pitchFamily="34" charset="0"/>
                <a:cs typeface="Arial" pitchFamily="34" charset="0"/>
              </a:rPr>
              <a:t>J</a:t>
            </a:r>
          </a:p>
          <a:p>
            <a:r>
              <a:rPr lang="cs-CZ" sz="2000" b="1" dirty="0" smtClean="0">
                <a:latin typeface="Arial" pitchFamily="34" charset="0"/>
                <a:cs typeface="Arial" pitchFamily="34" charset="0"/>
              </a:rPr>
              <a:t>Tepelná kapacita tělesa	</a:t>
            </a:r>
            <a:r>
              <a:rPr lang="cs-CZ" sz="2000" b="1" dirty="0"/>
              <a:t>	</a:t>
            </a:r>
            <a:r>
              <a:rPr lang="cs-CZ" sz="2000" i="1" dirty="0" smtClean="0"/>
              <a:t>C</a:t>
            </a:r>
            <a:r>
              <a:rPr lang="cs-CZ" sz="2000" i="1" dirty="0"/>
              <a:t>	</a:t>
            </a:r>
            <a:r>
              <a:rPr lang="cs-CZ" sz="2000" dirty="0" smtClean="0">
                <a:latin typeface="Arial" pitchFamily="34" charset="0"/>
                <a:cs typeface="Arial" pitchFamily="34" charset="0"/>
              </a:rPr>
              <a:t>[</a:t>
            </a:r>
            <a:r>
              <a:rPr lang="cs-CZ" sz="2000" i="1" dirty="0" smtClean="0">
                <a:cs typeface="Arial" pitchFamily="34" charset="0"/>
              </a:rPr>
              <a:t>C</a:t>
            </a:r>
            <a:r>
              <a:rPr lang="cs-CZ" sz="2000" dirty="0" smtClean="0">
                <a:latin typeface="Arial" pitchFamily="34" charset="0"/>
                <a:cs typeface="Arial" pitchFamily="34" charset="0"/>
              </a:rPr>
              <a:t>] </a:t>
            </a:r>
            <a:r>
              <a:rPr lang="cs-CZ" sz="2000" dirty="0">
                <a:latin typeface="Arial" pitchFamily="34" charset="0"/>
                <a:cs typeface="Arial" pitchFamily="34" charset="0"/>
              </a:rPr>
              <a:t>= </a:t>
            </a:r>
            <a:r>
              <a:rPr lang="cs-CZ" sz="2000" dirty="0" smtClean="0">
                <a:latin typeface="Arial" pitchFamily="34" charset="0"/>
                <a:cs typeface="Arial" pitchFamily="34" charset="0"/>
              </a:rPr>
              <a:t>J.K</a:t>
            </a:r>
            <a:r>
              <a:rPr lang="cs-CZ" sz="2000" baseline="30000" dirty="0" smtClean="0">
                <a:latin typeface="Arial" pitchFamily="34" charset="0"/>
                <a:cs typeface="Arial" pitchFamily="34" charset="0"/>
              </a:rPr>
              <a:t>-1</a:t>
            </a:r>
            <a:endParaRPr lang="cs-CZ" sz="2000" b="1" baseline="30000" dirty="0" smtClean="0">
              <a:latin typeface="Arial" pitchFamily="34" charset="0"/>
              <a:cs typeface="Arial" pitchFamily="34" charset="0"/>
            </a:endParaRPr>
          </a:p>
          <a:p>
            <a:r>
              <a:rPr lang="cs-CZ" sz="2000" b="1" dirty="0" smtClean="0">
                <a:latin typeface="Arial" pitchFamily="34" charset="0"/>
                <a:cs typeface="Arial" pitchFamily="34" charset="0"/>
              </a:rPr>
              <a:t>Měrná tepelná kapacita látky</a:t>
            </a:r>
            <a:r>
              <a:rPr lang="cs-CZ" sz="2000" b="1" dirty="0"/>
              <a:t>	</a:t>
            </a:r>
            <a:r>
              <a:rPr lang="cs-CZ" sz="2000" i="1" dirty="0" smtClean="0"/>
              <a:t>c</a:t>
            </a:r>
            <a:r>
              <a:rPr lang="cs-CZ" sz="2000" i="1" dirty="0"/>
              <a:t>	</a:t>
            </a:r>
            <a:r>
              <a:rPr lang="cs-CZ" sz="2000" dirty="0" smtClean="0">
                <a:latin typeface="Arial" pitchFamily="34" charset="0"/>
                <a:cs typeface="Arial" pitchFamily="34" charset="0"/>
              </a:rPr>
              <a:t>[</a:t>
            </a:r>
            <a:r>
              <a:rPr lang="cs-CZ" sz="2000" i="1" dirty="0" smtClean="0">
                <a:cs typeface="Arial" pitchFamily="34" charset="0"/>
              </a:rPr>
              <a:t>c</a:t>
            </a:r>
            <a:r>
              <a:rPr lang="cs-CZ" sz="2000" dirty="0" smtClean="0">
                <a:latin typeface="Arial" pitchFamily="34" charset="0"/>
                <a:cs typeface="Arial" pitchFamily="34" charset="0"/>
              </a:rPr>
              <a:t>] </a:t>
            </a:r>
            <a:r>
              <a:rPr lang="cs-CZ" sz="2000" dirty="0">
                <a:latin typeface="Arial" pitchFamily="34" charset="0"/>
                <a:cs typeface="Arial" pitchFamily="34" charset="0"/>
              </a:rPr>
              <a:t>= </a:t>
            </a:r>
            <a:r>
              <a:rPr lang="cs-CZ" sz="2000" dirty="0" smtClean="0">
                <a:latin typeface="Arial" pitchFamily="34" charset="0"/>
                <a:cs typeface="Arial" pitchFamily="34" charset="0"/>
              </a:rPr>
              <a:t>J.kg</a:t>
            </a:r>
            <a:r>
              <a:rPr lang="cs-CZ" sz="2000" baseline="30000" dirty="0" smtClean="0">
                <a:latin typeface="Arial" pitchFamily="34" charset="0"/>
                <a:cs typeface="Arial" pitchFamily="34" charset="0"/>
              </a:rPr>
              <a:t>-1</a:t>
            </a:r>
            <a:r>
              <a:rPr lang="cs-CZ" sz="2000" dirty="0" smtClean="0">
                <a:latin typeface="Arial" pitchFamily="34" charset="0"/>
                <a:cs typeface="Arial" pitchFamily="34" charset="0"/>
              </a:rPr>
              <a:t>.K</a:t>
            </a:r>
            <a:r>
              <a:rPr lang="cs-CZ" sz="2000" baseline="30000" dirty="0" smtClean="0">
                <a:latin typeface="Arial" pitchFamily="34" charset="0"/>
                <a:cs typeface="Arial" pitchFamily="34" charset="0"/>
              </a:rPr>
              <a:t>-1</a:t>
            </a:r>
            <a:endParaRPr lang="cs-CZ" sz="20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Fyzikální veličiny</a:t>
            </a:r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20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20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20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20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20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20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2000" fill="hold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2000" fill="hold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2000" fill="hold"/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2000" fill="hold"/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2000" fill="hold"/>
                                        <p:tgtEl>
                                          <p:spTgt spid="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2000" fill="hold"/>
                                        <p:tgtEl>
                                          <p:spTgt spid="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>
                <a:latin typeface="Arial" pitchFamily="34" charset="0"/>
                <a:cs typeface="Arial" pitchFamily="34" charset="0"/>
              </a:rPr>
              <a:t>Fyzikální vztahy</a:t>
            </a: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Objek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82859722"/>
              </p:ext>
            </p:extLst>
          </p:nvPr>
        </p:nvGraphicFramePr>
        <p:xfrm>
          <a:off x="3059832" y="1412776"/>
          <a:ext cx="1535112" cy="560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0" name="Rovnice" r:id="rId4" imgW="1180800" imgH="431640" progId="Equation.3">
                  <p:embed/>
                </p:oleObj>
              </mc:Choice>
              <mc:Fallback>
                <p:oleObj name="Rovnice" r:id="rId4" imgW="1180800" imgH="431640" progId="Equation.3">
                  <p:embed/>
                  <p:pic>
                    <p:nvPicPr>
                      <p:cNvPr id="0" name="Picture 7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59832" y="1412776"/>
                        <a:ext cx="1535112" cy="5603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k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33536061"/>
              </p:ext>
            </p:extLst>
          </p:nvPr>
        </p:nvGraphicFramePr>
        <p:xfrm>
          <a:off x="3059832" y="2060848"/>
          <a:ext cx="609600" cy="560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1" name="Rovnice" r:id="rId6" imgW="469800" imgH="431640" progId="Equation.3">
                  <p:embed/>
                </p:oleObj>
              </mc:Choice>
              <mc:Fallback>
                <p:oleObj name="Rovnice" r:id="rId6" imgW="469800" imgH="431640" progId="Equation.3">
                  <p:embed/>
                  <p:pic>
                    <p:nvPicPr>
                      <p:cNvPr id="0" name="Picture 7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59832" y="2060848"/>
                        <a:ext cx="609600" cy="5603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k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69226597"/>
              </p:ext>
            </p:extLst>
          </p:nvPr>
        </p:nvGraphicFramePr>
        <p:xfrm>
          <a:off x="3059832" y="2708920"/>
          <a:ext cx="1370012" cy="511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2" name="Rovnice" r:id="rId8" imgW="1054080" imgH="393480" progId="Equation.3">
                  <p:embed/>
                </p:oleObj>
              </mc:Choice>
              <mc:Fallback>
                <p:oleObj name="Rovnice" r:id="rId8" imgW="1054080" imgH="393480" progId="Equation.3">
                  <p:embed/>
                  <p:pic>
                    <p:nvPicPr>
                      <p:cNvPr id="0" name="Picture 7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59832" y="2708920"/>
                        <a:ext cx="1370012" cy="5111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k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47538335"/>
              </p:ext>
            </p:extLst>
          </p:nvPr>
        </p:nvGraphicFramePr>
        <p:xfrm>
          <a:off x="3059832" y="3284984"/>
          <a:ext cx="1368425" cy="280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3" name="Rovnice" r:id="rId10" imgW="1054080" imgH="215640" progId="Equation.3">
                  <p:embed/>
                </p:oleObj>
              </mc:Choice>
              <mc:Fallback>
                <p:oleObj name="Rovnice" r:id="rId10" imgW="1054080" imgH="215640" progId="Equation.3">
                  <p:embed/>
                  <p:pic>
                    <p:nvPicPr>
                      <p:cNvPr id="0" name="Picture 7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59832" y="3284984"/>
                        <a:ext cx="1368425" cy="2809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k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4613679"/>
              </p:ext>
            </p:extLst>
          </p:nvPr>
        </p:nvGraphicFramePr>
        <p:xfrm>
          <a:off x="3059832" y="3717032"/>
          <a:ext cx="3017838" cy="263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4" name="Rovnice" r:id="rId12" imgW="2323800" imgH="203040" progId="Equation.3">
                  <p:embed/>
                </p:oleObj>
              </mc:Choice>
              <mc:Fallback>
                <p:oleObj name="Rovnice" r:id="rId12" imgW="2323800" imgH="203040" progId="Equation.3">
                  <p:embed/>
                  <p:pic>
                    <p:nvPicPr>
                      <p:cNvPr id="0" name="Picture 7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59832" y="3717032"/>
                        <a:ext cx="3017838" cy="2635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k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83052719"/>
              </p:ext>
            </p:extLst>
          </p:nvPr>
        </p:nvGraphicFramePr>
        <p:xfrm>
          <a:off x="3059832" y="4149080"/>
          <a:ext cx="611187" cy="511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5" name="Rovnice" r:id="rId14" imgW="469800" imgH="393480" progId="Equation.3">
                  <p:embed/>
                </p:oleObj>
              </mc:Choice>
              <mc:Fallback>
                <p:oleObj name="Rovnice" r:id="rId14" imgW="469800" imgH="393480" progId="Equation.3">
                  <p:embed/>
                  <p:pic>
                    <p:nvPicPr>
                      <p:cNvPr id="0" name="Picture 7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59832" y="4149080"/>
                        <a:ext cx="611187" cy="5111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k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77823235"/>
              </p:ext>
            </p:extLst>
          </p:nvPr>
        </p:nvGraphicFramePr>
        <p:xfrm>
          <a:off x="3059832" y="4653136"/>
          <a:ext cx="1122362" cy="511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6" name="Rovnice" r:id="rId16" imgW="863280" imgH="393480" progId="Equation.3">
                  <p:embed/>
                </p:oleObj>
              </mc:Choice>
              <mc:Fallback>
                <p:oleObj name="Rovnice" r:id="rId16" imgW="863280" imgH="393480" progId="Equation.3">
                  <p:embed/>
                  <p:pic>
                    <p:nvPicPr>
                      <p:cNvPr id="0" name="Picture 8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59832" y="4653136"/>
                        <a:ext cx="1122362" cy="5111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k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34698023"/>
              </p:ext>
            </p:extLst>
          </p:nvPr>
        </p:nvGraphicFramePr>
        <p:xfrm>
          <a:off x="3059832" y="5301208"/>
          <a:ext cx="2887663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7" name="Rovnice" r:id="rId18" imgW="2222280" imgH="215640" progId="Equation.3">
                  <p:embed/>
                </p:oleObj>
              </mc:Choice>
              <mc:Fallback>
                <p:oleObj name="Rovnice" r:id="rId18" imgW="2222280" imgH="215640" progId="Equation.3">
                  <p:embed/>
                  <p:pic>
                    <p:nvPicPr>
                      <p:cNvPr id="0" name="Picture 8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59832" y="5301208"/>
                        <a:ext cx="2887663" cy="279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k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44626170"/>
              </p:ext>
            </p:extLst>
          </p:nvPr>
        </p:nvGraphicFramePr>
        <p:xfrm>
          <a:off x="3059832" y="5661248"/>
          <a:ext cx="971550" cy="509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8" name="Rovnice" r:id="rId20" imgW="749160" imgH="393480" progId="Equation.3">
                  <p:embed/>
                </p:oleObj>
              </mc:Choice>
              <mc:Fallback>
                <p:oleObj name="Rovnice" r:id="rId20" imgW="749160" imgH="393480" progId="Equation.3">
                  <p:embed/>
                  <p:pic>
                    <p:nvPicPr>
                      <p:cNvPr id="0" name="Picture 8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59832" y="5661248"/>
                        <a:ext cx="971550" cy="5095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6764086"/>
      </p:ext>
    </p:extLst>
  </p:cSld>
  <p:clrMapOvr>
    <a:masterClrMapping/>
  </p:clrMapOvr>
  <p:transition spd="med"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>
                <a:latin typeface="Arial" pitchFamily="34" charset="0"/>
                <a:cs typeface="Arial" pitchFamily="34" charset="0"/>
              </a:rPr>
              <a:t>Bartuška, K., Svoboda, E.: Fyzika pro gymnázia – Molekulová fyzika a termika, Prometheus Praha, 2010, ISBN 978-80-7196-383-7</a:t>
            </a:r>
          </a:p>
          <a:p>
            <a:r>
              <a:rPr lang="cs-CZ" dirty="0" err="1" smtClean="0">
                <a:latin typeface="Arial" pitchFamily="34" charset="0"/>
                <a:cs typeface="Arial" pitchFamily="34" charset="0"/>
              </a:rPr>
              <a:t>Lank</a:t>
            </a:r>
            <a:r>
              <a:rPr lang="cs-CZ" dirty="0" smtClean="0">
                <a:latin typeface="Arial" pitchFamily="34" charset="0"/>
                <a:cs typeface="Arial" pitchFamily="34" charset="0"/>
              </a:rPr>
              <a:t>, V.; Vondra, M.: Fyzika v kostce, Fragment, 2004, ISBN 80-7200-968-0</a:t>
            </a:r>
          </a:p>
          <a:p>
            <a:r>
              <a:rPr lang="cs-CZ" dirty="0" err="1" smtClean="0">
                <a:latin typeface="Arial" pitchFamily="34" charset="0"/>
                <a:cs typeface="Arial" pitchFamily="34" charset="0"/>
              </a:rPr>
              <a:t>Mikulčák</a:t>
            </a:r>
            <a:r>
              <a:rPr lang="cs-CZ" dirty="0" smtClean="0">
                <a:latin typeface="Arial" pitchFamily="34" charset="0"/>
                <a:cs typeface="Arial" pitchFamily="34" charset="0"/>
              </a:rPr>
              <a:t>, J. a kolektiv: Matematické, fyzikální a chemické tabulky pro střední školy, </a:t>
            </a:r>
            <a:r>
              <a:rPr lang="cs-CZ" dirty="0" err="1" smtClean="0">
                <a:latin typeface="Arial" pitchFamily="34" charset="0"/>
                <a:cs typeface="Arial" pitchFamily="34" charset="0"/>
              </a:rPr>
              <a:t>Prometheus</a:t>
            </a:r>
            <a:r>
              <a:rPr lang="cs-CZ" dirty="0" smtClean="0">
                <a:latin typeface="Arial" pitchFamily="34" charset="0"/>
                <a:cs typeface="Arial" pitchFamily="34" charset="0"/>
              </a:rPr>
              <a:t> Praha, 2011, ISBN 978-80-7196-345-5</a:t>
            </a:r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>
                <a:latin typeface="Arial" pitchFamily="34" charset="0"/>
                <a:cs typeface="Arial" pitchFamily="34" charset="0"/>
              </a:rPr>
              <a:t>Zdroje</a:t>
            </a:r>
            <a:endParaRPr lang="cs-CZ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5764001"/>
      </p:ext>
    </p:extLst>
  </p:cSld>
  <p:clrMapOvr>
    <a:masterClrMapping/>
  </p:clrMapOvr>
  <p:transition spd="med">
    <p:wipe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– klasické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 Effects">
      <a:fillStyleLst>
        <a:solidFill>
          <a:schemeClr val="phClr">
            <a:tint val="100000"/>
            <a:shade val="100000"/>
            <a:satMod val="100000"/>
          </a:schemeClr>
        </a:solidFill>
        <a:gradFill rotWithShape="1">
          <a:gsLst>
            <a:gs pos="0">
              <a:schemeClr val="phClr">
                <a:tint val="65000"/>
                <a:shade val="100000"/>
                <a:satMod val="133000"/>
              </a:schemeClr>
            </a:gs>
            <a:gs pos="15000">
              <a:schemeClr val="phClr">
                <a:tint val="50000"/>
                <a:shade val="100000"/>
                <a:satMod val="140000"/>
              </a:schemeClr>
            </a:gs>
            <a:gs pos="100000">
              <a:schemeClr val="phClr">
                <a:tint val="10000"/>
                <a:shade val="100000"/>
                <a:satMod val="13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75000"/>
                <a:satMod val="160000"/>
              </a:schemeClr>
            </a:gs>
            <a:gs pos="62000">
              <a:schemeClr val="phClr">
                <a:tint val="100000"/>
                <a:shade val="100000"/>
                <a:satMod val="125000"/>
              </a:schemeClr>
            </a:gs>
            <a:gs pos="100000">
              <a:schemeClr val="phClr">
                <a:tint val="80000"/>
                <a:shade val="100000"/>
                <a:satMod val="140000"/>
              </a:schemeClr>
            </a:gs>
          </a:gsLst>
          <a:lin ang="16200000" scaled="1"/>
        </a:gradFill>
      </a:fillStyleLst>
      <a:lnStyleLst>
        <a:ln w="1270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  <a:ln w="38100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61176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>
                <a:tint val="100000"/>
                <a:shade val="100000"/>
                <a:satMod val="100000"/>
              </a:schemeClr>
            </a:contourClr>
          </a:sp3d>
        </a:effectStyle>
        <a:effectStyle>
          <a:effectLst>
            <a:reflection blurRad="12700" stA="25000" endPos="28000" dist="38100" dir="5400000" sy="-100000" rotWithShape="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>
                <a:tint val="100000"/>
                <a:shade val="100000"/>
                <a:satMod val="100000"/>
              </a:schemeClr>
            </a:contourClr>
          </a:sp3d>
        </a:effectStyle>
      </a:effectStyleLst>
      <a:bgFillStyleLst>
        <a:solidFill>
          <a:schemeClr val="phClr">
            <a:tint val="100000"/>
            <a:shade val="100000"/>
            <a:satMod val="100000"/>
          </a:schemeClr>
        </a:solidFill>
        <a:gradFill rotWithShape="1">
          <a:gsLst>
            <a:gs pos="0">
              <a:schemeClr val="phClr">
                <a:tint val="100000"/>
                <a:shade val="50000"/>
                <a:satMod val="145000"/>
              </a:schemeClr>
            </a:gs>
            <a:gs pos="40000">
              <a:schemeClr val="phClr">
                <a:tint val="100000"/>
                <a:shade val="70000"/>
                <a:satMod val="145000"/>
              </a:schemeClr>
            </a:gs>
            <a:gs pos="100000">
              <a:schemeClr val="phClr">
                <a:tint val="85000"/>
                <a:shade val="100000"/>
                <a:satMod val="15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50000"/>
                <a:satMod val="145000"/>
              </a:schemeClr>
            </a:gs>
            <a:gs pos="30000">
              <a:schemeClr val="phClr">
                <a:tint val="100000"/>
                <a:shade val="65000"/>
                <a:satMod val="155000"/>
              </a:schemeClr>
            </a:gs>
            <a:gs pos="100000">
              <a:schemeClr val="phClr">
                <a:tint val="60000"/>
                <a:shade val="10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Modul">
      <a:majorFont>
        <a:latin typeface="Corbel"/>
        <a:ea typeface=""/>
        <a:cs typeface=""/>
        <a:font script="Jpan" typeface="HGｺﾞｼｯｸM"/>
        <a:font script="Hang" typeface="HY엽서L"/>
        <a:font script="Hans" typeface="楷体_GB2312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楷体_GB2312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 Effects">
      <a:fillStyleLst>
        <a:solidFill>
          <a:schemeClr val="phClr">
            <a:tint val="100000"/>
            <a:shade val="100000"/>
            <a:satMod val="100000"/>
          </a:schemeClr>
        </a:solidFill>
        <a:gradFill rotWithShape="1">
          <a:gsLst>
            <a:gs pos="0">
              <a:schemeClr val="phClr">
                <a:tint val="65000"/>
                <a:shade val="100000"/>
                <a:satMod val="133000"/>
              </a:schemeClr>
            </a:gs>
            <a:gs pos="15000">
              <a:schemeClr val="phClr">
                <a:tint val="50000"/>
                <a:shade val="100000"/>
                <a:satMod val="140000"/>
              </a:schemeClr>
            </a:gs>
            <a:gs pos="100000">
              <a:schemeClr val="phClr">
                <a:tint val="10000"/>
                <a:shade val="100000"/>
                <a:satMod val="13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75000"/>
                <a:satMod val="160000"/>
              </a:schemeClr>
            </a:gs>
            <a:gs pos="62000">
              <a:schemeClr val="phClr">
                <a:tint val="100000"/>
                <a:shade val="100000"/>
                <a:satMod val="125000"/>
              </a:schemeClr>
            </a:gs>
            <a:gs pos="100000">
              <a:schemeClr val="phClr">
                <a:tint val="80000"/>
                <a:shade val="100000"/>
                <a:satMod val="140000"/>
              </a:schemeClr>
            </a:gs>
          </a:gsLst>
          <a:lin ang="16200000" scaled="1"/>
        </a:gradFill>
      </a:fillStyleLst>
      <a:lnStyleLst>
        <a:ln w="1270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  <a:ln w="38100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61176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>
                <a:tint val="100000"/>
                <a:shade val="100000"/>
                <a:satMod val="100000"/>
              </a:schemeClr>
            </a:contourClr>
          </a:sp3d>
        </a:effectStyle>
        <a:effectStyle>
          <a:effectLst>
            <a:reflection blurRad="12700" stA="25000" endPos="28000" dist="38100" dir="5400000" sy="-100000" rotWithShape="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>
                <a:tint val="100000"/>
                <a:shade val="100000"/>
                <a:satMod val="100000"/>
              </a:schemeClr>
            </a:contourClr>
          </a:sp3d>
        </a:effectStyle>
      </a:effectStyleLst>
      <a:bgFillStyleLst>
        <a:solidFill>
          <a:schemeClr val="phClr">
            <a:tint val="100000"/>
            <a:shade val="100000"/>
            <a:satMod val="100000"/>
          </a:schemeClr>
        </a:solidFill>
        <a:gradFill rotWithShape="1">
          <a:gsLst>
            <a:gs pos="0">
              <a:schemeClr val="phClr">
                <a:tint val="100000"/>
                <a:shade val="50000"/>
                <a:satMod val="145000"/>
              </a:schemeClr>
            </a:gs>
            <a:gs pos="40000">
              <a:schemeClr val="phClr">
                <a:tint val="100000"/>
                <a:shade val="70000"/>
                <a:satMod val="145000"/>
              </a:schemeClr>
            </a:gs>
            <a:gs pos="100000">
              <a:schemeClr val="phClr">
                <a:tint val="85000"/>
                <a:shade val="100000"/>
                <a:satMod val="15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50000"/>
                <a:satMod val="145000"/>
              </a:schemeClr>
            </a:gs>
            <a:gs pos="30000">
              <a:schemeClr val="phClr">
                <a:tint val="100000"/>
                <a:shade val="65000"/>
                <a:satMod val="155000"/>
              </a:schemeClr>
            </a:gs>
            <a:gs pos="100000">
              <a:schemeClr val="phClr">
                <a:tint val="60000"/>
                <a:shade val="10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Motiv</Template>
  <TotalTime>336</TotalTime>
  <Words>293</Words>
  <Application>Microsoft Office PowerPoint</Application>
  <PresentationFormat>Předvádění na obrazovce (4:3)</PresentationFormat>
  <Paragraphs>64</Paragraphs>
  <Slides>6</Slides>
  <Notes>3</Notes>
  <HiddenSlides>0</HiddenSlides>
  <MMClips>0</MMClips>
  <ScaleCrop>false</ScaleCrop>
  <HeadingPairs>
    <vt:vector size="6" baseType="variant">
      <vt:variant>
        <vt:lpstr>Motiv</vt:lpstr>
      </vt:variant>
      <vt:variant>
        <vt:i4>2</vt:i4>
      </vt:variant>
      <vt:variant>
        <vt:lpstr>Vložené servery OLE</vt:lpstr>
      </vt:variant>
      <vt:variant>
        <vt:i4>1</vt:i4>
      </vt:variant>
      <vt:variant>
        <vt:lpstr>Nadpisy snímků</vt:lpstr>
      </vt:variant>
      <vt:variant>
        <vt:i4>6</vt:i4>
      </vt:variant>
    </vt:vector>
  </HeadingPairs>
  <TitlesOfParts>
    <vt:vector size="9" baseType="lpstr">
      <vt:lpstr>Motiv</vt:lpstr>
      <vt:lpstr>Custom Theme</vt:lpstr>
      <vt:lpstr>Rovnice</vt:lpstr>
      <vt:lpstr>Prezentace aplikace PowerPoint</vt:lpstr>
      <vt:lpstr>Molekulová fyzika a termika</vt:lpstr>
      <vt:lpstr>Pojmy</vt:lpstr>
      <vt:lpstr>Fyzikální veličiny</vt:lpstr>
      <vt:lpstr>Fyzikální vztahy</vt:lpstr>
      <vt:lpstr>Zdroje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2013-07-28T19:34:52Z</dcterms:created>
  <dcterms:modified xsi:type="dcterms:W3CDTF">2013-11-03T16:55:03Z</dcterms:modified>
</cp:coreProperties>
</file>