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71" autoAdjust="0"/>
    <p:restoredTop sz="94660"/>
  </p:normalViewPr>
  <p:slideViewPr>
    <p:cSldViewPr>
      <p:cViewPr varScale="1">
        <p:scale>
          <a:sx n="100" d="100"/>
          <a:sy n="100" d="100"/>
        </p:scale>
        <p:origin x="-1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8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246421"/>
              </p:ext>
            </p:extLst>
          </p:nvPr>
        </p:nvGraphicFramePr>
        <p:xfrm>
          <a:off x="971600" y="1988840"/>
          <a:ext cx="7115047" cy="40142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VY_32_INOVACE_mix1_fyz08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fyz08_struktura_a_vlastnosti_plynu.zip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učiva o struktuře a vlastnostech plynů 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Molekulová fyzika a termika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Struktura a vlastnosti plynů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souvisejících s vlastnostmi ideálního plynu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ideální plyn, stavová rovnice, děje s ideálním plynem, kruhový (cyklický) děj, tepelné motory, 2. termodynamický zákon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2., 3., 4.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1. 11. 2013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5634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Molekulová fyzika a termika – struktura a vlastnosti plynů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8846816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Struktura a vlastnosti plynů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Molekulová fyzika</a:t>
            </a:r>
            <a:br>
              <a:rPr lang="cs-CZ" dirty="0">
                <a:latin typeface="Arial" pitchFamily="34" charset="0"/>
                <a:cs typeface="Arial" pitchFamily="34" charset="0"/>
              </a:rPr>
            </a:br>
            <a:r>
              <a:rPr lang="cs-CZ" dirty="0">
                <a:latin typeface="Arial" pitchFamily="34" charset="0"/>
                <a:cs typeface="Arial" pitchFamily="34" charset="0"/>
              </a:rPr>
              <a:t>a termika</a:t>
            </a: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Ideální plyn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Rozdělení molekul plynu podle rychlostí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Teplota a tlak plynu z hlediska molekulové fyziky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Stavová rovnice ideálního plynu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Izotermický děj; </a:t>
            </a:r>
            <a:r>
              <a:rPr lang="cs-CZ" b="1" dirty="0" err="1" smtClean="0">
                <a:latin typeface="Arial" pitchFamily="34" charset="0"/>
                <a:cs typeface="Arial" pitchFamily="34" charset="0"/>
              </a:rPr>
              <a:t>Boylův-Mariottův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 zákon; izoterma</a:t>
            </a:r>
          </a:p>
          <a:p>
            <a:r>
              <a:rPr lang="cs-CZ" b="1" dirty="0" err="1" smtClean="0">
                <a:latin typeface="Arial" pitchFamily="34" charset="0"/>
                <a:cs typeface="Arial" pitchFamily="34" charset="0"/>
              </a:rPr>
              <a:t>Izochorický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 děj; Charlesův zákon; </a:t>
            </a:r>
            <a:r>
              <a:rPr lang="cs-CZ" b="1" dirty="0" err="1" smtClean="0">
                <a:latin typeface="Arial" pitchFamily="34" charset="0"/>
                <a:cs typeface="Arial" pitchFamily="34" charset="0"/>
              </a:rPr>
              <a:t>izochora</a:t>
            </a:r>
            <a:endParaRPr lang="cs-CZ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Izobarický děj; Gay-</a:t>
            </a:r>
            <a:r>
              <a:rPr lang="cs-CZ" b="1" dirty="0" err="1" smtClean="0">
                <a:latin typeface="Arial" pitchFamily="34" charset="0"/>
                <a:cs typeface="Arial" pitchFamily="34" charset="0"/>
              </a:rPr>
              <a:t>Lussacův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 zákon; izobara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Adiabatický děj; </a:t>
            </a:r>
            <a:r>
              <a:rPr lang="cs-CZ" b="1" dirty="0" err="1" smtClean="0">
                <a:latin typeface="Arial" pitchFamily="34" charset="0"/>
                <a:cs typeface="Arial" pitchFamily="34" charset="0"/>
              </a:rPr>
              <a:t>Poissonův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 zákon; adiabata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Práce vykonaná plynem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Kruhový </a:t>
            </a:r>
            <a:r>
              <a:rPr lang="cs-CZ" b="1" smtClean="0">
                <a:latin typeface="Arial" pitchFamily="34" charset="0"/>
                <a:cs typeface="Arial" pitchFamily="34" charset="0"/>
              </a:rPr>
              <a:t>(cyklický) děj</a:t>
            </a:r>
            <a:endParaRPr lang="cs-CZ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Druhý termodynamický zákon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Tepelné motory</a:t>
            </a:r>
          </a:p>
          <a:p>
            <a:endParaRPr lang="cs-CZ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Pojmy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900000"/>
            <a:r>
              <a:rPr lang="cs-CZ" sz="2200" b="1" dirty="0">
                <a:latin typeface="Arial" pitchFamily="34" charset="0"/>
                <a:cs typeface="Arial" pitchFamily="34" charset="0"/>
              </a:rPr>
              <a:t>Střední kvadratická rychlost	</a:t>
            </a:r>
            <a:r>
              <a:rPr lang="cs-CZ" sz="2200" i="1" dirty="0" err="1" smtClean="0">
                <a:latin typeface="Arial" pitchFamily="34" charset="0"/>
                <a:cs typeface="Arial" pitchFamily="34" charset="0"/>
              </a:rPr>
              <a:t>v</a:t>
            </a:r>
            <a:r>
              <a:rPr lang="cs-CZ" sz="2200" i="1" baseline="-25000" dirty="0" err="1" smtClean="0">
                <a:latin typeface="Arial" pitchFamily="34" charset="0"/>
                <a:cs typeface="Arial" pitchFamily="34" charset="0"/>
              </a:rPr>
              <a:t>k</a:t>
            </a:r>
            <a:endParaRPr lang="cs-CZ" sz="2200" i="1" baseline="-25000" dirty="0" smtClean="0">
              <a:latin typeface="Arial" pitchFamily="34" charset="0"/>
              <a:cs typeface="Arial" pitchFamily="34" charset="0"/>
            </a:endParaRPr>
          </a:p>
          <a:p>
            <a:pPr defTabSz="900000"/>
            <a:r>
              <a:rPr lang="cs-CZ" sz="2200" b="1" dirty="0" err="1">
                <a:latin typeface="Arial" pitchFamily="34" charset="0"/>
                <a:cs typeface="Arial" pitchFamily="34" charset="0"/>
              </a:rPr>
              <a:t>Boltzmannova</a:t>
            </a:r>
            <a:r>
              <a:rPr lang="cs-CZ" sz="2200" b="1" dirty="0">
                <a:latin typeface="Arial" pitchFamily="34" charset="0"/>
                <a:cs typeface="Arial" pitchFamily="34" charset="0"/>
              </a:rPr>
              <a:t> konstanta	</a:t>
            </a:r>
            <a:r>
              <a:rPr lang="cs-CZ" sz="2200" i="1" dirty="0" smtClean="0">
                <a:latin typeface="Arial" pitchFamily="34" charset="0"/>
                <a:cs typeface="Arial" pitchFamily="34" charset="0"/>
              </a:rPr>
              <a:t>k</a:t>
            </a:r>
            <a:r>
              <a:rPr lang="cs-CZ" sz="22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i="1" dirty="0" smtClean="0">
                <a:latin typeface="Arial" pitchFamily="34" charset="0"/>
                <a:cs typeface="Arial" pitchFamily="34" charset="0"/>
              </a:rPr>
              <a:t>k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2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1,38.10</a:t>
            </a:r>
            <a:r>
              <a:rPr lang="cs-CZ" sz="2200" baseline="30000" dirty="0" smtClean="0">
                <a:latin typeface="Arial" pitchFamily="34" charset="0"/>
                <a:cs typeface="Arial" pitchFamily="34" charset="0"/>
              </a:rPr>
              <a:t>-23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 J.K</a:t>
            </a:r>
            <a:r>
              <a:rPr lang="cs-CZ" sz="2200" baseline="30000" dirty="0" smtClean="0">
                <a:latin typeface="Arial" pitchFamily="34" charset="0"/>
                <a:cs typeface="Arial" pitchFamily="34" charset="0"/>
              </a:rPr>
              <a:t>-1</a:t>
            </a:r>
            <a:endParaRPr lang="cs-CZ" sz="2200" i="1" dirty="0">
              <a:latin typeface="Arial" pitchFamily="34" charset="0"/>
              <a:cs typeface="Arial" pitchFamily="34" charset="0"/>
            </a:endParaRPr>
          </a:p>
          <a:p>
            <a:pPr defTabSz="900000"/>
            <a:r>
              <a:rPr lang="cs-CZ" sz="2200" b="1" dirty="0">
                <a:latin typeface="Arial" pitchFamily="34" charset="0"/>
                <a:cs typeface="Arial" pitchFamily="34" charset="0"/>
              </a:rPr>
              <a:t>Molární plynová konstanta	</a:t>
            </a:r>
            <a:r>
              <a:rPr lang="cs-CZ" sz="2200" i="1" dirty="0" smtClean="0">
                <a:latin typeface="Arial" pitchFamily="34" charset="0"/>
                <a:cs typeface="Arial" pitchFamily="34" charset="0"/>
              </a:rPr>
              <a:t>R</a:t>
            </a:r>
            <a:r>
              <a:rPr lang="cs-CZ" sz="2200" baseline="-250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cs-CZ" sz="2200" i="1" baseline="-250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sz="2200" baseline="-25000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i="1" dirty="0" smtClean="0">
                <a:latin typeface="Arial" pitchFamily="34" charset="0"/>
                <a:cs typeface="Arial" pitchFamily="34" charset="0"/>
              </a:rPr>
              <a:t>R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2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8,31 J.mol</a:t>
            </a:r>
            <a:r>
              <a:rPr lang="cs-CZ" sz="2200" baseline="30000" dirty="0" smtClean="0">
                <a:latin typeface="Arial" pitchFamily="34" charset="0"/>
                <a:cs typeface="Arial" pitchFamily="34" charset="0"/>
              </a:rPr>
              <a:t>-1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.K</a:t>
            </a:r>
            <a:r>
              <a:rPr lang="cs-CZ" sz="2200" baseline="30000" dirty="0" smtClean="0">
                <a:latin typeface="Arial" pitchFamily="34" charset="0"/>
                <a:cs typeface="Arial" pitchFamily="34" charset="0"/>
              </a:rPr>
              <a:t>-1</a:t>
            </a:r>
            <a:endParaRPr lang="cs-CZ" sz="2200" baseline="30000" dirty="0">
              <a:latin typeface="Arial" pitchFamily="34" charset="0"/>
              <a:cs typeface="Arial" pitchFamily="34" charset="0"/>
            </a:endParaRPr>
          </a:p>
          <a:p>
            <a:pPr defTabSz="900000"/>
            <a:r>
              <a:rPr lang="cs-CZ" sz="2200" b="1" dirty="0">
                <a:latin typeface="Arial" pitchFamily="34" charset="0"/>
                <a:cs typeface="Arial" pitchFamily="34" charset="0"/>
              </a:rPr>
              <a:t>Měrná tepelná kapacita plynu</a:t>
            </a:r>
            <a:br>
              <a:rPr lang="cs-CZ" sz="2200" b="1" dirty="0">
                <a:latin typeface="Arial" pitchFamily="34" charset="0"/>
                <a:cs typeface="Arial" pitchFamily="34" charset="0"/>
              </a:rPr>
            </a:br>
            <a:r>
              <a:rPr lang="cs-CZ" sz="2200" b="1" dirty="0">
                <a:latin typeface="Arial" pitchFamily="34" charset="0"/>
                <a:cs typeface="Arial" pitchFamily="34" charset="0"/>
              </a:rPr>
              <a:t>při stálém objemu		</a:t>
            </a:r>
            <a:r>
              <a:rPr lang="cs-CZ" sz="2200" i="1" dirty="0" err="1" smtClean="0">
                <a:latin typeface="Arial" pitchFamily="34" charset="0"/>
                <a:cs typeface="Arial" pitchFamily="34" charset="0"/>
              </a:rPr>
              <a:t>c</a:t>
            </a:r>
            <a:r>
              <a:rPr lang="cs-CZ" sz="2200" i="1" baseline="-25000" dirty="0" err="1" smtClean="0">
                <a:latin typeface="Arial" pitchFamily="34" charset="0"/>
                <a:cs typeface="Arial" pitchFamily="34" charset="0"/>
              </a:rPr>
              <a:t>V</a:t>
            </a:r>
            <a:endParaRPr lang="cs-CZ" sz="2200" i="1" baseline="-25000" dirty="0">
              <a:latin typeface="Arial" pitchFamily="34" charset="0"/>
              <a:cs typeface="Arial" pitchFamily="34" charset="0"/>
            </a:endParaRPr>
          </a:p>
          <a:p>
            <a:pPr defTabSz="900000"/>
            <a:r>
              <a:rPr lang="cs-CZ" sz="2200" b="1" dirty="0">
                <a:latin typeface="Arial" pitchFamily="34" charset="0"/>
                <a:cs typeface="Arial" pitchFamily="34" charset="0"/>
              </a:rPr>
              <a:t>Měrná tepelná kapacita plynu</a:t>
            </a:r>
            <a:br>
              <a:rPr lang="cs-CZ" sz="2200" b="1" dirty="0">
                <a:latin typeface="Arial" pitchFamily="34" charset="0"/>
                <a:cs typeface="Arial" pitchFamily="34" charset="0"/>
              </a:rPr>
            </a:br>
            <a:r>
              <a:rPr lang="cs-CZ" sz="2200" b="1" dirty="0">
                <a:latin typeface="Arial" pitchFamily="34" charset="0"/>
                <a:cs typeface="Arial" pitchFamily="34" charset="0"/>
              </a:rPr>
              <a:t>při stálém tlaku			</a:t>
            </a:r>
            <a:r>
              <a:rPr lang="cs-CZ" sz="2200" i="1" dirty="0" err="1">
                <a:latin typeface="Arial" pitchFamily="34" charset="0"/>
                <a:cs typeface="Arial" pitchFamily="34" charset="0"/>
              </a:rPr>
              <a:t>c</a:t>
            </a:r>
            <a:r>
              <a:rPr lang="cs-CZ" sz="2200" i="1" baseline="-25000" dirty="0" err="1">
                <a:latin typeface="Arial" pitchFamily="34" charset="0"/>
                <a:cs typeface="Arial" pitchFamily="34" charset="0"/>
              </a:rPr>
              <a:t>p</a:t>
            </a:r>
            <a:endParaRPr lang="cs-CZ" sz="2200" i="1" baseline="-25000" dirty="0">
              <a:latin typeface="Arial" pitchFamily="34" charset="0"/>
              <a:cs typeface="Arial" pitchFamily="34" charset="0"/>
            </a:endParaRPr>
          </a:p>
          <a:p>
            <a:pPr defTabSz="900000"/>
            <a:r>
              <a:rPr lang="cs-CZ" sz="2200" b="1" dirty="0" err="1">
                <a:latin typeface="Arial" pitchFamily="34" charset="0"/>
                <a:cs typeface="Arial" pitchFamily="34" charset="0"/>
              </a:rPr>
              <a:t>Poissonova</a:t>
            </a:r>
            <a:r>
              <a:rPr lang="cs-CZ" sz="2200" b="1" dirty="0">
                <a:latin typeface="Arial" pitchFamily="34" charset="0"/>
                <a:cs typeface="Arial" pitchFamily="34" charset="0"/>
              </a:rPr>
              <a:t> konstanta		</a:t>
            </a:r>
            <a:r>
              <a:rPr lang="cs-CZ" sz="2200" i="1" dirty="0" smtClean="0">
                <a:latin typeface="Garamond" pitchFamily="18" charset="0"/>
                <a:cs typeface="Arial" pitchFamily="34" charset="0"/>
              </a:rPr>
              <a:t>κ</a:t>
            </a:r>
            <a:r>
              <a:rPr lang="cs-CZ" sz="22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>
                <a:latin typeface="Garamond" pitchFamily="18" charset="0"/>
                <a:cs typeface="Arial" pitchFamily="34" charset="0"/>
              </a:rPr>
              <a:t>κ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200" dirty="0">
                <a:latin typeface="Arial" pitchFamily="34" charset="0"/>
                <a:cs typeface="Arial" pitchFamily="34" charset="0"/>
              </a:rPr>
              <a:t>= 1</a:t>
            </a:r>
            <a:endParaRPr lang="cs-CZ" sz="2200" i="1" dirty="0">
              <a:latin typeface="Garamond" pitchFamily="18" charset="0"/>
              <a:cs typeface="Arial" pitchFamily="34" charset="0"/>
            </a:endParaRPr>
          </a:p>
          <a:p>
            <a:pPr defTabSz="900000"/>
            <a:r>
              <a:rPr lang="cs-CZ" sz="2200" b="1" dirty="0">
                <a:latin typeface="Arial" pitchFamily="34" charset="0"/>
                <a:cs typeface="Arial" pitchFamily="34" charset="0"/>
              </a:rPr>
              <a:t>Účinnost kruhového </a:t>
            </a: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děje	</a:t>
            </a:r>
            <a:r>
              <a:rPr lang="el-GR" sz="2200" i="1" dirty="0" smtClean="0">
                <a:latin typeface="Arial" pitchFamily="34" charset="0"/>
                <a:cs typeface="Arial" pitchFamily="34" charset="0"/>
              </a:rPr>
              <a:t>η</a:t>
            </a:r>
            <a:r>
              <a:rPr lang="cs-CZ" sz="22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200" dirty="0">
                <a:latin typeface="Arial" pitchFamily="34" charset="0"/>
                <a:cs typeface="Arial" pitchFamily="34" charset="0"/>
              </a:rPr>
              <a:t>[</a:t>
            </a:r>
            <a:r>
              <a:rPr lang="el-GR" sz="2200" i="1" dirty="0">
                <a:latin typeface="Arial" pitchFamily="34" charset="0"/>
                <a:cs typeface="Arial" pitchFamily="34" charset="0"/>
              </a:rPr>
              <a:t>η</a:t>
            </a:r>
            <a:r>
              <a:rPr lang="cs-CZ" sz="2200" dirty="0">
                <a:latin typeface="Arial" pitchFamily="34" charset="0"/>
                <a:cs typeface="Arial" pitchFamily="34" charset="0"/>
              </a:rPr>
              <a:t>] = 1 (%)</a:t>
            </a:r>
            <a:endParaRPr lang="cs-CZ" sz="2200" b="1" dirty="0">
              <a:latin typeface="Arial" pitchFamily="34" charset="0"/>
              <a:cs typeface="Arial" pitchFamily="34" charset="0"/>
            </a:endParaRPr>
          </a:p>
          <a:p>
            <a:pPr defTabSz="900000"/>
            <a:endParaRPr lang="cs-CZ" sz="2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veličiny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vztahy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592740"/>
              </p:ext>
            </p:extLst>
          </p:nvPr>
        </p:nvGraphicFramePr>
        <p:xfrm>
          <a:off x="2530475" y="1377950"/>
          <a:ext cx="2592388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name="Rovnice" r:id="rId3" imgW="1993680" imgH="482400" progId="Equation.3">
                  <p:embed/>
                </p:oleObj>
              </mc:Choice>
              <mc:Fallback>
                <p:oleObj name="Rovnice" r:id="rId3" imgW="1993680" imgH="482400" progId="Equation.3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0475" y="1377950"/>
                        <a:ext cx="2592388" cy="628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3969706"/>
              </p:ext>
            </p:extLst>
          </p:nvPr>
        </p:nvGraphicFramePr>
        <p:xfrm>
          <a:off x="2555776" y="1988840"/>
          <a:ext cx="1071563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" name="Rovnice" r:id="rId5" imgW="825480" imgH="393480" progId="Equation.3">
                  <p:embed/>
                </p:oleObj>
              </mc:Choice>
              <mc:Fallback>
                <p:oleObj name="Rovnice" r:id="rId5" imgW="825480" imgH="393480" progId="Equation.3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1988840"/>
                        <a:ext cx="1071563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325523"/>
              </p:ext>
            </p:extLst>
          </p:nvPr>
        </p:nvGraphicFramePr>
        <p:xfrm>
          <a:off x="2555776" y="2492896"/>
          <a:ext cx="272256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" name="Rovnice" r:id="rId7" imgW="2095200" imgH="431640" progId="Equation.3">
                  <p:embed/>
                </p:oleObj>
              </mc:Choice>
              <mc:Fallback>
                <p:oleObj name="Rovnice" r:id="rId7" imgW="2095200" imgH="431640" progId="Equation.3">
                  <p:embed/>
                  <p:pic>
                    <p:nvPicPr>
                      <p:cNvPr id="0" name="Picture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2492896"/>
                        <a:ext cx="2722562" cy="560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611831"/>
              </p:ext>
            </p:extLst>
          </p:nvPr>
        </p:nvGraphicFramePr>
        <p:xfrm>
          <a:off x="2555776" y="2996952"/>
          <a:ext cx="95567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" name="Rovnice" r:id="rId9" imgW="736560" imgH="431640" progId="Equation.3">
                  <p:embed/>
                </p:oleObj>
              </mc:Choice>
              <mc:Fallback>
                <p:oleObj name="Rovnice" r:id="rId9" imgW="736560" imgH="431640" progId="Equation.3">
                  <p:embed/>
                  <p:pic>
                    <p:nvPicPr>
                      <p:cNvPr id="0" name="Picture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2996952"/>
                        <a:ext cx="955675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422817"/>
              </p:ext>
            </p:extLst>
          </p:nvPr>
        </p:nvGraphicFramePr>
        <p:xfrm>
          <a:off x="2555776" y="3645024"/>
          <a:ext cx="2030412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1" name="Rovnice" r:id="rId11" imgW="1562040" imgH="215640" progId="Equation.3">
                  <p:embed/>
                </p:oleObj>
              </mc:Choice>
              <mc:Fallback>
                <p:oleObj name="Rovnice" r:id="rId11" imgW="1562040" imgH="215640" progId="Equation.3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3645024"/>
                        <a:ext cx="2030412" cy="280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4508579"/>
              </p:ext>
            </p:extLst>
          </p:nvPr>
        </p:nvGraphicFramePr>
        <p:xfrm>
          <a:off x="2555776" y="4077072"/>
          <a:ext cx="1585913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2" name="Rovnice" r:id="rId13" imgW="1218960" imgH="431640" progId="Equation.3">
                  <p:embed/>
                </p:oleObj>
              </mc:Choice>
              <mc:Fallback>
                <p:oleObj name="Rovnice" r:id="rId13" imgW="1218960" imgH="431640" progId="Equation.3">
                  <p:embed/>
                  <p:pic>
                    <p:nvPicPr>
                      <p:cNvPr id="0" name="Picture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4077072"/>
                        <a:ext cx="1585913" cy="560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2761724"/>
              </p:ext>
            </p:extLst>
          </p:nvPr>
        </p:nvGraphicFramePr>
        <p:xfrm>
          <a:off x="2555776" y="4653136"/>
          <a:ext cx="156845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" name="Rovnice" r:id="rId15" imgW="1206360" imgH="431640" progId="Equation.3">
                  <p:embed/>
                </p:oleObj>
              </mc:Choice>
              <mc:Fallback>
                <p:oleObj name="Rovnice" r:id="rId15" imgW="1206360" imgH="431640" progId="Equation.3">
                  <p:embed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4653136"/>
                        <a:ext cx="1568450" cy="560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092478"/>
              </p:ext>
            </p:extLst>
          </p:nvPr>
        </p:nvGraphicFramePr>
        <p:xfrm>
          <a:off x="2555776" y="5157192"/>
          <a:ext cx="2824162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" name="Rovnice" r:id="rId17" imgW="2171520" imgH="457200" progId="Equation.3">
                  <p:embed/>
                </p:oleObj>
              </mc:Choice>
              <mc:Fallback>
                <p:oleObj name="Rovnice" r:id="rId17" imgW="2171520" imgH="457200" progId="Equation.3">
                  <p:embed/>
                  <p:pic>
                    <p:nvPicPr>
                      <p:cNvPr id="0" name="Picture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5157192"/>
                        <a:ext cx="2824162" cy="593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0377926"/>
              </p:ext>
            </p:extLst>
          </p:nvPr>
        </p:nvGraphicFramePr>
        <p:xfrm>
          <a:off x="2555776" y="5733256"/>
          <a:ext cx="42481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" name="Rovnice" r:id="rId19" imgW="3276360" imgH="431640" progId="Equation.3">
                  <p:embed/>
                </p:oleObj>
              </mc:Choice>
              <mc:Fallback>
                <p:oleObj name="Rovnice" r:id="rId19" imgW="3276360" imgH="431640" progId="Equation.3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5733256"/>
                        <a:ext cx="424815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Bartuška, K., Svoboda, E.: Fyzika pro gymnázia – Molekulová fyzika a termika, Prometheus Praha, 2010, ISBN 978-80-7196-383-7</a:t>
            </a:r>
          </a:p>
          <a:p>
            <a:r>
              <a:rPr lang="cs-CZ" dirty="0" smtClean="0">
                <a:latin typeface="Arial" pitchFamily="34" charset="0"/>
                <a:cs typeface="Arial" pitchFamily="34" charset="0"/>
              </a:rPr>
              <a:t>Lank, V.; Vondra, M.: Fyzika v kostce, Fragment, 2004, ISBN 80-7200-968-0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Mikulčák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J. a kolektiv: Matematické, fyzikální a chemické tabulky pro střední školy,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2011, ISBN 978-80-7196-345-5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Zdroje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124</TotalTime>
  <Words>294</Words>
  <Application>Microsoft Office PowerPoint</Application>
  <PresentationFormat>Předvádění na obrazovce (4:3)</PresentationFormat>
  <Paragraphs>60</Paragraphs>
  <Slides>6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6</vt:i4>
      </vt:variant>
    </vt:vector>
  </HeadingPairs>
  <TitlesOfParts>
    <vt:vector size="9" baseType="lpstr">
      <vt:lpstr>šablona</vt:lpstr>
      <vt:lpstr>Rovnice</vt:lpstr>
      <vt:lpstr>Editor rovnic 3.0</vt:lpstr>
      <vt:lpstr>Prezentace aplikace PowerPoint</vt:lpstr>
      <vt:lpstr>Molekulová fyzika a termika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2013-07-30T20:30:14Z</dcterms:created>
  <dcterms:modified xsi:type="dcterms:W3CDTF">2013-11-03T17:05:11Z</dcterms:modified>
</cp:coreProperties>
</file>